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73" r:id="rId4"/>
    <p:sldId id="258" r:id="rId5"/>
    <p:sldId id="274" r:id="rId6"/>
    <p:sldId id="259" r:id="rId7"/>
    <p:sldId id="260" r:id="rId8"/>
    <p:sldId id="269" r:id="rId9"/>
    <p:sldId id="275" r:id="rId10"/>
    <p:sldId id="270" r:id="rId11"/>
    <p:sldId id="276" r:id="rId12"/>
    <p:sldId id="261" r:id="rId13"/>
    <p:sldId id="277" r:id="rId14"/>
    <p:sldId id="262" r:id="rId15"/>
    <p:sldId id="278" r:id="rId16"/>
    <p:sldId id="271" r:id="rId17"/>
    <p:sldId id="279" r:id="rId18"/>
    <p:sldId id="263" r:id="rId19"/>
    <p:sldId id="272" r:id="rId20"/>
    <p:sldId id="264" r:id="rId21"/>
    <p:sldId id="265" r:id="rId22"/>
    <p:sldId id="266" r:id="rId23"/>
    <p:sldId id="267" r:id="rId24"/>
    <p:sldId id="268" r:id="rId25"/>
    <p:sldId id="280" r:id="rId26"/>
  </p:sldIdLst>
  <p:sldSz cx="9144000" cy="6858000" type="screen4x3"/>
  <p:notesSz cx="6858000" cy="9144000"/>
  <p:embeddedFontLst>
    <p:embeddedFont>
      <p:font typeface="Lucida Handwriting" pitchFamily="66" charset="0"/>
      <p:regular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534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01 DECISION DE SEGUIR A CRISTO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1582A-B43A-4082-B4AF-44724D9E7E1F}" type="datetimeFigureOut">
              <a:rPr lang="es-MX" smtClean="0"/>
              <a:pPr/>
              <a:t>05/04/2012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7F083-A3D8-4260-89F3-1F0A1C7C2FAC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s-ES" smtClean="0"/>
              <a:t>01 DECISION DE SEGUIR A CRISTO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C24D3-0E8C-4420-9F6C-1E7A34349E0E}" type="datetimeFigureOut">
              <a:rPr lang="es-MX" smtClean="0"/>
              <a:pPr/>
              <a:t>05/04/2012</a:t>
            </a:fld>
            <a:endParaRPr lang="es-MX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FEE9A-22FA-410E-ACA7-054FA50C97EB}" type="slidenum">
              <a:rPr lang="es-MX" smtClean="0"/>
              <a:pPr/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FEE9A-22FA-410E-ACA7-054FA50C97EB}" type="slidenum">
              <a:rPr lang="es-MX" smtClean="0"/>
              <a:pPr/>
              <a:t>1</a:t>
            </a:fld>
            <a:endParaRPr lang="es-MX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s-ES" smtClean="0"/>
              <a:t>01 DECISION DE SEGUIR A CRISTO</a:t>
            </a:r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9B4D-B7E6-435C-BC39-B760ECEBC47A}" type="datetime1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12419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7D54D-1050-4FF6-B7F0-84AAEE2E8FB7}" type="datetime1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01071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7BB8-820C-4880-8367-0FC102B688F0}" type="datetime1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22884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ECB3E-6C58-464E-9CB8-020749C03E4B}" type="datetime1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399202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0F10E-E0F6-41CE-BE37-7F74591A28BA}" type="datetime1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5346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DC3FB-1027-46E3-B9BF-A08F8AD74BEF}" type="datetime1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92977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8BA43-2DF3-4DC7-AE04-C22D11083949}" type="datetime1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978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7D502-8C26-4B5C-AC51-E6A88C3A1F3E}" type="datetime1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44162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8C081-495A-4202-91CE-4343C2154F1F}" type="datetime1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5062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4A8A2-0C20-456D-A2EE-94809B5FF995}" type="datetime1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0786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EEA60-68C0-47DD-B977-7C5D11F4F7CD}" type="datetime1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918204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D11EC-CA6C-47D5-BBFD-2DBDCC015F21}" type="datetime1">
              <a:rPr lang="en-US" smtClean="0"/>
              <a:pPr/>
              <a:t>4/5/2012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7C223-0C55-47C7-A2F5-16B7109BDE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4732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2228850"/>
          </a:xfrm>
          <a:solidFill>
            <a:schemeClr val="accent6">
              <a:lumMod val="75000"/>
              <a:alpha val="49804"/>
            </a:schemeClr>
          </a:solidFill>
          <a:effectLst>
            <a:glow rad="63500">
              <a:schemeClr val="tx2">
                <a:lumMod val="50000"/>
                <a:alpha val="25000"/>
              </a:schemeClr>
            </a:glow>
          </a:effectLst>
        </p:spPr>
        <p:txBody>
          <a:bodyPr>
            <a:normAutofit/>
          </a:bodyPr>
          <a:lstStyle/>
          <a:p>
            <a:r>
              <a:rPr lang="es-MX" sz="6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Handwriting" pitchFamily="66" charset="0"/>
                <a:ea typeface="Adobe Gothic Std B" pitchFamily="34" charset="-128"/>
              </a:rPr>
              <a:t>La Decisión de Seguir a Cristo</a:t>
            </a:r>
            <a:endParaRPr lang="es-MX" sz="6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Handwriting" pitchFamily="66" charset="0"/>
              <a:ea typeface="Adobe Gothic Std B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2800"/>
            <a:ext cx="9144000" cy="1828800"/>
          </a:xfrm>
          <a:solidFill>
            <a:schemeClr val="bg1">
              <a:lumMod val="75000"/>
              <a:alpha val="50000"/>
            </a:schemeClr>
          </a:solidFill>
        </p:spPr>
        <p:txBody>
          <a:bodyPr anchor="ctr">
            <a:noAutofit/>
          </a:bodyPr>
          <a:lstStyle/>
          <a:p>
            <a:r>
              <a:rPr lang="es-MX" sz="36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LECCIÓN 1</a:t>
            </a:r>
          </a:p>
          <a:p>
            <a:r>
              <a:rPr lang="es-MX" sz="36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 Senda de la Vida: </a:t>
            </a:r>
            <a:br>
              <a:rPr lang="es-MX" sz="36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s-MX" sz="3600" b="1" dirty="0" smtClean="0">
                <a:ln w="3175"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Saliendo de Egipto (El Mundo)</a:t>
            </a:r>
            <a:endParaRPr lang="es-MX" sz="3600" b="1" dirty="0">
              <a:ln w="3175"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16367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Fan Heiti Std B" pitchFamily="34" charset="-128"/>
              </a:rPr>
              <a:t>¿QUÉ SIGNIFICA TOMAR LA GRAN DECISIÓN?</a:t>
            </a:r>
            <a:endParaRPr lang="es-MX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342900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sz="4000" b="1" i="1" dirty="0" smtClean="0"/>
              <a:t>“…Todos nosotros vivimos en otro tiempo en los deseos de la carne, haciendo la voluntad de la carne </a:t>
            </a:r>
            <a:br>
              <a:rPr lang="es-MX" sz="4000" b="1" i="1" dirty="0" smtClean="0"/>
            </a:br>
            <a:r>
              <a:rPr lang="es-MX" sz="4000" b="1" i="1" dirty="0" smtClean="0"/>
              <a:t>y de los pensamientos…”</a:t>
            </a:r>
            <a:br>
              <a:rPr lang="es-MX" sz="4000" b="1" i="1" dirty="0" smtClean="0"/>
            </a:br>
            <a:r>
              <a:rPr lang="es-MX" sz="4000" b="1" dirty="0" smtClean="0"/>
              <a:t>Efesios 2:3</a:t>
            </a:r>
            <a:endParaRPr lang="es-MX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5517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Fan Heiti Std B" pitchFamily="34" charset="-128"/>
              </a:rPr>
              <a:t>¿QUÉ SIGNIFICA TOMAR LA GRAN DECISIÓN?</a:t>
            </a:r>
            <a:endParaRPr lang="es-MX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335280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Autofit/>
          </a:bodyPr>
          <a:lstStyle/>
          <a:p>
            <a:pPr marL="0" indent="0" algn="ctr">
              <a:buNone/>
            </a:pPr>
            <a:r>
              <a:rPr lang="es-MX" sz="4000" b="1" i="1" dirty="0" smtClean="0"/>
              <a:t>“…Estabais sin Cristo, alejados de la ciudadanía de Israel y ajenos a los pactos de la promesa, </a:t>
            </a:r>
            <a:r>
              <a:rPr lang="es-MX" sz="4000" b="1" i="1" dirty="0" smtClean="0">
                <a:solidFill>
                  <a:schemeClr val="accent6">
                    <a:lumMod val="50000"/>
                  </a:schemeClr>
                </a:solidFill>
              </a:rPr>
              <a:t>sin esperanza </a:t>
            </a:r>
            <a:br>
              <a:rPr lang="es-MX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MX" sz="4000" b="1" i="1" dirty="0" smtClean="0"/>
              <a:t>y sin Dios en el mundo.” </a:t>
            </a:r>
            <a:br>
              <a:rPr lang="es-MX" sz="4000" b="1" i="1" dirty="0" smtClean="0"/>
            </a:br>
            <a:r>
              <a:rPr lang="es-MX" sz="4000" b="1" i="1" dirty="0" smtClean="0"/>
              <a:t>Efesios 2:12</a:t>
            </a:r>
            <a:endParaRPr lang="es-MX" sz="4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5517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Fan Heiti Std B" pitchFamily="34" charset="-128"/>
              </a:rPr>
              <a:t>¿QUÉ SIGNIFICA TOMAR LA GRAN DECISIÓN?</a:t>
            </a:r>
            <a:endParaRPr lang="es-MX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259080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rmAutofit/>
          </a:bodyPr>
          <a:lstStyle/>
          <a:p>
            <a:pPr marL="742950" indent="-742950">
              <a:buAutoNum type="arabicPeriod" startAt="2"/>
            </a:pPr>
            <a:r>
              <a:rPr lang="es-MX" sz="4000" b="1" dirty="0" smtClean="0"/>
              <a:t>El Pecador No Complace A Dios:</a:t>
            </a:r>
          </a:p>
          <a:p>
            <a:pPr marL="742950" indent="-742950">
              <a:buAutoNum type="arabicPeriod" startAt="2"/>
            </a:pPr>
            <a:endParaRPr lang="es-MX" sz="4000" b="1" dirty="0" smtClean="0"/>
          </a:p>
          <a:p>
            <a:pPr lvl="2"/>
            <a:r>
              <a:rPr lang="es-MX" sz="4000" b="1" dirty="0" smtClean="0"/>
              <a:t>  A Dios no le agrada que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1039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Fan Heiti Std B" pitchFamily="34" charset="-128"/>
              </a:rPr>
              <a:t>¿QUÉ SIGNIFICA TOMAR LA GRAN DECISIÓN?</a:t>
            </a:r>
            <a:endParaRPr lang="es-MX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686800" cy="388620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s-MX" sz="4000" b="1" i="1" dirty="0" smtClean="0"/>
              <a:t>“…No hay justo, ni aun uno; No hay quien entienda, No hay quien busque a Dios. Todos se desviaron, a una se hicieron inútiles, No hay quien haga lo bueno, no hay ni siquiera uno.” </a:t>
            </a:r>
            <a:r>
              <a:rPr lang="es-MX" sz="4000" b="1" dirty="0" smtClean="0"/>
              <a:t>Romanos 3:10-12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10399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09600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Autofit/>
          </a:bodyPr>
          <a:lstStyle/>
          <a:p>
            <a:pPr marL="520700" indent="-520700">
              <a:spcBef>
                <a:spcPts val="0"/>
              </a:spcBef>
              <a:tabLst>
                <a:tab pos="520700" algn="l"/>
              </a:tabLst>
            </a:pPr>
            <a:r>
              <a:rPr lang="es-MX" sz="4000" b="1" dirty="0" smtClean="0"/>
              <a:t>El pecador vive</a:t>
            </a:r>
          </a:p>
          <a:p>
            <a:pPr marL="520700" indent="-520700">
              <a:spcBef>
                <a:spcPts val="0"/>
              </a:spcBef>
              <a:tabLst>
                <a:tab pos="520700" algn="l"/>
              </a:tabLst>
            </a:pPr>
            <a:endParaRPr lang="es-MX" sz="4000" b="1" dirty="0" smtClean="0"/>
          </a:p>
          <a:p>
            <a:pPr marL="920750" lvl="2" indent="-520700">
              <a:spcBef>
                <a:spcPts val="0"/>
              </a:spcBef>
              <a:buFont typeface="+mj-lt"/>
              <a:buAutoNum type="alphaLcParenR"/>
              <a:tabLst>
                <a:tab pos="520700" algn="l"/>
              </a:tabLst>
            </a:pPr>
            <a:r>
              <a:rPr lang="es-MX" sz="4000" b="1" dirty="0"/>
              <a:t>Conforme A Los Deseos De La Carne</a:t>
            </a:r>
            <a:r>
              <a:rPr lang="es-MX" sz="4000" b="1" dirty="0" smtClean="0"/>
              <a:t>:</a:t>
            </a:r>
          </a:p>
          <a:p>
            <a:pPr marL="520700" indent="-520700">
              <a:spcBef>
                <a:spcPts val="0"/>
              </a:spcBef>
              <a:buNone/>
              <a:tabLst>
                <a:tab pos="520700" algn="l"/>
              </a:tabLst>
            </a:pPr>
            <a:endParaRPr lang="es-MX" sz="4000" b="1" dirty="0"/>
          </a:p>
          <a:p>
            <a:pPr marL="520700" indent="-520700">
              <a:spcBef>
                <a:spcPts val="0"/>
              </a:spcBef>
              <a:buNone/>
              <a:tabLst>
                <a:tab pos="520700" algn="l"/>
              </a:tabLst>
            </a:pPr>
            <a:r>
              <a:rPr lang="es-MX" sz="4000" b="1" i="1" dirty="0" smtClean="0"/>
              <a:t>		“…</a:t>
            </a:r>
            <a:r>
              <a:rPr lang="es-MX" sz="4000" b="1" i="1" dirty="0"/>
              <a:t>Los que viven según la carne </a:t>
            </a:r>
            <a:r>
              <a:rPr lang="es-MX" sz="4000" b="1" i="1" dirty="0" smtClean="0"/>
              <a:t>	no pueden </a:t>
            </a:r>
            <a:r>
              <a:rPr lang="es-MX" sz="4000" b="1" i="1" dirty="0"/>
              <a:t>agradar a Dios.” </a:t>
            </a:r>
            <a:r>
              <a:rPr lang="es-MX" sz="4000" b="1" i="1" dirty="0" smtClean="0"/>
              <a:t>						     </a:t>
            </a:r>
            <a:r>
              <a:rPr lang="es-MX" sz="4000" b="1" dirty="0" smtClean="0"/>
              <a:t>Romanos 8:7-8</a:t>
            </a:r>
            <a:endParaRPr lang="es-MX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6541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71500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sz="4000" b="1" i="1" dirty="0" smtClean="0"/>
              <a:t>“Las obras de la carne, son: adulterio, fornicación, inmundicia, lascivia, idolatría, hechicerías, enemistades, pleitos, celos, iras, contiendas, disensiones, herejías, envidias, homicidios, borracheras, orgias, y cosas semejantes a estas… los que practican tales cosas no heredaran el reino de Dios.” </a:t>
            </a:r>
            <a:r>
              <a:rPr lang="es-MX" sz="4000" b="1" dirty="0" smtClean="0"/>
              <a:t>Gálatas 5:19-21</a:t>
            </a:r>
            <a:endParaRPr lang="es-MX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65418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335280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buFont typeface="+mj-lt"/>
              <a:buAutoNum type="alphaLcParenR" startAt="2"/>
              <a:tabLst>
                <a:tab pos="633413" algn="l"/>
              </a:tabLst>
            </a:pPr>
            <a:r>
              <a:rPr lang="es-MX" sz="4000" b="1" dirty="0" smtClean="0"/>
              <a:t> 	Haciendo </a:t>
            </a:r>
            <a:r>
              <a:rPr lang="es-MX" sz="4000" b="1" dirty="0"/>
              <a:t>el Mal</a:t>
            </a:r>
            <a:r>
              <a:rPr lang="es-MX" sz="4000" b="1" dirty="0" smtClean="0"/>
              <a:t>:</a:t>
            </a:r>
          </a:p>
          <a:p>
            <a:pPr marL="0" indent="0">
              <a:spcBef>
                <a:spcPts val="0"/>
              </a:spcBef>
              <a:buFont typeface="+mj-lt"/>
              <a:buAutoNum type="alphaLcParenR" startAt="2"/>
              <a:tabLst>
                <a:tab pos="633413" algn="l"/>
              </a:tabLst>
            </a:pPr>
            <a:endParaRPr lang="es-MX" sz="4000" b="1" dirty="0"/>
          </a:p>
          <a:p>
            <a:pPr marL="0" indent="0">
              <a:spcBef>
                <a:spcPts val="0"/>
              </a:spcBef>
              <a:buNone/>
              <a:tabLst>
                <a:tab pos="633413" algn="l"/>
              </a:tabLst>
            </a:pPr>
            <a:r>
              <a:rPr lang="es-MX" sz="4000" b="1" i="1" dirty="0" smtClean="0"/>
              <a:t>	“</a:t>
            </a:r>
            <a:r>
              <a:rPr lang="es-MX" sz="4000" b="1" i="1" dirty="0"/>
              <a:t>Porque tú no eres un Dios que se </a:t>
            </a:r>
            <a:r>
              <a:rPr lang="es-MX" sz="4000" b="1" i="1" dirty="0" smtClean="0"/>
              <a:t>	complace </a:t>
            </a:r>
            <a:r>
              <a:rPr lang="es-MX" sz="4000" b="1" i="1" dirty="0"/>
              <a:t>en la maldad; El malo no </a:t>
            </a:r>
            <a:r>
              <a:rPr lang="es-MX" sz="4000" b="1" i="1" dirty="0" smtClean="0"/>
              <a:t>	habitará </a:t>
            </a:r>
            <a:r>
              <a:rPr lang="es-MX" sz="4000" b="1" i="1" dirty="0"/>
              <a:t>junto a ti.” </a:t>
            </a:r>
            <a:r>
              <a:rPr lang="es-MX" sz="4000" b="1" dirty="0" smtClean="0"/>
              <a:t>Salmos 5:4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8477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350520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Autofit/>
          </a:bodyPr>
          <a:lstStyle/>
          <a:p>
            <a:pPr marL="0" indent="0">
              <a:spcBef>
                <a:spcPts val="0"/>
              </a:spcBef>
              <a:buNone/>
              <a:tabLst>
                <a:tab pos="633413" algn="l"/>
              </a:tabLst>
            </a:pPr>
            <a:r>
              <a:rPr lang="es-MX" sz="4000" b="1" dirty="0" smtClean="0"/>
              <a:t>	- 	Parece que es mas fácil hacer 				el mal que el bien.</a:t>
            </a:r>
          </a:p>
          <a:p>
            <a:pPr marL="0" indent="0">
              <a:spcBef>
                <a:spcPts val="0"/>
              </a:spcBef>
              <a:buFontTx/>
              <a:buChar char="-"/>
              <a:tabLst>
                <a:tab pos="633413" algn="l"/>
              </a:tabLst>
            </a:pPr>
            <a:endParaRPr lang="es-MX" sz="4000" b="1" dirty="0" smtClean="0"/>
          </a:p>
          <a:p>
            <a:pPr marL="0" indent="0">
              <a:spcBef>
                <a:spcPts val="0"/>
              </a:spcBef>
              <a:buNone/>
              <a:tabLst>
                <a:tab pos="633413" algn="l"/>
              </a:tabLst>
            </a:pPr>
            <a:r>
              <a:rPr lang="es-MX" sz="4000" b="1" dirty="0" smtClean="0"/>
              <a:t>	-	Sin Cristo usted no puede cambiar 			su manera pecaminosa de vivir.</a:t>
            </a:r>
            <a:endParaRPr lang="es-MX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84776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33400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es-MX" sz="4000" b="1" dirty="0"/>
              <a:t>¡</a:t>
            </a:r>
            <a:r>
              <a:rPr lang="es-MX" sz="4000" b="1" dirty="0" smtClean="0"/>
              <a:t>El Pecado Produce Muerte! Y Si Usted Vive Sin Cristo, </a:t>
            </a:r>
            <a:r>
              <a:rPr lang="es-MX" sz="4000" b="1" dirty="0"/>
              <a:t>¡</a:t>
            </a:r>
            <a:r>
              <a:rPr lang="es-MX" sz="4000" b="1" dirty="0" smtClean="0"/>
              <a:t>Está Muerto En Sus Pecados!:</a:t>
            </a:r>
          </a:p>
          <a:p>
            <a:pPr marL="0" indent="0" algn="ctr">
              <a:buNone/>
            </a:pPr>
            <a:endParaRPr lang="es-MX" sz="4000" b="1" i="1" dirty="0" smtClean="0"/>
          </a:p>
          <a:p>
            <a:pPr marL="0" indent="0" algn="ctr">
              <a:buNone/>
            </a:pPr>
            <a:r>
              <a:rPr lang="es-MX" sz="4000" b="1" i="1" dirty="0" smtClean="0"/>
              <a:t>“Porque la paga del pecado es muerte, mas la dadiva de Dios es vida eterna </a:t>
            </a:r>
            <a:br>
              <a:rPr lang="es-MX" sz="4000" b="1" i="1" dirty="0" smtClean="0"/>
            </a:br>
            <a:r>
              <a:rPr lang="es-MX" sz="4000" b="1" i="1" dirty="0" smtClean="0"/>
              <a:t>en Cristo Jesús Señor nuestro.”</a:t>
            </a:r>
            <a:r>
              <a:rPr lang="es-MX" sz="4000" b="1" dirty="0" smtClean="0"/>
              <a:t> </a:t>
            </a:r>
            <a:br>
              <a:rPr lang="es-MX" sz="4000" b="1" dirty="0" smtClean="0"/>
            </a:br>
            <a:r>
              <a:rPr lang="es-MX" sz="4000" b="1" dirty="0" smtClean="0"/>
              <a:t>Romanos 6:23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845339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  <a:solidFill>
            <a:schemeClr val="bg1">
              <a:lumMod val="85000"/>
              <a:alpha val="7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MX" sz="4000" b="1" i="1" dirty="0" smtClean="0"/>
              <a:t>“Y Él os dio vida a vosotros cuando estabais </a:t>
            </a:r>
            <a:r>
              <a:rPr lang="es-MX" sz="4000" b="1" i="1" dirty="0" smtClean="0">
                <a:solidFill>
                  <a:schemeClr val="accent6">
                    <a:lumMod val="50000"/>
                  </a:schemeClr>
                </a:solidFill>
              </a:rPr>
              <a:t>muertos en vuestros delitos y pecados</a:t>
            </a:r>
            <a:r>
              <a:rPr lang="es-MX" sz="4000" b="1" i="1" dirty="0" smtClean="0"/>
              <a:t>. En los cuales anduvisteis en otro tiempo, </a:t>
            </a:r>
            <a:r>
              <a:rPr lang="es-MX" sz="4000" b="1" i="1" dirty="0" smtClean="0">
                <a:solidFill>
                  <a:schemeClr val="accent6">
                    <a:lumMod val="50000"/>
                  </a:schemeClr>
                </a:solidFill>
              </a:rPr>
              <a:t>siguiendo la corriente de este mundo </a:t>
            </a:r>
            <a:r>
              <a:rPr lang="es-MX" sz="4000" b="1" i="1" dirty="0" smtClean="0"/>
              <a:t>conforme al príncipe de la potestad del aire, el espíritu que ahora opera en los hijos de desobediencia.”</a:t>
            </a:r>
            <a:r>
              <a:rPr lang="es-MX" sz="4000" b="1" dirty="0" smtClean="0"/>
              <a:t> Efesios 2:1-2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206908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Fan Heiti Std B" pitchFamily="34" charset="-128"/>
              </a:rPr>
              <a:t>LA DECISIÓN DE SEGUIR A CRISTO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2514600"/>
          </a:xfrm>
          <a:solidFill>
            <a:schemeClr val="bg1">
              <a:lumMod val="85000"/>
              <a:alpha val="7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sz="4400" b="1" dirty="0"/>
              <a:t>Es una decisión que lo llevará a emprender una jornada que </a:t>
            </a:r>
            <a:r>
              <a:rPr lang="es-MX" sz="4400" b="1" dirty="0" smtClean="0"/>
              <a:t>durará </a:t>
            </a:r>
            <a:r>
              <a:rPr lang="es-MX" sz="4400" b="1" dirty="0"/>
              <a:t>por el resto de su vida</a:t>
            </a:r>
            <a:r>
              <a:rPr lang="es-MX" sz="4400" b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041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33400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rmAutofit/>
          </a:bodyPr>
          <a:lstStyle/>
          <a:p>
            <a:pPr marL="742950" indent="-742950">
              <a:spcBef>
                <a:spcPts val="0"/>
              </a:spcBef>
              <a:buFont typeface="+mj-lt"/>
              <a:buAutoNum type="arabicPeriod" startAt="4"/>
            </a:pPr>
            <a:r>
              <a:rPr lang="es-MX" sz="4000" b="1" dirty="0" smtClean="0"/>
              <a:t>¡Dios Le Ama Mucho!:</a:t>
            </a:r>
          </a:p>
          <a:p>
            <a:pPr marL="742950" indent="-742950">
              <a:spcBef>
                <a:spcPts val="0"/>
              </a:spcBef>
              <a:buFont typeface="+mj-lt"/>
              <a:buAutoNum type="arabicPeriod" startAt="4"/>
            </a:pPr>
            <a:endParaRPr lang="es-MX" sz="4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MX" sz="3600" b="1" i="1" dirty="0" smtClean="0"/>
              <a:t>“Mas Dios </a:t>
            </a:r>
            <a:r>
              <a:rPr lang="es-MX" sz="3600" b="1" i="1" dirty="0" smtClean="0">
                <a:solidFill>
                  <a:schemeClr val="accent6">
                    <a:lumMod val="50000"/>
                  </a:schemeClr>
                </a:solidFill>
              </a:rPr>
              <a:t>MUESTRA SU AMOR </a:t>
            </a:r>
            <a:r>
              <a:rPr lang="es-MX" sz="3600" b="1" i="1" dirty="0" smtClean="0"/>
              <a:t>para con nosotros, en que siendo aún pecadores, Cristo murió por nosotros.”</a:t>
            </a:r>
            <a:r>
              <a:rPr lang="es-MX" sz="3600" b="1" dirty="0" smtClean="0"/>
              <a:t> Romanos 5:8</a:t>
            </a:r>
          </a:p>
          <a:p>
            <a:pPr marL="0" indent="0">
              <a:spcBef>
                <a:spcPts val="0"/>
              </a:spcBef>
              <a:buNone/>
            </a:pPr>
            <a:endParaRPr lang="es-MX" sz="3600" b="1" dirty="0" smtClean="0"/>
          </a:p>
          <a:p>
            <a:pPr>
              <a:spcBef>
                <a:spcPts val="0"/>
              </a:spcBef>
            </a:pPr>
            <a:r>
              <a:rPr lang="es-MX" sz="3600" b="1" dirty="0" smtClean="0"/>
              <a:t>Tal vez alguna vez sintió el amor de Dios.</a:t>
            </a:r>
          </a:p>
          <a:p>
            <a:pPr>
              <a:spcBef>
                <a:spcPts val="0"/>
              </a:spcBef>
            </a:pPr>
            <a:endParaRPr lang="es-MX" sz="3600" b="1" dirty="0" smtClean="0"/>
          </a:p>
          <a:p>
            <a:pPr>
              <a:spcBef>
                <a:spcPts val="0"/>
              </a:spcBef>
            </a:pPr>
            <a:r>
              <a:rPr lang="es-MX" sz="3600" b="1" dirty="0" smtClean="0"/>
              <a:t>Hoy Dios quiere mostrarle su amor.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3344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33400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rmAutofit/>
          </a:bodyPr>
          <a:lstStyle/>
          <a:p>
            <a:pPr marL="742950" indent="-742950">
              <a:spcBef>
                <a:spcPts val="0"/>
              </a:spcBef>
              <a:buFont typeface="+mj-lt"/>
              <a:buAutoNum type="arabicPeriod" startAt="5"/>
            </a:pPr>
            <a:r>
              <a:rPr lang="es-MX" sz="4000" b="1" dirty="0" smtClean="0"/>
              <a:t>No Rechace El Amor De </a:t>
            </a:r>
            <a:r>
              <a:rPr lang="es-MX" sz="4000" b="1" dirty="0"/>
              <a:t>C</a:t>
            </a:r>
            <a:r>
              <a:rPr lang="es-MX" sz="4000" b="1" dirty="0" smtClean="0"/>
              <a:t>risto:</a:t>
            </a:r>
          </a:p>
          <a:p>
            <a:pPr marL="0" indent="0">
              <a:spcBef>
                <a:spcPts val="0"/>
              </a:spcBef>
              <a:buNone/>
            </a:pPr>
            <a:endParaRPr lang="es-MX" sz="36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MX" sz="3600" b="1" i="1" dirty="0" smtClean="0"/>
              <a:t>“El que cree en el Hijo tiene vida eterna; pero el que </a:t>
            </a:r>
            <a:r>
              <a:rPr lang="es-MX" sz="3600" b="1" i="1" dirty="0" smtClean="0">
                <a:solidFill>
                  <a:schemeClr val="accent6">
                    <a:lumMod val="50000"/>
                  </a:schemeClr>
                </a:solidFill>
              </a:rPr>
              <a:t>rehúsa creer </a:t>
            </a:r>
            <a:r>
              <a:rPr lang="es-MX" sz="3600" b="1" i="1" dirty="0" smtClean="0"/>
              <a:t>en el Hijo no verá la vida eterna, sino que la ira de Dios está sobre él.”</a:t>
            </a:r>
            <a:r>
              <a:rPr lang="es-MX" sz="3600" b="1" dirty="0" smtClean="0"/>
              <a:t> Juan 3:36</a:t>
            </a:r>
          </a:p>
          <a:p>
            <a:pPr marL="0" indent="0">
              <a:spcBef>
                <a:spcPts val="0"/>
              </a:spcBef>
              <a:buNone/>
            </a:pPr>
            <a:endParaRPr lang="es-MX" sz="36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MX" sz="3600" b="1" dirty="0" smtClean="0"/>
              <a:t>Jesús dijo: </a:t>
            </a:r>
            <a:r>
              <a:rPr lang="es-MX" sz="3600" b="1" i="1" dirty="0" smtClean="0"/>
              <a:t>“…Porque si no creéis que yo soy, en vuestros pecados moriréis.” </a:t>
            </a:r>
            <a:r>
              <a:rPr lang="es-MX" sz="3600" b="1" dirty="0" smtClean="0"/>
              <a:t>Juan 8:24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48816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33400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rmAutofit/>
          </a:bodyPr>
          <a:lstStyle/>
          <a:p>
            <a:pPr marL="742950" indent="-742950">
              <a:spcBef>
                <a:spcPts val="0"/>
              </a:spcBef>
              <a:buFont typeface="+mj-lt"/>
              <a:buAutoNum type="arabicPeriod" startAt="6"/>
            </a:pPr>
            <a:r>
              <a:rPr lang="es-MX" sz="4000" b="1" dirty="0" smtClean="0"/>
              <a:t>Usted Necesita Aceptar Y Recibir A Jesucristo En Su Corazón:</a:t>
            </a:r>
          </a:p>
          <a:p>
            <a:pPr marL="0" indent="0">
              <a:spcBef>
                <a:spcPts val="0"/>
              </a:spcBef>
              <a:buNone/>
            </a:pPr>
            <a:endParaRPr lang="es-MX" sz="36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MX" sz="3600" b="1" i="1" dirty="0" smtClean="0"/>
              <a:t>“Mas todos los que </a:t>
            </a:r>
            <a:r>
              <a:rPr lang="es-MX" sz="3600" b="1" i="1" dirty="0" smtClean="0">
                <a:solidFill>
                  <a:schemeClr val="accent6">
                    <a:lumMod val="50000"/>
                  </a:schemeClr>
                </a:solidFill>
              </a:rPr>
              <a:t>le recibieron</a:t>
            </a:r>
            <a:r>
              <a:rPr lang="es-MX" sz="3600" b="1" i="1" dirty="0" smtClean="0"/>
              <a:t>, a </a:t>
            </a:r>
            <a:r>
              <a:rPr lang="es-MX" sz="3600" b="1" i="1" dirty="0" smtClean="0">
                <a:solidFill>
                  <a:schemeClr val="accent6">
                    <a:lumMod val="50000"/>
                  </a:schemeClr>
                </a:solidFill>
              </a:rPr>
              <a:t>los que creen en su nombre</a:t>
            </a:r>
            <a:r>
              <a:rPr lang="es-MX" sz="3600" b="1" i="1" dirty="0" smtClean="0"/>
              <a:t>, les dio potestad de ser hechos hijos de Dios.”</a:t>
            </a:r>
            <a:r>
              <a:rPr lang="es-MX" sz="3600" b="1" dirty="0" smtClean="0"/>
              <a:t> Juan 1:12</a:t>
            </a:r>
          </a:p>
          <a:p>
            <a:pPr marL="0" indent="0">
              <a:spcBef>
                <a:spcPts val="0"/>
              </a:spcBef>
              <a:buNone/>
            </a:pPr>
            <a:endParaRPr lang="es-MX" sz="36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MX" sz="3600" b="1" i="1" dirty="0" smtClean="0"/>
              <a:t>“Para que todo aquel que en Él cree, no se pierda, mas </a:t>
            </a:r>
            <a:r>
              <a:rPr lang="es-MX" sz="3600" b="1" i="1" dirty="0" smtClean="0">
                <a:solidFill>
                  <a:schemeClr val="accent6">
                    <a:lumMod val="50000"/>
                  </a:schemeClr>
                </a:solidFill>
              </a:rPr>
              <a:t>tenga vida eterna</a:t>
            </a:r>
            <a:r>
              <a:rPr lang="es-MX" sz="3600" b="1" i="1" dirty="0" smtClean="0"/>
              <a:t>.” </a:t>
            </a:r>
            <a:r>
              <a:rPr lang="es-MX" sz="3600" b="1" dirty="0" smtClean="0"/>
              <a:t>Juan 3:15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25285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609600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Autofit/>
          </a:bodyPr>
          <a:lstStyle/>
          <a:p>
            <a:pPr marL="742950" indent="-742950">
              <a:spcBef>
                <a:spcPts val="0"/>
              </a:spcBef>
              <a:buNone/>
            </a:pPr>
            <a:r>
              <a:rPr lang="es-MX" sz="4000" b="1" dirty="0" smtClean="0"/>
              <a:t>7.	La Salvación No Se Gana</a:t>
            </a:r>
            <a:br>
              <a:rPr lang="es-MX" sz="4000" b="1" dirty="0" smtClean="0"/>
            </a:br>
            <a:r>
              <a:rPr lang="es-MX" sz="4000" b="1" dirty="0" smtClean="0"/>
              <a:t>¡Es Un Regalo!:</a:t>
            </a:r>
          </a:p>
          <a:p>
            <a:pPr marL="0" indent="0">
              <a:spcBef>
                <a:spcPts val="0"/>
              </a:spcBef>
              <a:buNone/>
            </a:pPr>
            <a:endParaRPr lang="es-MX" sz="4000" b="1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MX" sz="3600" b="1" i="1" dirty="0" smtClean="0"/>
              <a:t>“Porque por gracia sois salvos por medio de la fe; y esto no de vosotros, pues es don de Dios; no por obras para que nadie se gloríe.”</a:t>
            </a:r>
            <a:r>
              <a:rPr lang="es-MX" sz="3600" b="1" dirty="0"/>
              <a:t> </a:t>
            </a:r>
            <a:r>
              <a:rPr lang="es-MX" sz="3600" b="1" dirty="0" smtClean="0"/>
              <a:t>						Efesios 2:8-9</a:t>
            </a:r>
          </a:p>
          <a:p>
            <a:pPr marL="0" indent="0">
              <a:spcBef>
                <a:spcPts val="0"/>
              </a:spcBef>
              <a:buNone/>
            </a:pPr>
            <a:endParaRPr lang="es-MX" sz="3600" b="1" dirty="0"/>
          </a:p>
          <a:p>
            <a:pPr marL="0" indent="0">
              <a:spcBef>
                <a:spcPts val="0"/>
              </a:spcBef>
              <a:buNone/>
            </a:pPr>
            <a:r>
              <a:rPr lang="es-MX" sz="3600" b="1" i="1" dirty="0" smtClean="0"/>
              <a:t>“Antes creemos que por la gracia del Señor Jesús seremos salvos…” </a:t>
            </a:r>
            <a:r>
              <a:rPr lang="es-MX" sz="3600" b="1" dirty="0" smtClean="0"/>
              <a:t>Hechos 15:11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25054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Fan Heiti Std B" pitchFamily="34" charset="-128"/>
              </a:rPr>
              <a:t>¿QUÉ ESPERA DIOS DE USTED?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327660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es-MX" sz="4000" b="1" i="1" dirty="0" smtClean="0"/>
              <a:t>“Oh hombre, Él te ha declarado lo que es bueno, y qué pide Jehová de ti: solamente hacer </a:t>
            </a:r>
            <a:r>
              <a:rPr lang="es-MX" sz="4000" b="1" i="1" dirty="0" smtClean="0">
                <a:solidFill>
                  <a:schemeClr val="accent6">
                    <a:lumMod val="50000"/>
                  </a:schemeClr>
                </a:solidFill>
              </a:rPr>
              <a:t>justicia</a:t>
            </a:r>
            <a:r>
              <a:rPr lang="es-MX" sz="4000" b="1" i="1" dirty="0" smtClean="0"/>
              <a:t>, y </a:t>
            </a:r>
            <a:r>
              <a:rPr lang="es-MX" sz="4000" b="1" i="1" dirty="0" smtClean="0">
                <a:solidFill>
                  <a:schemeClr val="accent6">
                    <a:lumMod val="50000"/>
                  </a:schemeClr>
                </a:solidFill>
              </a:rPr>
              <a:t>amar misericordia</a:t>
            </a:r>
            <a:r>
              <a:rPr lang="es-MX" sz="4000" b="1" i="1" dirty="0" smtClean="0"/>
              <a:t>, y </a:t>
            </a:r>
            <a:r>
              <a:rPr lang="es-MX" sz="4000" b="1" i="1" dirty="0" smtClean="0">
                <a:solidFill>
                  <a:schemeClr val="accent6">
                    <a:lumMod val="50000"/>
                  </a:schemeClr>
                </a:solidFill>
              </a:rPr>
              <a:t>humillarte </a:t>
            </a:r>
            <a:r>
              <a:rPr lang="es-MX" sz="4000" b="1" i="1" dirty="0" smtClean="0"/>
              <a:t>ante tu Dios.”  </a:t>
            </a:r>
            <a:r>
              <a:rPr lang="es-MX" sz="4000" b="1" dirty="0" smtClean="0"/>
              <a:t>Miqueas 6:8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2729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rmAutofit/>
          </a:bodyPr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Fan Heiti Std B" pitchFamily="34" charset="-128"/>
              </a:rPr>
              <a:t>¿QUÉ ESPERA DIOS DE USTED?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388620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sz="4000" b="1" i="1" dirty="0" smtClean="0"/>
              <a:t>“Así que, recibiendo nosotros un reino inconmovible, tengamos </a:t>
            </a:r>
            <a:r>
              <a:rPr lang="es-MX" sz="4000" b="1" i="1" dirty="0" smtClean="0">
                <a:solidFill>
                  <a:schemeClr val="accent6">
                    <a:lumMod val="50000"/>
                  </a:schemeClr>
                </a:solidFill>
              </a:rPr>
              <a:t>GRATITUD</a:t>
            </a:r>
            <a:r>
              <a:rPr lang="es-MX" sz="4000" b="1" i="1" dirty="0" smtClean="0"/>
              <a:t>, y mediante ella sirvamos a Dios agradándole con temor y reverencia; porque nuestro Dios es fuego consumidor.”  Hebreos 12:28-29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62729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Fan Heiti Std B" pitchFamily="34" charset="-128"/>
              </a:rPr>
              <a:t>LA DECISIÓN DE SEGUIR A CRISTO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3505200"/>
          </a:xfrm>
          <a:solidFill>
            <a:schemeClr val="bg1">
              <a:lumMod val="85000"/>
              <a:alpha val="7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sz="4000" b="1" i="1" dirty="0" smtClean="0"/>
              <a:t>“Estas son las jornadas de los hijos </a:t>
            </a:r>
            <a:br>
              <a:rPr lang="es-MX" sz="4000" b="1" i="1" dirty="0" smtClean="0"/>
            </a:br>
            <a:r>
              <a:rPr lang="es-MX" sz="4000" b="1" i="1" dirty="0" smtClean="0"/>
              <a:t>de Israel, que salieron de la tierra </a:t>
            </a:r>
            <a:br>
              <a:rPr lang="es-MX" sz="4000" b="1" i="1" dirty="0" smtClean="0"/>
            </a:br>
            <a:r>
              <a:rPr lang="es-MX" sz="4000" b="1" i="1" dirty="0" smtClean="0"/>
              <a:t>de Egipto por sus ejércitos, </a:t>
            </a:r>
            <a:br>
              <a:rPr lang="es-MX" sz="4000" b="1" i="1" dirty="0" smtClean="0"/>
            </a:br>
            <a:r>
              <a:rPr lang="es-MX" sz="4000" b="1" i="1" dirty="0" smtClean="0"/>
              <a:t>bajo el mando de Moisés y Aarón.” Números 33:1</a:t>
            </a:r>
            <a:endParaRPr lang="es-MX" sz="20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6041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Fan Heiti Std B" pitchFamily="34" charset="-128"/>
              </a:rPr>
              <a:t>SALIENDO DE EGIPTO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419600"/>
          </a:xfrm>
          <a:solidFill>
            <a:schemeClr val="bg1">
              <a:lumMod val="85000"/>
              <a:alpha val="75000"/>
            </a:schemeClr>
          </a:solidFill>
        </p:spPr>
        <p:txBody>
          <a:bodyPr anchor="ctr">
            <a:noAutofit/>
          </a:bodyPr>
          <a:lstStyle/>
          <a:p>
            <a:pPr marL="742950" indent="-742950">
              <a:buAutoNum type="arabicPeriod"/>
            </a:pPr>
            <a:r>
              <a:rPr lang="es-MX" sz="4400" b="1" dirty="0" smtClean="0"/>
              <a:t>La Jornada Del Pueblo De Dios:</a:t>
            </a:r>
          </a:p>
          <a:p>
            <a:pPr marL="742950" indent="-742950">
              <a:buNone/>
            </a:pPr>
            <a:endParaRPr lang="es-MX" sz="2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MX" sz="4000" b="1" i="1" dirty="0" smtClean="0"/>
              <a:t>“Estas son las jornadas de los hijos de Israel, que salieron de la tierra de Egipto por sus ejércitos, bajo el mando de Moisés y Aarón.” </a:t>
            </a:r>
            <a:r>
              <a:rPr lang="es-MX" sz="4000" b="1" dirty="0" smtClean="0"/>
              <a:t>Números 33:1</a:t>
            </a:r>
            <a:endParaRPr lang="es-MX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1121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Fan Heiti Std B" pitchFamily="34" charset="-128"/>
              </a:rPr>
              <a:t>SALIENDO DE EGIPTO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343400"/>
          </a:xfrm>
          <a:solidFill>
            <a:schemeClr val="bg1">
              <a:lumMod val="85000"/>
              <a:alpha val="75000"/>
            </a:schemeClr>
          </a:solidFill>
        </p:spPr>
        <p:txBody>
          <a:bodyPr anchor="ctr">
            <a:normAutofit/>
          </a:bodyPr>
          <a:lstStyle/>
          <a:p>
            <a:pPr marL="463550" indent="-463550">
              <a:spcBef>
                <a:spcPts val="0"/>
              </a:spcBef>
              <a:tabLst>
                <a:tab pos="463550" algn="l"/>
              </a:tabLst>
            </a:pPr>
            <a:r>
              <a:rPr lang="es-MX" sz="4000" b="1" dirty="0" smtClean="0"/>
              <a:t>Israel vivió en Egipto sometido a esclavitud</a:t>
            </a:r>
          </a:p>
          <a:p>
            <a:pPr marL="463550" indent="-463550">
              <a:spcBef>
                <a:spcPts val="0"/>
              </a:spcBef>
              <a:tabLst>
                <a:tab pos="463550" algn="l"/>
              </a:tabLst>
            </a:pPr>
            <a:endParaRPr lang="es-MX" sz="4000" b="1" dirty="0" smtClean="0"/>
          </a:p>
          <a:p>
            <a:pPr marL="463550" indent="-463550">
              <a:spcBef>
                <a:spcPts val="0"/>
              </a:spcBef>
              <a:tabLst>
                <a:tab pos="463550" algn="l"/>
              </a:tabLst>
            </a:pPr>
            <a:r>
              <a:rPr lang="es-MX" sz="4000" b="1" dirty="0" smtClean="0"/>
              <a:t>El pueblo salió de Egipto con mano fuerte</a:t>
            </a:r>
            <a:endParaRPr lang="es-MX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11211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/>
          <a:lstStyle/>
          <a:p>
            <a:r>
              <a:rPr lang="es-MX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Fan Heiti Std B" pitchFamily="34" charset="-128"/>
              </a:rPr>
              <a:t>SALIENDO DE EGIPTO</a:t>
            </a:r>
            <a:endParaRPr lang="es-MX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876800"/>
          </a:xfrm>
          <a:solidFill>
            <a:schemeClr val="bg1">
              <a:lumMod val="85000"/>
              <a:alpha val="75000"/>
            </a:schemeClr>
          </a:solidFill>
        </p:spPr>
        <p:txBody>
          <a:bodyPr anchor="t">
            <a:noAutofit/>
          </a:bodyPr>
          <a:lstStyle/>
          <a:p>
            <a:pPr marL="742950" indent="-742950">
              <a:spcBef>
                <a:spcPts val="0"/>
              </a:spcBef>
              <a:buFont typeface="+mj-lt"/>
              <a:buAutoNum type="arabicPeriod" startAt="2"/>
            </a:pPr>
            <a:r>
              <a:rPr lang="es-MX" sz="4400" b="1" dirty="0" smtClean="0"/>
              <a:t>LA JORNADA DE SU VIDA:</a:t>
            </a:r>
          </a:p>
          <a:p>
            <a:pPr marL="742950" indent="-742950">
              <a:spcBef>
                <a:spcPts val="0"/>
              </a:spcBef>
              <a:buNone/>
            </a:pPr>
            <a:endParaRPr lang="es-MX" sz="4000" b="1" dirty="0" smtClean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MX" sz="3600" b="1" dirty="0" smtClean="0"/>
              <a:t>Usted decide salir del mundo y no ser un esclavo más de Satanás.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s-MX" sz="3600" b="1" dirty="0" smtClean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MX" sz="3600" b="1" dirty="0" smtClean="0"/>
              <a:t>Jesucristo lo guiará y peleará por usted.</a:t>
            </a:r>
          </a:p>
          <a:p>
            <a:pPr>
              <a:lnSpc>
                <a:spcPts val="4000"/>
              </a:lnSpc>
              <a:spcBef>
                <a:spcPts val="0"/>
              </a:spcBef>
            </a:pPr>
            <a:endParaRPr lang="es-MX" sz="3600" b="1" dirty="0"/>
          </a:p>
          <a:p>
            <a:pPr>
              <a:lnSpc>
                <a:spcPts val="4000"/>
              </a:lnSpc>
              <a:spcBef>
                <a:spcPts val="0"/>
              </a:spcBef>
            </a:pPr>
            <a:r>
              <a:rPr lang="es-MX" sz="3600" b="1" dirty="0" smtClean="0"/>
              <a:t>Sólo necesita creer en Dios.</a:t>
            </a:r>
            <a:endParaRPr lang="es-MX" sz="40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361768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Fan Heiti Std B" pitchFamily="34" charset="-128"/>
              </a:rPr>
              <a:t>¿QUÉ SIGNIFICA TOMAR LA GRAN DECISIÓN?</a:t>
            </a:r>
            <a:endParaRPr lang="es-MX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876800" cy="4876800"/>
          </a:xfrm>
          <a:solidFill>
            <a:schemeClr val="bg1">
              <a:lumMod val="85000"/>
              <a:alpha val="7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MX" sz="4800" b="1" dirty="0" smtClean="0"/>
              <a:t>Implica que usted debe comprender varios aspectos.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105400" y="1600200"/>
            <a:ext cx="3581400" cy="4876800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09800"/>
            <a:ext cx="3427433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83052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Fan Heiti Std B" pitchFamily="34" charset="-128"/>
              </a:rPr>
              <a:t>¿QUÉ SIGNIFICA TOMAR LA GRAN DECISIÓN?</a:t>
            </a:r>
            <a:endParaRPr lang="es-MX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724400"/>
          </a:xfrm>
          <a:solidFill>
            <a:schemeClr val="bg1">
              <a:lumMod val="85000"/>
              <a:alpha val="75000"/>
            </a:schemeClr>
          </a:solidFill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buAutoNum type="arabicPeriod"/>
            </a:pPr>
            <a:r>
              <a:rPr lang="es-MX" sz="4400" b="1" dirty="0" smtClean="0"/>
              <a:t>¡El Pecador Vive Sin Esperanza!:</a:t>
            </a:r>
            <a:endParaRPr lang="es-MX" sz="4400" b="1" dirty="0"/>
          </a:p>
          <a:p>
            <a:pPr marL="0" indent="0">
              <a:spcBef>
                <a:spcPts val="0"/>
              </a:spcBef>
              <a:buNone/>
            </a:pPr>
            <a:endParaRPr lang="es-MX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MX" sz="4000" b="1" dirty="0" smtClean="0">
                <a:solidFill>
                  <a:schemeClr val="accent6">
                    <a:lumMod val="50000"/>
                  </a:schemeClr>
                </a:solidFill>
              </a:rPr>
              <a:t>Pecado</a:t>
            </a:r>
            <a:r>
              <a:rPr lang="es-MX" sz="4000" b="1" dirty="0" smtClean="0"/>
              <a:t>: transgresión de la ley divina, mala costumbre, vicio, deuda, falta, tentación, etc.</a:t>
            </a:r>
          </a:p>
          <a:p>
            <a:pPr marL="0" indent="0">
              <a:spcBef>
                <a:spcPts val="0"/>
              </a:spcBef>
              <a:buNone/>
            </a:pPr>
            <a:endParaRPr lang="es-MX" sz="40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s-MX" sz="4000" b="1" dirty="0" smtClean="0">
                <a:solidFill>
                  <a:schemeClr val="accent6">
                    <a:lumMod val="50000"/>
                  </a:schemeClr>
                </a:solidFill>
              </a:rPr>
              <a:t>Pecar</a:t>
            </a:r>
            <a:r>
              <a:rPr lang="es-MX" sz="4000" b="1" dirty="0" smtClean="0"/>
              <a:t>: faltar, errar, hacer, mal.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8776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bg2">
              <a:lumMod val="25000"/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s-MX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 Light" pitchFamily="34" charset="0"/>
                <a:ea typeface="Adobe Fan Heiti Std B" pitchFamily="34" charset="-128"/>
              </a:rPr>
              <a:t>¿QUÉ SIGNIFICA TOMAR LA GRAN DECISIÓN?</a:t>
            </a:r>
            <a:endParaRPr lang="es-MX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 Light" pitchFamily="34" charset="0"/>
              <a:ea typeface="Adobe Fan Heiti Std B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0"/>
            <a:ext cx="8686800" cy="2743200"/>
          </a:xfrm>
          <a:solidFill>
            <a:schemeClr val="bg1">
              <a:lumMod val="85000"/>
              <a:alpha val="75000"/>
            </a:schemeClr>
          </a:solidFill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s-MX" sz="4400" b="1" i="1" dirty="0" smtClean="0"/>
              <a:t>“</a:t>
            </a:r>
            <a:r>
              <a:rPr lang="es-MX" sz="4400" b="1" i="1" dirty="0"/>
              <a:t>Por cuanto todos pecaron, y están destituidos de la gloria de Dios</a:t>
            </a:r>
            <a:r>
              <a:rPr lang="es-MX" sz="4400" b="1" i="1" dirty="0" smtClean="0"/>
              <a:t>.”</a:t>
            </a:r>
            <a:br>
              <a:rPr lang="es-MX" sz="4400" b="1" i="1" dirty="0" smtClean="0"/>
            </a:br>
            <a:r>
              <a:rPr lang="es-MX" sz="4400" b="1" dirty="0" smtClean="0"/>
              <a:t>Romanos 3:23</a:t>
            </a:r>
            <a:endParaRPr lang="es-MX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7C223-0C55-47C7-A2F5-16B7109BDED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8776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821</Words>
  <Application>Microsoft Office PowerPoint</Application>
  <PresentationFormat>On-screen Show (4:3)</PresentationFormat>
  <Paragraphs>112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Lucida Handwriting</vt:lpstr>
      <vt:lpstr>Adobe Gothic Std B</vt:lpstr>
      <vt:lpstr>Calibri</vt:lpstr>
      <vt:lpstr>Myriad Pro Light</vt:lpstr>
      <vt:lpstr>Adobe Fan Heiti Std B</vt:lpstr>
      <vt:lpstr>Office Theme</vt:lpstr>
      <vt:lpstr>La Decisión de Seguir a Cristo</vt:lpstr>
      <vt:lpstr>LA DECISIÓN DE SEGUIR A CRISTO</vt:lpstr>
      <vt:lpstr>LA DECISIÓN DE SEGUIR A CRISTO</vt:lpstr>
      <vt:lpstr>SALIENDO DE EGIPTO</vt:lpstr>
      <vt:lpstr>SALIENDO DE EGIPTO</vt:lpstr>
      <vt:lpstr>SALIENDO DE EGIPTO</vt:lpstr>
      <vt:lpstr>¿QUÉ SIGNIFICA TOMAR LA GRAN DECISIÓN?</vt:lpstr>
      <vt:lpstr>¿QUÉ SIGNIFICA TOMAR LA GRAN DECISIÓN?</vt:lpstr>
      <vt:lpstr>¿QUÉ SIGNIFICA TOMAR LA GRAN DECISIÓN?</vt:lpstr>
      <vt:lpstr>¿QUÉ SIGNIFICA TOMAR LA GRAN DECISIÓN?</vt:lpstr>
      <vt:lpstr>¿QUÉ SIGNIFICA TOMAR LA GRAN DECISIÓN?</vt:lpstr>
      <vt:lpstr>¿QUÉ SIGNIFICA TOMAR LA GRAN DECISIÓN?</vt:lpstr>
      <vt:lpstr>¿QUÉ SIGNIFICA TOMAR LA GRAN DECISIÓN?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¿QUÉ ESPERA DIOS DE USTED?</vt:lpstr>
      <vt:lpstr>¿QUÉ ESPERA DIOS DE USTED?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Decisión de Seguir a Cristo</dc:title>
  <dc:creator>Ben Macias</dc:creator>
  <cp:lastModifiedBy>JHerrera</cp:lastModifiedBy>
  <cp:revision>40</cp:revision>
  <dcterms:created xsi:type="dcterms:W3CDTF">2012-04-02T23:48:32Z</dcterms:created>
  <dcterms:modified xsi:type="dcterms:W3CDTF">2012-04-06T01:59:33Z</dcterms:modified>
</cp:coreProperties>
</file>