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75" r:id="rId4"/>
    <p:sldId id="271" r:id="rId5"/>
    <p:sldId id="257" r:id="rId6"/>
    <p:sldId id="276" r:id="rId7"/>
    <p:sldId id="265" r:id="rId8"/>
    <p:sldId id="259" r:id="rId9"/>
    <p:sldId id="260" r:id="rId10"/>
    <p:sldId id="261" r:id="rId11"/>
    <p:sldId id="272" r:id="rId12"/>
    <p:sldId id="273" r:id="rId13"/>
    <p:sldId id="262" r:id="rId14"/>
    <p:sldId id="277" r:id="rId15"/>
    <p:sldId id="278" r:id="rId16"/>
    <p:sldId id="279" r:id="rId17"/>
    <p:sldId id="280" r:id="rId18"/>
    <p:sldId id="264" r:id="rId19"/>
    <p:sldId id="281" r:id="rId20"/>
    <p:sldId id="266" r:id="rId21"/>
    <p:sldId id="267" r:id="rId22"/>
    <p:sldId id="282" r:id="rId23"/>
    <p:sldId id="283" r:id="rId24"/>
    <p:sldId id="274" r:id="rId25"/>
    <p:sldId id="284" r:id="rId26"/>
    <p:sldId id="268" r:id="rId27"/>
    <p:sldId id="285" r:id="rId28"/>
    <p:sldId id="286" r:id="rId29"/>
    <p:sldId id="269" r:id="rId30"/>
  </p:sldIdLst>
  <p:sldSz cx="9144000" cy="6858000" type="screen4x3"/>
  <p:notesSz cx="6858000" cy="9144000"/>
  <p:embeddedFontLst>
    <p:embeddedFont>
      <p:font typeface="Lucida Handwriting" pitchFamily="66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02 EL PODER DE LA CRUZ DE CRISTO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DAFE5-014D-4BE0-8EC8-E0581C995DBE}" type="datetimeFigureOut">
              <a:rPr lang="es-MX" smtClean="0"/>
              <a:t>05/04/2012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BB6F4-F18C-404F-A8D0-F48288B128D6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02 EL PODER DE LA CRUZ DE CRISTO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8BCB6-D512-4155-B366-1A761A271E15}" type="datetimeFigureOut">
              <a:rPr lang="es-MX" smtClean="0"/>
              <a:t>05/04/2012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F8D1-B7B3-4C78-AA75-E6F2AC21316B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F8D1-B7B3-4C78-AA75-E6F2AC21316B}" type="slidenum">
              <a:rPr lang="es-MX" smtClean="0"/>
              <a:t>1</a:t>
            </a:fld>
            <a:endParaRPr lang="es-MX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02 EL PODER DE LA CRUZ DE CRISTO</a:t>
            </a:r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24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10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28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920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34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929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78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41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062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78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820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B348-722B-4A57-A551-F23B1815C588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C223-0C55-47C7-A2F5-16B7109BD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73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2228850"/>
          </a:xfrm>
          <a:solidFill>
            <a:schemeClr val="accent5">
              <a:lumMod val="75000"/>
              <a:alpha val="50000"/>
            </a:schemeClr>
          </a:solidFill>
          <a:effectLst>
            <a:glow rad="63500">
              <a:schemeClr val="tx2">
                <a:lumMod val="50000"/>
                <a:alpha val="25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MX" sz="6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Adobe Gothic Std B" pitchFamily="34" charset="-128"/>
              </a:rPr>
              <a:t>El Poder de la Cruz de Cristo</a:t>
            </a:r>
            <a:endParaRPr lang="es-MX" sz="6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981200"/>
          </a:xfrm>
          <a:solidFill>
            <a:srgbClr val="BFBFBF">
              <a:alpha val="70980"/>
            </a:srgbClr>
          </a:solidFill>
        </p:spPr>
        <p:txBody>
          <a:bodyPr anchor="ctr">
            <a:noAutofit/>
          </a:bodyPr>
          <a:lstStyle/>
          <a:p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</a:rPr>
              <a:t>Lección 2</a:t>
            </a:r>
          </a:p>
          <a:p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</a:rPr>
              <a:t>La Senda de la Vida: </a:t>
            </a:r>
            <a:b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</a:rPr>
            </a:br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</a:rPr>
              <a:t>El Camino Hacia la Tierra Prometida</a:t>
            </a:r>
            <a:endParaRPr lang="es-MX" sz="3600" b="1" dirty="0">
              <a:ln w="31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3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5410200" cy="33528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“Por el camino nuevo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y vivo que él nos abrió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a través del velo,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esto es, de su carne.” 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Hebreos 10:20</a:t>
            </a:r>
          </a:p>
        </p:txBody>
      </p:sp>
    </p:spTree>
    <p:extLst>
      <p:ext uri="{BB962C8B-B14F-4D97-AF65-F5344CB8AC3E}">
        <p14:creationId xmlns="" xmlns:p14="http://schemas.microsoft.com/office/powerpoint/2010/main" val="3324975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3660"/>
            <a:ext cx="8686800" cy="42672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Un Nuevo </a:t>
            </a:r>
            <a:r>
              <a:rPr lang="es-MX" sz="4000" b="1" dirty="0">
                <a:solidFill>
                  <a:sysClr val="windowText" lastClr="000000"/>
                </a:solidFill>
              </a:rPr>
              <a:t>C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amino; ¡JESUCRISTO!:</a:t>
            </a:r>
          </a:p>
        </p:txBody>
      </p:sp>
      <p:pic>
        <p:nvPicPr>
          <p:cNvPr id="2050" name="Picture 2" descr="C:\Users\Ben Macias\Pictures\Church Pictures\Sign Language\Bi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2947258"/>
            <a:ext cx="3749675" cy="291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646" y="2773501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i="1" dirty="0">
                <a:solidFill>
                  <a:sysClr val="windowText" lastClr="000000"/>
                </a:solidFill>
              </a:rPr>
              <a:t>“Yo 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soy</a:t>
            </a:r>
          </a:p>
          <a:p>
            <a:pPr lvl="0" algn="ctr"/>
            <a:r>
              <a:rPr lang="es-MX" sz="4000" b="1" i="1" dirty="0" smtClean="0">
                <a:solidFill>
                  <a:sysClr val="windowText" lastClr="000000"/>
                </a:solidFill>
              </a:rPr>
              <a:t>EL </a:t>
            </a:r>
            <a:r>
              <a:rPr lang="es-MX" sz="4000" b="1" i="1" dirty="0">
                <a:solidFill>
                  <a:sysClr val="windowText" lastClr="000000"/>
                </a:solidFill>
              </a:rPr>
              <a:t>CAMINO </a:t>
            </a:r>
            <a:endParaRPr lang="es-MX" sz="4000" b="1" i="1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es-MX" sz="4000" b="1" i="1" dirty="0" smtClean="0">
                <a:solidFill>
                  <a:sysClr val="windowText" lastClr="000000"/>
                </a:solidFill>
              </a:rPr>
              <a:t>y </a:t>
            </a:r>
            <a:r>
              <a:rPr lang="es-MX" sz="4000" b="1" i="1" dirty="0">
                <a:solidFill>
                  <a:sysClr val="windowText" lastClr="000000"/>
                </a:solidFill>
              </a:rPr>
              <a:t>la verdad </a:t>
            </a:r>
            <a:endParaRPr lang="es-MX" sz="4000" b="1" i="1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es-MX" sz="4000" b="1" i="1" dirty="0" smtClean="0">
                <a:solidFill>
                  <a:sysClr val="windowText" lastClr="000000"/>
                </a:solidFill>
              </a:rPr>
              <a:t>y </a:t>
            </a:r>
            <a:r>
              <a:rPr lang="es-MX" sz="4000" b="1" i="1" dirty="0">
                <a:solidFill>
                  <a:sysClr val="windowText" lastClr="000000"/>
                </a:solidFill>
              </a:rPr>
              <a:t>la vida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...”</a:t>
            </a:r>
          </a:p>
          <a:p>
            <a:pPr lvl="0" algn="ctr"/>
            <a:r>
              <a:rPr lang="es-MX" sz="4000" b="1" dirty="0" smtClean="0">
                <a:solidFill>
                  <a:sysClr val="windowText" lastClr="000000"/>
                </a:solidFill>
              </a:rPr>
              <a:t>Juan 14:6</a:t>
            </a:r>
          </a:p>
        </p:txBody>
      </p:sp>
    </p:spTree>
    <p:extLst>
      <p:ext uri="{BB962C8B-B14F-4D97-AF65-F5344CB8AC3E}">
        <p14:creationId xmlns="" xmlns:p14="http://schemas.microsoft.com/office/powerpoint/2010/main" val="1344148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MX" sz="4000" b="1" i="1" dirty="0">
                <a:solidFill>
                  <a:sysClr val="windowText" lastClr="000000"/>
                </a:solidFill>
              </a:rPr>
              <a:t>“Porque 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también </a:t>
            </a:r>
            <a:r>
              <a:rPr lang="es-MX" sz="4000" b="1" i="1" dirty="0">
                <a:solidFill>
                  <a:sysClr val="windowText" lastClr="000000"/>
                </a:solidFill>
              </a:rPr>
              <a:t>Cristo 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padeció </a:t>
            </a:r>
            <a:r>
              <a:rPr lang="es-MX" sz="4000" b="1" i="1" dirty="0">
                <a:solidFill>
                  <a:sysClr val="windowText" lastClr="000000"/>
                </a:solidFill>
              </a:rPr>
              <a:t>una sola vez por los pecados, el justo por los injustos, para </a:t>
            </a:r>
            <a:r>
              <a:rPr lang="es-MX" sz="4000" b="1" i="1" dirty="0">
                <a:solidFill>
                  <a:schemeClr val="accent2">
                    <a:lumMod val="50000"/>
                  </a:schemeClr>
                </a:solidFill>
              </a:rPr>
              <a:t>LLEVARNOS A DIOS</a:t>
            </a:r>
            <a:r>
              <a:rPr lang="es-MX" sz="4000" b="1" i="1" dirty="0">
                <a:solidFill>
                  <a:sysClr val="windowText" lastClr="000000"/>
                </a:solidFill>
              </a:rPr>
              <a:t>, siendo a la verdad muerto en la carne, pero vivificado en 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espíritu.”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1 </a:t>
            </a:r>
            <a:r>
              <a:rPr lang="es-MX" sz="4000" b="1" i="1" dirty="0">
                <a:solidFill>
                  <a:sysClr val="windowText" lastClr="000000"/>
                </a:solidFill>
              </a:rPr>
              <a:t>Pedro 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3:18</a:t>
            </a:r>
            <a:endParaRPr lang="es-MX" sz="40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35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AutoNum type="arabicPeriod" startAt="2"/>
              <a:tabLst>
                <a:tab pos="693738" algn="l"/>
              </a:tabLst>
            </a:pPr>
            <a:r>
              <a:rPr lang="es-MX" sz="3800" b="1" dirty="0" smtClean="0">
                <a:solidFill>
                  <a:sysClr val="windowText" lastClr="000000"/>
                </a:solidFill>
              </a:rPr>
              <a:t> 	Las Cinco Heridas que sufrió Jesús:</a:t>
            </a:r>
          </a:p>
          <a:p>
            <a:pPr marL="0" indent="0">
              <a:spcBef>
                <a:spcPts val="0"/>
              </a:spcBef>
              <a:buNone/>
              <a:tabLst>
                <a:tab pos="693738" algn="l"/>
              </a:tabLst>
            </a:pPr>
            <a:endParaRPr lang="es-MX" sz="3800" b="1" dirty="0">
              <a:solidFill>
                <a:sysClr val="windowText" lastClr="000000"/>
              </a:solidFill>
            </a:endParaRP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tabLst>
                <a:tab pos="693738" algn="l"/>
              </a:tabLst>
            </a:pPr>
            <a:r>
              <a:rPr lang="es-MX" sz="3800" b="1" dirty="0" smtClean="0">
                <a:solidFill>
                  <a:schemeClr val="accent2">
                    <a:lumMod val="50000"/>
                  </a:schemeClr>
                </a:solidFill>
              </a:rPr>
              <a:t> 	LACERACIÓN</a:t>
            </a:r>
            <a:r>
              <a:rPr lang="es-MX" sz="3800" b="1" dirty="0" smtClean="0"/>
              <a:t>: Es herir, dañar, 	desgarrar, despedazar.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endParaRPr lang="es-MX" sz="38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r>
              <a:rPr lang="es-MX" sz="3800" b="1" i="1" dirty="0" smtClean="0"/>
              <a:t>	“…Y habiendo azotado a Jesús, 		le entrego para ser crucificado…” 								</a:t>
            </a:r>
            <a:r>
              <a:rPr lang="es-MX" sz="3800" b="1" dirty="0" smtClean="0"/>
              <a:t>Mateo 27:26</a:t>
            </a:r>
          </a:p>
        </p:txBody>
      </p:sp>
    </p:spTree>
    <p:extLst>
      <p:ext uri="{BB962C8B-B14F-4D97-AF65-F5344CB8AC3E}">
        <p14:creationId xmlns="" xmlns:p14="http://schemas.microsoft.com/office/powerpoint/2010/main" val="200683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434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182563" lvl="1" indent="0">
              <a:spcBef>
                <a:spcPts val="0"/>
              </a:spcBef>
              <a:buClr>
                <a:schemeClr val="tx1"/>
              </a:buClr>
              <a:buAutoNum type="alphaLcParenR" startAt="2"/>
              <a:tabLst>
                <a:tab pos="693738" algn="l"/>
              </a:tabLst>
            </a:pPr>
            <a:r>
              <a:rPr lang="es-MX" sz="3800" b="1" dirty="0" smtClean="0">
                <a:solidFill>
                  <a:schemeClr val="accent2">
                    <a:lumMod val="50000"/>
                  </a:schemeClr>
                </a:solidFill>
              </a:rPr>
              <a:t> 	PUNCIÓN</a:t>
            </a:r>
            <a:r>
              <a:rPr lang="es-MX" sz="3800" b="1" dirty="0" smtClean="0"/>
              <a:t>: Introducción en el interior 	del cuerpo u organismo de 			un instrumento punzante.</a:t>
            </a:r>
          </a:p>
          <a:p>
            <a:pPr marL="182563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endParaRPr lang="es-MX" sz="3800" b="1" i="1" dirty="0" smtClean="0"/>
          </a:p>
          <a:p>
            <a:pPr marL="182563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r>
              <a:rPr lang="es-MX" sz="3800" b="1" i="1" dirty="0" smtClean="0"/>
              <a:t>“Y pusieron sobre su cabeza una corona tejida de espinas, y una caña en su mano derecha.” </a:t>
            </a:r>
            <a:r>
              <a:rPr lang="es-MX" sz="3800" b="1" dirty="0" smtClean="0"/>
              <a:t>Mateo 27:29</a:t>
            </a:r>
          </a:p>
        </p:txBody>
      </p:sp>
    </p:spTree>
    <p:extLst>
      <p:ext uri="{BB962C8B-B14F-4D97-AF65-F5344CB8AC3E}">
        <p14:creationId xmlns="" xmlns:p14="http://schemas.microsoft.com/office/powerpoint/2010/main" val="200683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5052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r>
              <a:rPr lang="es-MX" sz="3800" b="1" dirty="0" smtClean="0">
                <a:solidFill>
                  <a:prstClr val="black"/>
                </a:solidFill>
              </a:rPr>
              <a:t>c) 	</a:t>
            </a:r>
            <a:r>
              <a:rPr lang="es-MX" sz="3800" b="1" dirty="0" smtClean="0">
                <a:solidFill>
                  <a:srgbClr val="C0504D">
                    <a:lumMod val="50000"/>
                  </a:srgbClr>
                </a:solidFill>
              </a:rPr>
              <a:t>GOLPE, MORETÓN</a:t>
            </a:r>
            <a:r>
              <a:rPr lang="es-MX" sz="3800" b="1" dirty="0" smtClean="0">
                <a:solidFill>
                  <a:prstClr val="black"/>
                </a:solidFill>
              </a:rPr>
              <a:t>: Daño o lesión en 	el organismo o cuerpo.</a:t>
            </a:r>
          </a:p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endParaRPr lang="es-MX" sz="3800" b="1" i="1" dirty="0" smtClean="0">
              <a:solidFill>
                <a:prstClr val="black"/>
              </a:solidFill>
            </a:endParaRPr>
          </a:p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r>
              <a:rPr lang="es-MX" sz="3800" b="1" i="1" dirty="0" smtClean="0">
                <a:solidFill>
                  <a:prstClr val="black"/>
                </a:solidFill>
              </a:rPr>
              <a:t>	“Y le golpeaban en la cabeza” 									</a:t>
            </a:r>
            <a:r>
              <a:rPr lang="es-MX" sz="3800" b="1" dirty="0" smtClean="0">
                <a:solidFill>
                  <a:prstClr val="black"/>
                </a:solidFill>
              </a:rPr>
              <a:t>Mateo 27:30</a:t>
            </a:r>
          </a:p>
        </p:txBody>
      </p:sp>
    </p:spTree>
    <p:extLst>
      <p:ext uri="{BB962C8B-B14F-4D97-AF65-F5344CB8AC3E}">
        <p14:creationId xmlns="" xmlns:p14="http://schemas.microsoft.com/office/powerpoint/2010/main" val="200683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434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r>
              <a:rPr lang="es-MX" sz="3800" b="1" dirty="0" smtClean="0">
                <a:solidFill>
                  <a:prstClr val="black"/>
                </a:solidFill>
              </a:rPr>
              <a:t>d)		</a:t>
            </a:r>
            <a:r>
              <a:rPr lang="es-MX" sz="3800" b="1" dirty="0" smtClean="0">
                <a:solidFill>
                  <a:srgbClr val="C0504D">
                    <a:lumMod val="50000"/>
                  </a:srgbClr>
                </a:solidFill>
              </a:rPr>
              <a:t>INCISIÓN</a:t>
            </a:r>
            <a:r>
              <a:rPr lang="es-MX" sz="3800" b="1" dirty="0" smtClean="0">
                <a:solidFill>
                  <a:prstClr val="black"/>
                </a:solidFill>
              </a:rPr>
              <a:t>: Hendidura poco profunda 		hecha en algunos cuerpos 					con instrumentos cortantes.</a:t>
            </a:r>
          </a:p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endParaRPr lang="es-MX" sz="3800" b="1" dirty="0" smtClean="0">
              <a:solidFill>
                <a:prstClr val="black"/>
              </a:solidFill>
            </a:endParaRPr>
          </a:p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r>
              <a:rPr lang="es-MX" sz="3800" b="1" i="1" dirty="0" smtClean="0">
                <a:solidFill>
                  <a:prstClr val="black"/>
                </a:solidFill>
              </a:rPr>
              <a:t>“Pero uno de los soldados le abrió el costado con una lanza, y al instante salió sangre y agua.” </a:t>
            </a:r>
            <a:r>
              <a:rPr lang="es-MX" sz="3800" b="1" dirty="0" smtClean="0">
                <a:solidFill>
                  <a:prstClr val="black"/>
                </a:solidFill>
              </a:rPr>
              <a:t>Juan 19:34</a:t>
            </a:r>
            <a:endParaRPr lang="es-MX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0683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1242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182563" lvl="1" indent="0">
              <a:spcBef>
                <a:spcPts val="0"/>
              </a:spcBef>
              <a:buClr>
                <a:prstClr val="black"/>
              </a:buClr>
              <a:buFont typeface="Arial" pitchFamily="34" charset="0"/>
              <a:buAutoNum type="alphaLcParenR" startAt="5"/>
              <a:tabLst>
                <a:tab pos="693738" algn="l"/>
              </a:tabLst>
            </a:pPr>
            <a:r>
              <a:rPr lang="es-MX" sz="3800" b="1" dirty="0" smtClean="0">
                <a:solidFill>
                  <a:srgbClr val="C0504D">
                    <a:lumMod val="50000"/>
                  </a:srgbClr>
                </a:solidFill>
              </a:rPr>
              <a:t> 	PERFORACIÓN</a:t>
            </a:r>
            <a:r>
              <a:rPr lang="es-MX" sz="3800" b="1" dirty="0" smtClean="0">
                <a:solidFill>
                  <a:prstClr val="black"/>
                </a:solidFill>
              </a:rPr>
              <a:t>: Hacer un agujero que 	atraviese algo de un lado a otro.</a:t>
            </a:r>
          </a:p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endParaRPr lang="es-MX" sz="3800" b="1" dirty="0" smtClean="0">
              <a:solidFill>
                <a:prstClr val="black"/>
              </a:solidFill>
            </a:endParaRPr>
          </a:p>
          <a:p>
            <a:pPr marL="182563" lvl="1" indent="0">
              <a:spcBef>
                <a:spcPts val="0"/>
              </a:spcBef>
              <a:buClr>
                <a:prstClr val="black"/>
              </a:buClr>
              <a:buNone/>
              <a:tabLst>
                <a:tab pos="693738" algn="l"/>
              </a:tabLst>
            </a:pPr>
            <a:r>
              <a:rPr lang="es-MX" sz="3800" b="1" i="1" dirty="0" smtClean="0">
                <a:solidFill>
                  <a:prstClr val="black"/>
                </a:solidFill>
              </a:rPr>
              <a:t>“…Cuando le hubieron crucificado…”</a:t>
            </a:r>
            <a:r>
              <a:rPr lang="es-MX" sz="3800" b="1" dirty="0" smtClean="0">
                <a:solidFill>
                  <a:prstClr val="black"/>
                </a:solidFill>
              </a:rPr>
              <a:t> 								Mateo 27:35</a:t>
            </a:r>
          </a:p>
          <a:p>
            <a:pPr marL="182563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endParaRPr lang="es-MX" sz="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0683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352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AutoNum type="arabicPeriod" startAt="3"/>
              <a:tabLst>
                <a:tab pos="738188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 	Jesús Fue A La Cruz Con 	Demonstración De Poder:</a:t>
            </a:r>
          </a:p>
          <a:p>
            <a:pPr marL="0" indent="0">
              <a:spcBef>
                <a:spcPts val="0"/>
              </a:spcBef>
              <a:buAutoNum type="arabicPeriod" startAt="3"/>
              <a:tabLst>
                <a:tab pos="738188" algn="l"/>
              </a:tabLst>
            </a:pPr>
            <a:endParaRPr lang="es-MX" sz="4000" b="1" dirty="0">
              <a:solidFill>
                <a:sysClr val="windowText" lastClr="000000"/>
              </a:solidFill>
            </a:endParaRPr>
          </a:p>
          <a:p>
            <a:pPr marL="0" lvl="1" indent="0">
              <a:spcBef>
                <a:spcPts val="0"/>
              </a:spcBef>
              <a:buNone/>
              <a:tabLst>
                <a:tab pos="738188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	a) Cristo llevó todo el pecado 				   y el sufrimiento:</a:t>
            </a:r>
          </a:p>
        </p:txBody>
      </p:sp>
    </p:spTree>
    <p:extLst>
      <p:ext uri="{BB962C8B-B14F-4D97-AF65-F5344CB8AC3E}">
        <p14:creationId xmlns="" xmlns:p14="http://schemas.microsoft.com/office/powerpoint/2010/main" val="378532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LA MUERTE DE CRISTO EN LA CRUZ ABRIÓ </a:t>
            </a:r>
            <a:b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</a:b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LA VIDA ETERNA</a:t>
            </a:r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720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buNone/>
              <a:tabLst>
                <a:tab pos="738188" algn="l"/>
              </a:tabLst>
            </a:pPr>
            <a:r>
              <a:rPr lang="es-MX" sz="3600" b="1" i="1" dirty="0" smtClean="0">
                <a:solidFill>
                  <a:sysClr val="windowText" lastClr="000000"/>
                </a:solidFill>
              </a:rPr>
              <a:t>“Ciertamente llevó </a:t>
            </a:r>
            <a:r>
              <a:rPr lang="es-MX" sz="3600" b="1" i="1" dirty="0">
                <a:solidFill>
                  <a:sysClr val="windowText" lastClr="000000"/>
                </a:solidFill>
              </a:rPr>
              <a:t>é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l nuestras </a:t>
            </a:r>
            <a:r>
              <a:rPr lang="es-MX" sz="3600" b="1" i="1" dirty="0" smtClean="0"/>
              <a:t>enfermedades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, y sufrió nuestros </a:t>
            </a:r>
            <a:r>
              <a:rPr lang="es-MX" sz="3600" b="1" i="1" dirty="0" smtClean="0"/>
              <a:t>dolores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; y nosotros le tuvimos por azotado, por </a:t>
            </a:r>
            <a:r>
              <a:rPr lang="es-MX" sz="3600" b="1" i="1" dirty="0" smtClean="0"/>
              <a:t>herido 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de Dios y abatido. Mas él herido fue por nuestras rebeliones, </a:t>
            </a:r>
            <a:r>
              <a:rPr lang="es-MX" sz="3600" b="1" i="1" dirty="0" smtClean="0"/>
              <a:t>molido 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por nuestros pecados; el castigo de nuestra paz fue sobre él, y por su llaga fuimos nosotros curados.” </a:t>
            </a:r>
            <a:r>
              <a:rPr lang="es-MX" sz="3600" b="1" dirty="0" smtClean="0">
                <a:solidFill>
                  <a:sysClr val="windowText" lastClr="000000"/>
                </a:solidFill>
              </a:rPr>
              <a:t>Isaías 53:4-5</a:t>
            </a:r>
          </a:p>
        </p:txBody>
      </p:sp>
    </p:spTree>
    <p:extLst>
      <p:ext uri="{BB962C8B-B14F-4D97-AF65-F5344CB8AC3E}">
        <p14:creationId xmlns="" xmlns:p14="http://schemas.microsoft.com/office/powerpoint/2010/main" val="378532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PODER DE LA CRUZ DE CRISTO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27432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“Porque la palabra de la cruz es locura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a los que se pierden; pero a los que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se salvan… es </a:t>
            </a:r>
            <a:r>
              <a:rPr lang="es-MX" sz="4000" b="1" i="1" dirty="0" smtClean="0">
                <a:solidFill>
                  <a:schemeClr val="accent2">
                    <a:lumMod val="50000"/>
                  </a:schemeClr>
                </a:solidFill>
              </a:rPr>
              <a:t>PODER DE DIOS</a:t>
            </a:r>
            <a:r>
              <a:rPr lang="es-MX" sz="4000" b="1" i="1" dirty="0" smtClean="0">
                <a:solidFill>
                  <a:sysClr val="windowText" lastClr="000000"/>
                </a:solidFill>
              </a:rPr>
              <a:t>.”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dirty="0" smtClean="0">
                <a:solidFill>
                  <a:sysClr val="windowText" lastClr="000000"/>
                </a:solidFill>
              </a:rPr>
              <a:t>1 Corintios 1:18</a:t>
            </a:r>
          </a:p>
        </p:txBody>
      </p:sp>
    </p:spTree>
    <p:extLst>
      <p:ext uri="{BB962C8B-B14F-4D97-AF65-F5344CB8AC3E}">
        <p14:creationId xmlns="" xmlns:p14="http://schemas.microsoft.com/office/powerpoint/2010/main" val="239547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7912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rmAutofit/>
          </a:bodyPr>
          <a:lstStyle/>
          <a:p>
            <a:pPr marL="855663" lvl="1" indent="-738188">
              <a:buClr>
                <a:schemeClr val="tx1"/>
              </a:buClr>
              <a:buAutoNum type="alphaLcParenR" startAt="2"/>
            </a:pPr>
            <a:r>
              <a:rPr lang="es-MX" sz="4000" b="1" dirty="0" smtClean="0"/>
              <a:t>Jesús tiene el poder de sanar todo nuestro ser:</a:t>
            </a:r>
          </a:p>
          <a:p>
            <a:pPr marL="855663" lvl="1" indent="-738188">
              <a:buClr>
                <a:schemeClr val="tx1"/>
              </a:buClr>
              <a:buAutoNum type="alphaLcParenR" startAt="2"/>
            </a:pPr>
            <a:endParaRPr lang="es-MX" sz="1800" b="1" dirty="0" smtClean="0"/>
          </a:p>
          <a:p>
            <a:pPr marL="1430338" lvl="1" indent="-515938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MX" sz="6000" b="1" dirty="0" smtClean="0">
                <a:solidFill>
                  <a:schemeClr val="accent2">
                    <a:lumMod val="50000"/>
                  </a:schemeClr>
                </a:solidFill>
              </a:rPr>
              <a:t>Cuerpo</a:t>
            </a:r>
          </a:p>
          <a:p>
            <a:pPr marL="1430338" lvl="1" indent="-515938">
              <a:spcBef>
                <a:spcPts val="0"/>
              </a:spcBef>
              <a:buClr>
                <a:schemeClr val="tx1"/>
              </a:buClr>
              <a:buNone/>
            </a:pPr>
            <a:endParaRPr lang="es-MX" sz="1800" dirty="0" smtClean="0"/>
          </a:p>
          <a:p>
            <a:pPr marL="1430338" lvl="1" indent="-515938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MX" sz="6000" b="1" dirty="0" smtClean="0">
                <a:solidFill>
                  <a:schemeClr val="accent2">
                    <a:lumMod val="50000"/>
                  </a:schemeClr>
                </a:solidFill>
              </a:rPr>
              <a:t>Alma</a:t>
            </a:r>
          </a:p>
          <a:p>
            <a:pPr marL="1430338" lvl="1" indent="-515938">
              <a:spcBef>
                <a:spcPts val="0"/>
              </a:spcBef>
              <a:buClr>
                <a:schemeClr val="tx1"/>
              </a:buClr>
              <a:buNone/>
            </a:pPr>
            <a:endParaRPr lang="es-MX" sz="1800" dirty="0" smtClean="0"/>
          </a:p>
          <a:p>
            <a:pPr marL="1430338" lvl="1" indent="-515938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MX" sz="6000" b="1" dirty="0" smtClean="0">
                <a:solidFill>
                  <a:schemeClr val="accent2">
                    <a:lumMod val="50000"/>
                  </a:schemeClr>
                </a:solidFill>
              </a:rPr>
              <a:t>Espíritu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40" y="1295400"/>
            <a:ext cx="1643759" cy="4984588"/>
          </a:xfrm>
          <a:prstGeom prst="rect">
            <a:avLst/>
          </a:prstGeom>
          <a:effectLst>
            <a:glow rad="25400">
              <a:schemeClr val="tx1">
                <a:alpha val="60000"/>
              </a:schemeClr>
            </a:glow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940082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8194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AutoNum type="alphaLcParenR" startAt="3"/>
              <a:tabLst>
                <a:tab pos="515938" algn="l"/>
              </a:tabLst>
            </a:pPr>
            <a:r>
              <a:rPr lang="es-MX" sz="4000" b="1" dirty="0" smtClean="0"/>
              <a:t> 	El Poder de la Sangre que 		Cristo Derramó: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AutoNum type="alphaLcParenR" startAt="3"/>
              <a:tabLst>
                <a:tab pos="515938" algn="l"/>
              </a:tabLst>
            </a:pPr>
            <a:endParaRPr lang="es-MX" sz="36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</a:tabLst>
            </a:pPr>
            <a:r>
              <a:rPr lang="es-MX" sz="3600" b="1" dirty="0" smtClean="0"/>
              <a:t>	•	Tiene poder de redimirnos del pecado.</a:t>
            </a:r>
          </a:p>
        </p:txBody>
      </p:sp>
    </p:spTree>
    <p:extLst>
      <p:ext uri="{BB962C8B-B14F-4D97-AF65-F5344CB8AC3E}">
        <p14:creationId xmlns="" xmlns:p14="http://schemas.microsoft.com/office/powerpoint/2010/main" val="318636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24384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 algn="ctr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</a:tabLst>
            </a:pPr>
            <a:r>
              <a:rPr lang="es-MX" sz="4000" b="1" i="1" dirty="0" smtClean="0"/>
              <a:t>“…Y sin derramamiento de sangre </a:t>
            </a:r>
            <a:br>
              <a:rPr lang="es-MX" sz="4000" b="1" i="1" dirty="0" smtClean="0"/>
            </a:br>
            <a:r>
              <a:rPr lang="es-MX" sz="4000" b="1" i="1" dirty="0" smtClean="0"/>
              <a:t>no se hace remisión (de pecados)” </a:t>
            </a:r>
            <a:br>
              <a:rPr lang="es-MX" sz="4000" b="1" i="1" dirty="0" smtClean="0"/>
            </a:br>
            <a:r>
              <a:rPr lang="es-MX" sz="4000" b="1" i="1" dirty="0" smtClean="0"/>
              <a:t>Hebreos 9:22</a:t>
            </a:r>
          </a:p>
        </p:txBody>
      </p:sp>
    </p:spTree>
    <p:extLst>
      <p:ext uri="{BB962C8B-B14F-4D97-AF65-F5344CB8AC3E}">
        <p14:creationId xmlns="" xmlns:p14="http://schemas.microsoft.com/office/powerpoint/2010/main" val="318636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7244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</a:tabLst>
            </a:pPr>
            <a:r>
              <a:rPr lang="es-MX" sz="4000" b="1" dirty="0" smtClean="0"/>
              <a:t> 	Nos rescata de la manera 			vana de vivir.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515938" algn="l"/>
              </a:tabLst>
            </a:pPr>
            <a:endParaRPr lang="es-MX" sz="3600" b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515938" algn="l"/>
              </a:tabLst>
            </a:pPr>
            <a:r>
              <a:rPr lang="es-MX" sz="3600" b="1" i="1" dirty="0" smtClean="0"/>
              <a:t>“…Fuisteis rescatados de vuestra manera vana de vivir, la cual recibisteis de vuestros padres, no con cosas corruptibles, como oro o plata, sino con la sangre preciosa de Cristo…” 1 Pedro 1:18</a:t>
            </a:r>
            <a:endParaRPr lang="es-MX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318636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8006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r>
              <a:rPr lang="es-MX" sz="4000" b="1" dirty="0" smtClean="0"/>
              <a:t>d) 	Destruyó </a:t>
            </a:r>
            <a:r>
              <a:rPr lang="es-MX" sz="4000" b="1" dirty="0"/>
              <a:t>a </a:t>
            </a:r>
            <a:r>
              <a:rPr lang="es-MX" sz="4000" b="1" dirty="0" smtClean="0"/>
              <a:t>Satanás y Triunfó: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endParaRPr lang="es-MX" sz="40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r>
              <a:rPr lang="es-MX" sz="3600" b="1" i="1" dirty="0" smtClean="0"/>
              <a:t>“Así que, por cuanto los hijos participaron de carne y sangre, él también participó de lo mismo, para DESTRUIR por medio de la muerte al que tenía el imperio de la muerte, esto es, al diablo.” </a:t>
            </a:r>
            <a:r>
              <a:rPr lang="es-MX" sz="3600" b="1" dirty="0" smtClean="0"/>
              <a:t>Hebreos 2:14</a:t>
            </a:r>
            <a:endParaRPr lang="es-MX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3682813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29718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</a:pPr>
            <a:r>
              <a:rPr lang="es-MX" sz="4000" b="1" i="1" dirty="0" smtClean="0"/>
              <a:t>“</a:t>
            </a:r>
            <a:r>
              <a:rPr lang="es-MX" sz="4000" b="1" i="1" dirty="0"/>
              <a:t>Y despojando a los principados y a las potestades, los exhibió públicamente, TRIUNFANDO sobre ellos en la cruz</a:t>
            </a:r>
            <a:r>
              <a:rPr lang="es-MX" sz="4000" b="1" i="1" dirty="0" smtClean="0"/>
              <a:t>.” 							</a:t>
            </a:r>
            <a:r>
              <a:rPr lang="es-MX" sz="4000" b="1" dirty="0" smtClean="0"/>
              <a:t>Colosenses 2:15</a:t>
            </a:r>
            <a:endParaRPr lang="es-MX" sz="4000" b="1" i="1" dirty="0"/>
          </a:p>
        </p:txBody>
      </p:sp>
    </p:spTree>
    <p:extLst>
      <p:ext uri="{BB962C8B-B14F-4D97-AF65-F5344CB8AC3E}">
        <p14:creationId xmlns="" xmlns:p14="http://schemas.microsoft.com/office/powerpoint/2010/main" val="3682813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9530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tx1"/>
              </a:buClr>
              <a:buAutoNum type="alphaLcParenR" startAt="5"/>
              <a:tabLst>
                <a:tab pos="738188" algn="l"/>
              </a:tabLst>
            </a:pPr>
            <a:r>
              <a:rPr lang="es-MX" sz="4000" b="1" dirty="0" smtClean="0"/>
              <a:t> 	Tiene el Poder de Anular 		Cualquier Acusación: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738188" algn="l"/>
              </a:tabLst>
            </a:pPr>
            <a:endParaRPr lang="es-MX" sz="3600" b="1" i="1" dirty="0" smtClean="0"/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738188" algn="l"/>
              </a:tabLst>
            </a:pPr>
            <a:r>
              <a:rPr lang="es-MX" sz="3600" b="1" i="1" dirty="0" smtClean="0"/>
              <a:t>“Anulando el acta de los decretos que había en contra de nosotros… quitándola de en medio y clavándola en la cruz.” 									Colosenses 2:14</a:t>
            </a:r>
          </a:p>
        </p:txBody>
      </p:sp>
    </p:spTree>
    <p:extLst>
      <p:ext uri="{BB962C8B-B14F-4D97-AF65-F5344CB8AC3E}">
        <p14:creationId xmlns="" xmlns:p14="http://schemas.microsoft.com/office/powerpoint/2010/main" val="270622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3622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 algn="ctr">
              <a:spcBef>
                <a:spcPts val="0"/>
              </a:spcBef>
              <a:buClr>
                <a:schemeClr val="tx1"/>
              </a:buClr>
              <a:buNone/>
              <a:tabLst>
                <a:tab pos="738188" algn="l"/>
              </a:tabLst>
            </a:pPr>
            <a:r>
              <a:rPr lang="es-MX" sz="4000" b="1" i="1" dirty="0" smtClean="0"/>
              <a:t>“Añade: Y nunca más me acordaré </a:t>
            </a:r>
            <a:br>
              <a:rPr lang="es-MX" sz="4000" b="1" i="1" dirty="0" smtClean="0"/>
            </a:br>
            <a:r>
              <a:rPr lang="es-MX" sz="4000" b="1" i="1" dirty="0" smtClean="0"/>
              <a:t>de sus pecados y transgresiones…” Hebreos 10:17</a:t>
            </a:r>
          </a:p>
        </p:txBody>
      </p:sp>
    </p:spTree>
    <p:extLst>
      <p:ext uri="{BB962C8B-B14F-4D97-AF65-F5344CB8AC3E}">
        <p14:creationId xmlns="" xmlns:p14="http://schemas.microsoft.com/office/powerpoint/2010/main" val="270622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6670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lvl="1" indent="0" algn="ctr">
              <a:spcBef>
                <a:spcPts val="0"/>
              </a:spcBef>
              <a:buClr>
                <a:schemeClr val="tx1"/>
              </a:buClr>
              <a:buNone/>
              <a:tabLst>
                <a:tab pos="738188" algn="l"/>
              </a:tabLst>
            </a:pPr>
            <a:r>
              <a:rPr lang="es-MX" sz="4000" b="1" i="1" dirty="0" smtClean="0"/>
              <a:t>“El </a:t>
            </a:r>
            <a:r>
              <a:rPr lang="es-MX" sz="4000" b="1" i="1" dirty="0"/>
              <a:t>q</a:t>
            </a:r>
            <a:r>
              <a:rPr lang="es-MX" sz="4000" b="1" i="1" dirty="0" smtClean="0"/>
              <a:t>ue CREYERE y fuere BAUTIZADO, será salvo; mas el que no creyere, </a:t>
            </a:r>
            <a:br>
              <a:rPr lang="es-MX" sz="4000" b="1" i="1" dirty="0" smtClean="0"/>
            </a:br>
            <a:r>
              <a:rPr lang="es-MX" sz="4000" b="1" i="1" dirty="0" smtClean="0"/>
              <a:t>será condenado.” Marcos 16:16</a:t>
            </a:r>
          </a:p>
        </p:txBody>
      </p:sp>
    </p:spTree>
    <p:extLst>
      <p:ext uri="{BB962C8B-B14F-4D97-AF65-F5344CB8AC3E}">
        <p14:creationId xmlns="" xmlns:p14="http://schemas.microsoft.com/office/powerpoint/2010/main" val="270622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75000"/>
              <a:alpha val="76000"/>
            </a:schemeClr>
          </a:solidFill>
        </p:spPr>
        <p:txBody>
          <a:bodyPr anchor="t">
            <a:noAutofit/>
          </a:bodyPr>
          <a:lstStyle/>
          <a:p>
            <a:pPr marL="0" lvl="1" indent="0" algn="ctr">
              <a:buClr>
                <a:schemeClr val="tx1"/>
              </a:buClr>
              <a:buNone/>
            </a:pPr>
            <a:endParaRPr lang="es-MX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es-MX" sz="4800" b="1" i="1" dirty="0" smtClean="0"/>
              <a:t>¡La Cruz de Cristo Abrió El Camino de La Vida Para Usted!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25539"/>
            <a:ext cx="4876800" cy="325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0103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PODER DE LA CRUZ DE CRISTO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6576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000" b="1" i="1" dirty="0" smtClean="0">
                <a:solidFill>
                  <a:sysClr val="windowText" lastClr="000000"/>
                </a:solidFill>
              </a:rPr>
              <a:t>“…Que Cristo murió por nuestros pecados, conforme a las Escrituras;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y fue sepultado, y que resucitó </a:t>
            </a:r>
            <a:br>
              <a:rPr lang="es-MX" sz="4000" b="1" i="1" dirty="0" smtClean="0">
                <a:solidFill>
                  <a:sysClr val="windowText" lastClr="000000"/>
                </a:solidFill>
              </a:rPr>
            </a:br>
            <a:r>
              <a:rPr lang="es-MX" sz="4000" b="1" i="1" dirty="0" smtClean="0">
                <a:solidFill>
                  <a:sysClr val="windowText" lastClr="000000"/>
                </a:solidFill>
              </a:rPr>
              <a:t>al tercer día, conforme a las Escrituras.” </a:t>
            </a:r>
            <a:r>
              <a:rPr lang="es-MX" sz="4000" b="1" dirty="0" smtClean="0">
                <a:solidFill>
                  <a:sysClr val="windowText" lastClr="000000"/>
                </a:solidFill>
              </a:rPr>
              <a:t>1 Corintios 15:3-4</a:t>
            </a:r>
            <a:endParaRPr lang="es-MX" sz="40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47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PODER DE LA CRUZ DE CRISTO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5052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tabLst>
                <a:tab pos="457200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 	El Camino hacia la Tierra Prometida: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</a:rPr>
              <a:t>	El Mar Rojo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s-MX" sz="4000" b="1" dirty="0" smtClean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tabLst>
                <a:tab pos="457200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 	El Camino a la Vida Eterna: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</a:rPr>
              <a:t>	El Sacrificio de Jesús en la Cruz</a:t>
            </a:r>
            <a:endParaRPr lang="es-MX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008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EL DESTINO FINAL</a:t>
            </a:r>
            <a:endParaRPr lang="es-MX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AutoNum type="arabicPeriod"/>
              <a:tabLst>
                <a:tab pos="579438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 	Israel Camina Hacia 				La Tierra Prometida:</a:t>
            </a:r>
          </a:p>
          <a:p>
            <a:pPr marL="0" lvl="0" indent="0">
              <a:spcBef>
                <a:spcPts val="0"/>
              </a:spcBef>
              <a:buNone/>
              <a:tabLst>
                <a:tab pos="579438" algn="l"/>
              </a:tabLst>
            </a:pPr>
            <a:endParaRPr lang="es-MX" sz="3600" b="1" i="1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579438" algn="l"/>
              </a:tabLst>
            </a:pPr>
            <a:r>
              <a:rPr lang="es-MX" sz="3600" b="1" i="1" dirty="0" smtClean="0">
                <a:solidFill>
                  <a:sysClr val="windowText" lastClr="000000"/>
                </a:solidFill>
              </a:rPr>
              <a:t>“…Vosotros poseeréis la tierra de ellos, y yo os la daré para que la poseías por heredad, tierra que fluye leche y miel. Yo Jehová vuestro Dios, que os he apartado de los pueblos.” </a:t>
            </a:r>
            <a:r>
              <a:rPr lang="es-MX" sz="3600" b="1" dirty="0" smtClean="0">
                <a:solidFill>
                  <a:sysClr val="windowText" lastClr="000000"/>
                </a:solidFill>
              </a:rPr>
              <a:t>Levítico 20:24</a:t>
            </a:r>
            <a:endParaRPr lang="es-MX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4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EL DESTINO FINAL</a:t>
            </a:r>
            <a:endParaRPr lang="es-MX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5814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579438" algn="l"/>
              </a:tabLst>
            </a:pPr>
            <a:endParaRPr lang="es-MX" sz="3600" b="1" i="1" dirty="0" smtClean="0">
              <a:solidFill>
                <a:sysClr val="windowText" lastClr="0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579438" algn="l"/>
              </a:tabLst>
            </a:pPr>
            <a:r>
              <a:rPr lang="es-MX" sz="3600" b="1" i="1" dirty="0" smtClean="0">
                <a:solidFill>
                  <a:sysClr val="windowText" lastClr="000000"/>
                </a:solidFill>
              </a:rPr>
              <a:t>“No temáis; estad firmes, </a:t>
            </a:r>
            <a:br>
              <a:rPr lang="es-MX" sz="3600" b="1" i="1" dirty="0" smtClean="0">
                <a:solidFill>
                  <a:sysClr val="windowText" lastClr="000000"/>
                </a:solidFill>
              </a:rPr>
            </a:br>
            <a:r>
              <a:rPr lang="es-MX" sz="3600" b="1" i="1" dirty="0" smtClean="0">
                <a:solidFill>
                  <a:sysClr val="windowText" lastClr="000000"/>
                </a:solidFill>
              </a:rPr>
              <a:t>y ved </a:t>
            </a:r>
            <a:r>
              <a:rPr lang="es-MX" sz="3600" b="1" i="1" dirty="0" smtClean="0">
                <a:solidFill>
                  <a:schemeClr val="accent2">
                    <a:lumMod val="50000"/>
                  </a:schemeClr>
                </a:solidFill>
              </a:rPr>
              <a:t>LA</a:t>
            </a:r>
            <a:r>
              <a:rPr lang="es-MX" sz="3600" b="1" i="1" dirty="0" smtClean="0">
                <a:solidFill>
                  <a:srgbClr val="00B0F0"/>
                </a:solidFill>
              </a:rPr>
              <a:t> </a:t>
            </a:r>
            <a:r>
              <a:rPr lang="es-MX" sz="3600" b="1" i="1" dirty="0" smtClean="0">
                <a:solidFill>
                  <a:schemeClr val="accent2">
                    <a:lumMod val="50000"/>
                  </a:schemeClr>
                </a:solidFill>
              </a:rPr>
              <a:t>SALVACIÓN</a:t>
            </a:r>
            <a:r>
              <a:rPr lang="es-MX" sz="3600" b="1" i="1" dirty="0" smtClean="0">
                <a:solidFill>
                  <a:srgbClr val="00B0F0"/>
                </a:solidFill>
              </a:rPr>
              <a:t> 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que Jehová hará hoy con vosotros;…Jehová peleara por vosotros, y vosotros estaréis tranquilos.” </a:t>
            </a:r>
            <a:br>
              <a:rPr lang="es-MX" sz="3600" b="1" i="1" dirty="0" smtClean="0">
                <a:solidFill>
                  <a:sysClr val="windowText" lastClr="000000"/>
                </a:solidFill>
              </a:rPr>
            </a:br>
            <a:r>
              <a:rPr lang="es-MX" sz="3600" b="1" dirty="0" smtClean="0">
                <a:solidFill>
                  <a:sysClr val="windowText" lastClr="000000"/>
                </a:solidFill>
              </a:rPr>
              <a:t>Éxodo 14:15</a:t>
            </a:r>
            <a:endParaRPr lang="es-MX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4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EL DESTINO FINAL</a:t>
            </a:r>
            <a:endParaRPr lang="es-MX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276600"/>
          </a:xfrm>
          <a:solidFill>
            <a:schemeClr val="bg1">
              <a:lumMod val="75000"/>
              <a:alpha val="76000"/>
            </a:schemeClr>
          </a:solidFill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s-MX" sz="4800" b="1" dirty="0" smtClean="0">
                <a:solidFill>
                  <a:sysClr val="windowText" lastClr="000000"/>
                </a:solidFill>
              </a:rPr>
              <a:t>Dios le dice a Moisés, que</a:t>
            </a:r>
          </a:p>
          <a:p>
            <a:pPr marL="0" lvl="0" indent="0" algn="ctr">
              <a:buNone/>
            </a:pPr>
            <a:r>
              <a:rPr lang="es-MX" sz="4800" b="1" dirty="0" smtClean="0">
                <a:solidFill>
                  <a:sysClr val="windowText" lastClr="000000"/>
                </a:solidFill>
              </a:rPr>
              <a:t>¡Marchen hacia adelante!</a:t>
            </a:r>
          </a:p>
          <a:p>
            <a:pPr marL="0" lvl="0" indent="0" algn="ctr">
              <a:buNone/>
            </a:pPr>
            <a:r>
              <a:rPr lang="es-MX" sz="4800" b="1" dirty="0" smtClean="0">
                <a:solidFill>
                  <a:sysClr val="windowText" lastClr="000000"/>
                </a:solidFill>
              </a:rPr>
              <a:t>¡No se detengan!</a:t>
            </a:r>
            <a:endParaRPr lang="es-MX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078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0" y="1600200"/>
            <a:ext cx="3733800" cy="50292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EL DESTINO FINAL</a:t>
            </a:r>
            <a:endParaRPr lang="es-MX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53000" cy="5029200"/>
          </a:xfrm>
          <a:solidFill>
            <a:schemeClr val="bg1">
              <a:lumMod val="75000"/>
              <a:alpha val="75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MX" sz="3600" b="1" i="1" dirty="0">
                <a:solidFill>
                  <a:sysClr val="windowText" lastClr="000000"/>
                </a:solidFill>
              </a:rPr>
              <a:t>“Y extendió Moisés su mano sobre el mar, e hizo Jehová que el mar se retirase por recio viento oriental toda aquella noche; y volvió el mar en seco, y las aguas quedaron divididas</a:t>
            </a:r>
            <a:r>
              <a:rPr lang="es-MX" sz="3600" b="1" i="1" dirty="0" smtClean="0">
                <a:solidFill>
                  <a:sysClr val="windowText" lastClr="000000"/>
                </a:solidFill>
              </a:rPr>
              <a:t>.”</a:t>
            </a:r>
            <a:r>
              <a:rPr lang="es-MX" sz="3600" b="1" dirty="0" smtClean="0">
                <a:solidFill>
                  <a:sysClr val="windowText" lastClr="000000"/>
                </a:solidFill>
              </a:rPr>
              <a:t> Éxodo 14:21</a:t>
            </a:r>
            <a:endParaRPr lang="es-MX" sz="18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http://www.liberalbaptistrev.com/wp-content/uploads/2012/02/moses-red-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24112"/>
            <a:ext cx="3416690" cy="338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90137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10000"/>
              <a:alpha val="50000"/>
            </a:schemeClr>
          </a:solidFill>
        </p:spPr>
        <p:txBody>
          <a:bodyPr/>
          <a:lstStyle/>
          <a:p>
            <a:r>
              <a:rPr lang="es-MX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Gothic Std B" pitchFamily="34" charset="-128"/>
              </a:rPr>
              <a:t>EL CAMINO HACIA EL DESTINO FINAL</a:t>
            </a:r>
            <a:endParaRPr lang="es-MX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625475" algn="l"/>
              </a:tabLst>
            </a:pPr>
            <a:r>
              <a:rPr lang="es-MX" sz="4000" b="1" dirty="0" smtClean="0">
                <a:solidFill>
                  <a:sysClr val="windowText" lastClr="000000"/>
                </a:solidFill>
              </a:rPr>
              <a:t>2.	Usted Camina Hacia La Eternidad </a:t>
            </a:r>
            <a:br>
              <a:rPr lang="es-MX" sz="4000" b="1" dirty="0" smtClean="0">
                <a:solidFill>
                  <a:sysClr val="windowText" lastClr="000000"/>
                </a:solidFill>
              </a:rPr>
            </a:br>
            <a:r>
              <a:rPr lang="es-MX" sz="4000" b="1" dirty="0" smtClean="0">
                <a:solidFill>
                  <a:sysClr val="windowText" lastClr="000000"/>
                </a:solidFill>
              </a:rPr>
              <a:t>	Con Cristo:</a:t>
            </a:r>
          </a:p>
          <a:p>
            <a:pPr marL="0" indent="0">
              <a:spcBef>
                <a:spcPts val="0"/>
              </a:spcBef>
              <a:buNone/>
              <a:tabLst>
                <a:tab pos="625475" algn="l"/>
              </a:tabLst>
            </a:pPr>
            <a:endParaRPr lang="es-MX" sz="3600" b="1" dirty="0">
              <a:solidFill>
                <a:sysClr val="windowText" lastClr="000000"/>
              </a:solidFill>
            </a:endParaRPr>
          </a:p>
          <a:p>
            <a:pPr marL="0" lvl="1" indent="0">
              <a:lnSpc>
                <a:spcPts val="5000"/>
              </a:lnSpc>
              <a:spcBef>
                <a:spcPts val="0"/>
              </a:spcBef>
              <a:buFont typeface="+mj-lt"/>
              <a:buAutoNum type="alphaLcParenR"/>
              <a:tabLst>
                <a:tab pos="62547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Caminar para salir del Mundo</a:t>
            </a:r>
          </a:p>
          <a:p>
            <a:pPr marL="0" lvl="1" indent="0">
              <a:lnSpc>
                <a:spcPts val="5000"/>
              </a:lnSpc>
              <a:spcBef>
                <a:spcPts val="0"/>
              </a:spcBef>
              <a:buFont typeface="+mj-lt"/>
              <a:buAutoNum type="alphaLcParenR"/>
              <a:tabLst>
                <a:tab pos="62547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El enemigo lo perseguirá</a:t>
            </a:r>
          </a:p>
          <a:p>
            <a:pPr marL="0" lvl="1" indent="0">
              <a:lnSpc>
                <a:spcPts val="5000"/>
              </a:lnSpc>
              <a:spcBef>
                <a:spcPts val="0"/>
              </a:spcBef>
              <a:buFont typeface="+mj-lt"/>
              <a:buAutoNum type="alphaLcParenR"/>
              <a:tabLst>
                <a:tab pos="62547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A usted Dios lo va a proteger</a:t>
            </a:r>
          </a:p>
          <a:p>
            <a:pPr marL="0" lvl="1" indent="0">
              <a:lnSpc>
                <a:spcPts val="5000"/>
              </a:lnSpc>
              <a:spcBef>
                <a:spcPts val="0"/>
              </a:spcBef>
              <a:buFont typeface="+mj-lt"/>
              <a:buAutoNum type="alphaLcParenR"/>
              <a:tabLst>
                <a:tab pos="625475" algn="l"/>
              </a:tabLst>
            </a:pPr>
            <a:r>
              <a:rPr lang="es-MX" sz="3600" b="1" dirty="0" smtClean="0">
                <a:solidFill>
                  <a:sysClr val="windowText" lastClr="000000"/>
                </a:solidFill>
              </a:rPr>
              <a:t> 	¡No se detenga! ¡Dios abrió un camino!</a:t>
            </a:r>
          </a:p>
        </p:txBody>
      </p:sp>
    </p:spTree>
    <p:extLst>
      <p:ext uri="{BB962C8B-B14F-4D97-AF65-F5344CB8AC3E}">
        <p14:creationId xmlns="" xmlns:p14="http://schemas.microsoft.com/office/powerpoint/2010/main" val="595771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460</Words>
  <Application>Microsoft Office PowerPoint</Application>
  <PresentationFormat>On-screen Show (4:3)</PresentationFormat>
  <Paragraphs>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Lucida Handwriting</vt:lpstr>
      <vt:lpstr>Adobe Gothic Std B</vt:lpstr>
      <vt:lpstr>Calibri</vt:lpstr>
      <vt:lpstr>Myriad Pro Light</vt:lpstr>
      <vt:lpstr>Office Theme</vt:lpstr>
      <vt:lpstr>El Poder de la Cruz de Cristo</vt:lpstr>
      <vt:lpstr>EL PODER DE LA CRUZ DE CRISTO</vt:lpstr>
      <vt:lpstr>EL PODER DE LA CRUZ DE CRISTO</vt:lpstr>
      <vt:lpstr>EL PODER DE LA CRUZ DE CRISTO</vt:lpstr>
      <vt:lpstr>EL CAMINO HACIA EL DESTINO FINAL</vt:lpstr>
      <vt:lpstr>EL CAMINO HACIA EL DESTINO FINAL</vt:lpstr>
      <vt:lpstr>EL CAMINO HACIA EL DESTINO FINAL</vt:lpstr>
      <vt:lpstr>EL CAMINO HACIA EL DESTINO FINAL</vt:lpstr>
      <vt:lpstr>EL CAMINO HACIA EL DESTINO FINAL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LA MUERTE DE CRISTO EN LA CRUZ ABRIÓ  EL CAMINO HACIA LA VIDA ETERNA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Decisión de Seguir a Cristo</dc:title>
  <dc:creator>Ben Macias</dc:creator>
  <cp:lastModifiedBy>JHerrera</cp:lastModifiedBy>
  <cp:revision>63</cp:revision>
  <dcterms:created xsi:type="dcterms:W3CDTF">2012-04-02T23:48:32Z</dcterms:created>
  <dcterms:modified xsi:type="dcterms:W3CDTF">2012-04-06T01:59:22Z</dcterms:modified>
</cp:coreProperties>
</file>