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8" r:id="rId3"/>
    <p:sldId id="289" r:id="rId4"/>
    <p:sldId id="257" r:id="rId5"/>
    <p:sldId id="290" r:id="rId6"/>
    <p:sldId id="269" r:id="rId7"/>
    <p:sldId id="291" r:id="rId8"/>
    <p:sldId id="292" r:id="rId9"/>
    <p:sldId id="270" r:id="rId10"/>
    <p:sldId id="293" r:id="rId11"/>
    <p:sldId id="271" r:id="rId12"/>
    <p:sldId id="267" r:id="rId13"/>
    <p:sldId id="294" r:id="rId14"/>
    <p:sldId id="295" r:id="rId15"/>
    <p:sldId id="276" r:id="rId16"/>
    <p:sldId id="296" r:id="rId17"/>
    <p:sldId id="277" r:id="rId18"/>
    <p:sldId id="272" r:id="rId19"/>
    <p:sldId id="278" r:id="rId20"/>
    <p:sldId id="297" r:id="rId21"/>
    <p:sldId id="279" r:id="rId22"/>
    <p:sldId id="298" r:id="rId23"/>
    <p:sldId id="280" r:id="rId24"/>
    <p:sldId id="299" r:id="rId25"/>
    <p:sldId id="300" r:id="rId26"/>
    <p:sldId id="281" r:id="rId27"/>
    <p:sldId id="274" r:id="rId28"/>
    <p:sldId id="301" r:id="rId29"/>
    <p:sldId id="273" r:id="rId30"/>
    <p:sldId id="302" r:id="rId31"/>
    <p:sldId id="282" r:id="rId32"/>
    <p:sldId id="303" r:id="rId33"/>
    <p:sldId id="283" r:id="rId34"/>
    <p:sldId id="304" r:id="rId35"/>
    <p:sldId id="284" r:id="rId36"/>
    <p:sldId id="305" r:id="rId37"/>
    <p:sldId id="285" r:id="rId38"/>
    <p:sldId id="275" r:id="rId39"/>
    <p:sldId id="306" r:id="rId40"/>
    <p:sldId id="286" r:id="rId41"/>
    <p:sldId id="307" r:id="rId42"/>
    <p:sldId id="287" r:id="rId43"/>
    <p:sldId id="288" r:id="rId44"/>
  </p:sldIdLst>
  <p:sldSz cx="9144000" cy="6858000" type="screen4x3"/>
  <p:notesSz cx="6858000" cy="9144000"/>
  <p:embeddedFontLst>
    <p:embeddedFont>
      <p:font typeface="Lucida Handwriting" pitchFamily="66" charset="0"/>
      <p:regular r:id="rId47"/>
    </p:embeddedFont>
    <p:embeddedFont>
      <p:font typeface="Calibri" pitchFamily="34" charset="0"/>
      <p:regular r:id="rId48"/>
      <p:bold r:id="rId49"/>
      <p:italic r:id="rId50"/>
      <p:boldItalic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006600"/>
    <a:srgbClr val="0066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 smtClean="0"/>
              <a:t>03 EL BAUSTIMO QUE SALVA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8CC9-F5A9-4FEC-9F3B-55898E61FE03}" type="datetimeFigureOut">
              <a:rPr lang="es-MX" smtClean="0"/>
              <a:t>05/04/2012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B157E-81C6-40A7-99C8-FD1336A06A5E}" type="slidenum">
              <a:rPr lang="es-MX" smtClean="0"/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 smtClean="0"/>
              <a:t>03 EL BAUSTIMO QUE SALVA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A63C8-12F9-46CA-8E73-6C9137384078}" type="datetimeFigureOut">
              <a:rPr lang="es-MX" smtClean="0"/>
              <a:t>05/04/2012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4D3C7-3516-4D38-B591-F0A9AA31DBF0}" type="slidenum">
              <a:rPr lang="es-MX" smtClean="0"/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4D3C7-3516-4D38-B591-F0A9AA31DBF0}" type="slidenum">
              <a:rPr lang="es-MX" smtClean="0"/>
              <a:t>1</a:t>
            </a:fld>
            <a:endParaRPr lang="es-MX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s-ES" smtClean="0"/>
              <a:t>03 EL BAUSTIMO QUE SALVA</a:t>
            </a:r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B348-722B-4A57-A551-F23B1815C588}" type="datetimeFigureOut">
              <a:rPr lang="en-US" smtClean="0"/>
              <a:pPr/>
              <a:t>4/5/2012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223-0C55-47C7-A2F5-16B7109BDE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512419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B348-722B-4A57-A551-F23B1815C588}" type="datetimeFigureOut">
              <a:rPr lang="en-US" smtClean="0"/>
              <a:pPr/>
              <a:t>4/5/2012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223-0C55-47C7-A2F5-16B7109BDE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01071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B348-722B-4A57-A551-F23B1815C588}" type="datetimeFigureOut">
              <a:rPr lang="en-US" smtClean="0"/>
              <a:pPr/>
              <a:t>4/5/2012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223-0C55-47C7-A2F5-16B7109BDE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622884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B348-722B-4A57-A551-F23B1815C588}" type="datetimeFigureOut">
              <a:rPr lang="en-US" smtClean="0"/>
              <a:pPr/>
              <a:t>4/5/2012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223-0C55-47C7-A2F5-16B7109BDE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399202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B348-722B-4A57-A551-F23B1815C588}" type="datetimeFigureOut">
              <a:rPr lang="en-US" smtClean="0"/>
              <a:pPr/>
              <a:t>4/5/2012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223-0C55-47C7-A2F5-16B7109BDE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53461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B348-722B-4A57-A551-F23B1815C588}" type="datetimeFigureOut">
              <a:rPr lang="en-US" smtClean="0"/>
              <a:pPr/>
              <a:t>4/5/2012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223-0C55-47C7-A2F5-16B7109BDE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192977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B348-722B-4A57-A551-F23B1815C588}" type="datetimeFigureOut">
              <a:rPr lang="en-US" smtClean="0"/>
              <a:pPr/>
              <a:t>4/5/2012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223-0C55-47C7-A2F5-16B7109BDE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19784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B348-722B-4A57-A551-F23B1815C588}" type="datetimeFigureOut">
              <a:rPr lang="en-US" smtClean="0"/>
              <a:pPr/>
              <a:t>4/5/2012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223-0C55-47C7-A2F5-16B7109BDE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644162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B348-722B-4A57-A551-F23B1815C588}" type="datetimeFigureOut">
              <a:rPr lang="en-US" smtClean="0"/>
              <a:pPr/>
              <a:t>4/5/2012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223-0C55-47C7-A2F5-16B7109BDE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750624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B348-722B-4A57-A551-F23B1815C588}" type="datetimeFigureOut">
              <a:rPr lang="en-US" smtClean="0"/>
              <a:pPr/>
              <a:t>4/5/2012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223-0C55-47C7-A2F5-16B7109BDE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07862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B348-722B-4A57-A551-F23B1815C588}" type="datetimeFigureOut">
              <a:rPr lang="en-US" smtClean="0"/>
              <a:pPr/>
              <a:t>4/5/2012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223-0C55-47C7-A2F5-16B7109BDE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918204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CB348-722B-4A57-A551-F23B1815C588}" type="datetimeFigureOut">
              <a:rPr lang="en-US" smtClean="0"/>
              <a:pPr/>
              <a:t>4/5/2012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7C223-0C55-47C7-A2F5-16B7109BDE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9473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90600"/>
            <a:ext cx="9144000" cy="2228850"/>
          </a:xfrm>
          <a:solidFill>
            <a:schemeClr val="tx1">
              <a:lumMod val="75000"/>
              <a:lumOff val="25000"/>
              <a:alpha val="49804"/>
            </a:schemeClr>
          </a:solidFill>
          <a:effectLst>
            <a:glow rad="63500">
              <a:schemeClr val="tx2">
                <a:lumMod val="50000"/>
                <a:alpha val="25000"/>
              </a:schemeClr>
            </a:glow>
          </a:effectLst>
        </p:spPr>
        <p:txBody>
          <a:bodyPr>
            <a:normAutofit/>
          </a:bodyPr>
          <a:lstStyle/>
          <a:p>
            <a:r>
              <a:rPr lang="es-MX" sz="6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  <a:ea typeface="Adobe Gothic Std B" pitchFamily="34" charset="-128"/>
              </a:rPr>
              <a:t>El Bautismo </a:t>
            </a:r>
            <a:br>
              <a:rPr lang="es-MX" sz="6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  <a:ea typeface="Adobe Gothic Std B" pitchFamily="34" charset="-128"/>
              </a:rPr>
            </a:br>
            <a:r>
              <a:rPr lang="es-MX" sz="6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  <a:ea typeface="Adobe Gothic Std B" pitchFamily="34" charset="-128"/>
              </a:rPr>
              <a:t>Que Salva</a:t>
            </a:r>
            <a:endParaRPr lang="es-MX" sz="60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itchFamily="66" charset="0"/>
              <a:ea typeface="Adobe Gothic Std B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91000"/>
            <a:ext cx="8229600" cy="1828800"/>
          </a:xfrm>
          <a:solidFill>
            <a:schemeClr val="bg1">
              <a:lumMod val="75000"/>
              <a:alpha val="50000"/>
            </a:schemeClr>
          </a:solidFill>
        </p:spPr>
        <p:txBody>
          <a:bodyPr anchor="ctr">
            <a:noAutofit/>
          </a:bodyPr>
          <a:lstStyle/>
          <a:p>
            <a:r>
              <a:rPr lang="es-MX" sz="3600" b="1" dirty="0" smtClean="0">
                <a:ln w="3175">
                  <a:noFill/>
                </a:ln>
                <a:solidFill>
                  <a:schemeClr val="tx1"/>
                </a:solidFill>
              </a:rPr>
              <a:t>LECCIÓN 3</a:t>
            </a:r>
          </a:p>
          <a:p>
            <a:r>
              <a:rPr lang="es-MX" sz="3600" b="1" dirty="0" smtClean="0">
                <a:ln w="3175">
                  <a:noFill/>
                </a:ln>
                <a:solidFill>
                  <a:schemeClr val="tx1"/>
                </a:solidFill>
              </a:rPr>
              <a:t>La Senda de la Vida: El Cruce del Mar Rojo</a:t>
            </a:r>
            <a:endParaRPr lang="es-MX" sz="3600" b="1" dirty="0">
              <a:ln w="3175">
                <a:noFill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16367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2209800"/>
          </a:xfrm>
          <a:solidFill>
            <a:schemeClr val="bg1">
              <a:lumMod val="75000"/>
              <a:alpha val="76000"/>
            </a:schemeClr>
          </a:solidFill>
        </p:spPr>
        <p:txBody>
          <a:bodyPr>
            <a:noAutofit/>
          </a:bodyPr>
          <a:lstStyle/>
          <a:p>
            <a:pPr marL="0" lvl="0" indent="0" algn="ctr">
              <a:spcBef>
                <a:spcPts val="0"/>
              </a:spcBef>
              <a:buNone/>
              <a:tabLst>
                <a:tab pos="633413" algn="l"/>
              </a:tabLst>
            </a:pPr>
            <a:r>
              <a:rPr lang="es-MX" sz="4000" b="1" i="1" dirty="0" smtClean="0">
                <a:solidFill>
                  <a:sysClr val="windowText" lastClr="000000"/>
                </a:solidFill>
              </a:rPr>
              <a:t>“Al que nos amó y nos </a:t>
            </a:r>
            <a:r>
              <a:rPr lang="es-MX" sz="4000" b="1" i="1" dirty="0" smtClean="0">
                <a:solidFill>
                  <a:schemeClr val="tx2">
                    <a:lumMod val="75000"/>
                  </a:schemeClr>
                </a:solidFill>
              </a:rPr>
              <a:t>lavó</a:t>
            </a:r>
            <a:r>
              <a:rPr lang="es-MX" sz="4000" b="1" i="1" dirty="0" smtClean="0">
                <a:solidFill>
                  <a:sysClr val="windowText" lastClr="000000"/>
                </a:solidFill>
              </a:rPr>
              <a:t> </a:t>
            </a:r>
            <a:br>
              <a:rPr lang="es-MX" sz="4000" b="1" i="1" dirty="0" smtClean="0">
                <a:solidFill>
                  <a:sysClr val="windowText" lastClr="000000"/>
                </a:solidFill>
              </a:rPr>
            </a:br>
            <a:r>
              <a:rPr lang="es-MX" sz="4000" b="1" i="1" dirty="0" smtClean="0">
                <a:solidFill>
                  <a:sysClr val="windowText" lastClr="000000"/>
                </a:solidFill>
              </a:rPr>
              <a:t>de </a:t>
            </a:r>
            <a:r>
              <a:rPr lang="es-MX" sz="4000" b="1" i="1" dirty="0" smtClean="0">
                <a:solidFill>
                  <a:schemeClr val="tx2">
                    <a:lumMod val="75000"/>
                  </a:schemeClr>
                </a:solidFill>
              </a:rPr>
              <a:t>nuestros pecados</a:t>
            </a:r>
            <a:r>
              <a:rPr lang="es-MX" sz="4000" b="1" i="1" dirty="0" smtClean="0">
                <a:solidFill>
                  <a:sysClr val="windowText" lastClr="000000"/>
                </a:solidFill>
              </a:rPr>
              <a:t> con su sangre.” </a:t>
            </a:r>
            <a:r>
              <a:rPr lang="es-MX" sz="4000" b="1" dirty="0" smtClean="0">
                <a:solidFill>
                  <a:sysClr val="windowText" lastClr="000000"/>
                </a:solidFill>
              </a:rPr>
              <a:t>Apocalipsis 1:5</a:t>
            </a:r>
          </a:p>
        </p:txBody>
      </p:sp>
    </p:spTree>
    <p:extLst>
      <p:ext uri="{BB962C8B-B14F-4D97-AF65-F5344CB8AC3E}">
        <p14:creationId xmlns="" xmlns:p14="http://schemas.microsoft.com/office/powerpoint/2010/main" val="19018202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1">
              <a:alpha val="50000"/>
            </a:schemeClr>
          </a:solidFill>
        </p:spPr>
        <p:txBody>
          <a:bodyPr>
            <a:noAutofit/>
          </a:bodyPr>
          <a:lstStyle/>
          <a:p>
            <a:r>
              <a:rPr lang="es-MX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Gothic Std B" pitchFamily="34" charset="-128"/>
              </a:rPr>
              <a:t>EL BAUTISMO ES EN </a:t>
            </a:r>
            <a:br>
              <a:rPr lang="es-MX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Gothic Std B" pitchFamily="34" charset="-128"/>
              </a:rPr>
            </a:br>
            <a:r>
              <a:rPr lang="es-MX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Gothic Std B" pitchFamily="34" charset="-128"/>
              </a:rPr>
              <a:t>EL NOMBRE DE JESUCRISTO</a:t>
            </a:r>
            <a:endParaRPr lang="es-MX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76800"/>
          </a:xfrm>
          <a:solidFill>
            <a:schemeClr val="bg1">
              <a:lumMod val="75000"/>
              <a:alpha val="76000"/>
            </a:schemeClr>
          </a:solidFill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s-MX" sz="4000" b="1" i="1" dirty="0" smtClean="0">
                <a:solidFill>
                  <a:sysClr val="windowText" lastClr="000000"/>
                </a:solidFill>
              </a:rPr>
              <a:t>“Arrepentíos y bautícese cada uno de </a:t>
            </a:r>
            <a:r>
              <a:rPr lang="es-MX" sz="4000" b="1" i="1" dirty="0" smtClean="0"/>
              <a:t>vosotros en </a:t>
            </a:r>
            <a:r>
              <a:rPr lang="es-MX" sz="4000" b="1" i="1" dirty="0" smtClean="0">
                <a:solidFill>
                  <a:schemeClr val="tx2">
                    <a:lumMod val="75000"/>
                  </a:schemeClr>
                </a:solidFill>
              </a:rPr>
              <a:t>el nombre de Jesucristo </a:t>
            </a:r>
            <a:r>
              <a:rPr lang="es-MX" sz="4000" b="1" i="1" dirty="0" smtClean="0"/>
              <a:t>para perdón de</a:t>
            </a:r>
            <a:br>
              <a:rPr lang="es-MX" sz="4000" b="1" i="1" dirty="0" smtClean="0"/>
            </a:br>
            <a:r>
              <a:rPr lang="es-MX" sz="4000" b="1" i="1" dirty="0" smtClean="0"/>
              <a:t>vuestros pecados</a:t>
            </a:r>
            <a:r>
              <a:rPr lang="es-MX" sz="4000" b="1" i="1" dirty="0" smtClean="0">
                <a:solidFill>
                  <a:sysClr val="windowText" lastClr="000000"/>
                </a:solidFill>
              </a:rPr>
              <a:t>;</a:t>
            </a:r>
            <a:br>
              <a:rPr lang="es-MX" sz="4000" b="1" i="1" dirty="0" smtClean="0">
                <a:solidFill>
                  <a:sysClr val="windowText" lastClr="000000"/>
                </a:solidFill>
              </a:rPr>
            </a:br>
            <a:r>
              <a:rPr lang="es-MX" sz="4000" b="1" i="1" dirty="0" smtClean="0">
                <a:solidFill>
                  <a:sysClr val="windowText" lastClr="000000"/>
                </a:solidFill>
              </a:rPr>
              <a:t>y recibiréis el don</a:t>
            </a:r>
            <a:br>
              <a:rPr lang="es-MX" sz="4000" b="1" i="1" dirty="0" smtClean="0">
                <a:solidFill>
                  <a:sysClr val="windowText" lastClr="000000"/>
                </a:solidFill>
              </a:rPr>
            </a:br>
            <a:r>
              <a:rPr lang="es-MX" sz="4000" b="1" i="1" dirty="0" smtClean="0">
                <a:solidFill>
                  <a:sysClr val="windowText" lastClr="000000"/>
                </a:solidFill>
              </a:rPr>
              <a:t>del Espíritu Santo.”</a:t>
            </a:r>
            <a:br>
              <a:rPr lang="es-MX" sz="4000" b="1" i="1" dirty="0" smtClean="0">
                <a:solidFill>
                  <a:sysClr val="windowText" lastClr="000000"/>
                </a:solidFill>
              </a:rPr>
            </a:br>
            <a:r>
              <a:rPr lang="es-MX" sz="4000" b="1" dirty="0" smtClean="0">
                <a:solidFill>
                  <a:sysClr val="windowText" lastClr="000000"/>
                </a:solidFill>
              </a:rPr>
              <a:t>Hechos 2:38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3222523"/>
            <a:ext cx="3733801" cy="2738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8892389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3276600"/>
          </a:xfrm>
          <a:solidFill>
            <a:schemeClr val="bg1">
              <a:lumMod val="75000"/>
              <a:alpha val="76000"/>
            </a:schemeClr>
          </a:solidFill>
        </p:spPr>
        <p:txBody>
          <a:bodyPr anchor="t">
            <a:noAutofit/>
          </a:bodyPr>
          <a:lstStyle/>
          <a:p>
            <a:pPr marL="0" lvl="1" indent="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tabLst>
                <a:tab pos="574675" algn="l"/>
              </a:tabLst>
            </a:pPr>
            <a:r>
              <a:rPr lang="es-MX" sz="4000" b="1" dirty="0" smtClean="0"/>
              <a:t> 	La Evidencia Del Espíritu Santo:</a:t>
            </a:r>
          </a:p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574675" algn="l"/>
              </a:tabLst>
            </a:pPr>
            <a:endParaRPr lang="es-MX" sz="4000" b="1" i="1" dirty="0" smtClean="0"/>
          </a:p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574675" algn="l"/>
              </a:tabLst>
            </a:pPr>
            <a:r>
              <a:rPr lang="es-MX" sz="4000" b="1" i="1" dirty="0" smtClean="0"/>
              <a:t>“…</a:t>
            </a:r>
            <a:r>
              <a:rPr lang="es-MX" sz="4000" b="1" i="1" dirty="0"/>
              <a:t>El Espíritu Santo… él os </a:t>
            </a:r>
            <a:r>
              <a:rPr lang="es-MX" sz="4000" b="1" i="1" dirty="0" smtClean="0">
                <a:solidFill>
                  <a:schemeClr val="tx2">
                    <a:lumMod val="75000"/>
                  </a:schemeClr>
                </a:solidFill>
              </a:rPr>
              <a:t>enseñará</a:t>
            </a:r>
            <a:r>
              <a:rPr lang="es-MX" sz="4000" b="1" i="1" dirty="0" smtClean="0"/>
              <a:t> </a:t>
            </a:r>
            <a:r>
              <a:rPr lang="es-MX" sz="4000" b="1" i="1" dirty="0"/>
              <a:t>todas las cosas, y os </a:t>
            </a:r>
            <a:r>
              <a:rPr lang="es-MX" sz="4000" b="1" i="1" dirty="0" smtClean="0">
                <a:solidFill>
                  <a:schemeClr val="tx2">
                    <a:lumMod val="75000"/>
                  </a:schemeClr>
                </a:solidFill>
              </a:rPr>
              <a:t>recordará</a:t>
            </a:r>
            <a:r>
              <a:rPr lang="es-MX" sz="4000" b="1" i="1" dirty="0" smtClean="0"/>
              <a:t> </a:t>
            </a:r>
            <a:r>
              <a:rPr lang="es-MX" sz="4000" b="1" i="1" dirty="0"/>
              <a:t>todo lo que yo os </a:t>
            </a:r>
            <a:r>
              <a:rPr lang="es-MX" sz="4000" b="1" i="1" dirty="0" smtClean="0"/>
              <a:t>he dicho.” </a:t>
            </a:r>
            <a:r>
              <a:rPr lang="es-MX" sz="4000" b="1" dirty="0" smtClean="0"/>
              <a:t>Juan 14:26</a:t>
            </a:r>
          </a:p>
        </p:txBody>
      </p:sp>
    </p:spTree>
    <p:extLst>
      <p:ext uri="{BB962C8B-B14F-4D97-AF65-F5344CB8AC3E}">
        <p14:creationId xmlns="" xmlns:p14="http://schemas.microsoft.com/office/powerpoint/2010/main" val="31863633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3429000"/>
          </a:xfrm>
          <a:solidFill>
            <a:schemeClr val="bg1">
              <a:lumMod val="75000"/>
              <a:alpha val="76000"/>
            </a:schemeClr>
          </a:solidFill>
        </p:spPr>
        <p:txBody>
          <a:bodyPr anchor="t">
            <a:noAutofit/>
          </a:bodyPr>
          <a:lstStyle/>
          <a:p>
            <a:pPr marL="0" lvl="1" indent="0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574675" algn="l"/>
              </a:tabLst>
            </a:pPr>
            <a:r>
              <a:rPr lang="es-MX" sz="4000" b="1" dirty="0" smtClean="0"/>
              <a:t> 	Es Consolador:</a:t>
            </a:r>
            <a:endParaRPr lang="es-MX" sz="4000" b="1" dirty="0"/>
          </a:p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574675" algn="l"/>
              </a:tabLst>
            </a:pPr>
            <a:endParaRPr lang="es-MX" sz="4000" b="1" i="1" dirty="0" smtClean="0"/>
          </a:p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574675" algn="l"/>
              </a:tabLst>
            </a:pPr>
            <a:r>
              <a:rPr lang="es-MX" sz="4000" b="1" i="1" dirty="0" smtClean="0"/>
              <a:t>“Pero cuando venga </a:t>
            </a:r>
            <a:r>
              <a:rPr lang="es-MX" sz="4000" b="1" i="1" dirty="0" smtClean="0">
                <a:solidFill>
                  <a:schemeClr val="tx2">
                    <a:lumMod val="75000"/>
                  </a:schemeClr>
                </a:solidFill>
              </a:rPr>
              <a:t>el Consolador</a:t>
            </a:r>
            <a:r>
              <a:rPr lang="es-MX" sz="4000" b="1" i="1" dirty="0" smtClean="0"/>
              <a:t>, a quien yo os enviaré del Padre… él </a:t>
            </a:r>
            <a:r>
              <a:rPr lang="es-MX" sz="4000" b="1" i="1" dirty="0" smtClean="0">
                <a:solidFill>
                  <a:schemeClr val="tx2">
                    <a:lumMod val="75000"/>
                  </a:schemeClr>
                </a:solidFill>
              </a:rPr>
              <a:t>dará testimonio </a:t>
            </a:r>
            <a:r>
              <a:rPr lang="es-MX" sz="4000" b="1" i="1" dirty="0" smtClean="0"/>
              <a:t>acerca de mí.” </a:t>
            </a:r>
            <a:r>
              <a:rPr lang="es-MX" sz="4000" b="1" dirty="0" smtClean="0"/>
              <a:t>Juan 15:26</a:t>
            </a:r>
          </a:p>
        </p:txBody>
      </p:sp>
    </p:spTree>
    <p:extLst>
      <p:ext uri="{BB962C8B-B14F-4D97-AF65-F5344CB8AC3E}">
        <p14:creationId xmlns="" xmlns:p14="http://schemas.microsoft.com/office/powerpoint/2010/main" val="31863633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3276600"/>
          </a:xfrm>
          <a:solidFill>
            <a:schemeClr val="bg1">
              <a:lumMod val="75000"/>
              <a:alpha val="76000"/>
            </a:schemeClr>
          </a:solidFill>
        </p:spPr>
        <p:txBody>
          <a:bodyPr anchor="t">
            <a:noAutofit/>
          </a:bodyPr>
          <a:lstStyle/>
          <a:p>
            <a:pPr marL="0" lvl="1" indent="0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574675" algn="l"/>
              </a:tabLst>
            </a:pPr>
            <a:r>
              <a:rPr lang="es-MX" sz="4000" b="1" dirty="0" smtClean="0"/>
              <a:t> 	Es Espíritu de Verdad:</a:t>
            </a:r>
          </a:p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574675" algn="l"/>
              </a:tabLst>
            </a:pPr>
            <a:endParaRPr lang="es-MX" sz="4000" b="1" i="1" dirty="0" smtClean="0"/>
          </a:p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574675" algn="l"/>
              </a:tabLst>
            </a:pPr>
            <a:r>
              <a:rPr lang="es-MX" sz="4000" b="1" i="1" dirty="0" smtClean="0"/>
              <a:t>“Pero cuando venga el Espíritu de Verdad, él os guiara a toda verdad…” 								</a:t>
            </a:r>
            <a:r>
              <a:rPr lang="es-MX" sz="4000" b="1" dirty="0" smtClean="0"/>
              <a:t>Juan 16:13</a:t>
            </a:r>
          </a:p>
        </p:txBody>
      </p:sp>
    </p:spTree>
    <p:extLst>
      <p:ext uri="{BB962C8B-B14F-4D97-AF65-F5344CB8AC3E}">
        <p14:creationId xmlns="" xmlns:p14="http://schemas.microsoft.com/office/powerpoint/2010/main" val="31863633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3962400"/>
          </a:xfrm>
          <a:solidFill>
            <a:schemeClr val="bg1">
              <a:lumMod val="75000"/>
              <a:alpha val="76000"/>
            </a:schemeClr>
          </a:solidFill>
        </p:spPr>
        <p:txBody>
          <a:bodyPr anchor="t">
            <a:noAutofit/>
          </a:bodyPr>
          <a:lstStyle/>
          <a:p>
            <a:pPr marL="0" lvl="1" indent="0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515938" algn="l"/>
              </a:tabLst>
            </a:pPr>
            <a:r>
              <a:rPr lang="es-MX" sz="4000" b="1" dirty="0" smtClean="0"/>
              <a:t> 	El Señor Jesús les mando que 	permanecieran en Jerusalén:</a:t>
            </a:r>
          </a:p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515938" algn="l"/>
              </a:tabLst>
            </a:pPr>
            <a:endParaRPr lang="es-MX" sz="4000" b="1" dirty="0" smtClean="0"/>
          </a:p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515938" algn="l"/>
              </a:tabLst>
            </a:pPr>
            <a:r>
              <a:rPr lang="es-MX" sz="4000" b="1" i="1" dirty="0" smtClean="0"/>
              <a:t>“…Pero quedaos vosotros en la cuidad de Jerusalén, hasta que seáis investidos del poder desde lo alto.”</a:t>
            </a:r>
            <a:r>
              <a:rPr lang="es-MX" sz="4000" b="1" dirty="0" smtClean="0"/>
              <a:t> Lucas 24:49</a:t>
            </a:r>
          </a:p>
        </p:txBody>
      </p:sp>
    </p:spTree>
    <p:extLst>
      <p:ext uri="{BB962C8B-B14F-4D97-AF65-F5344CB8AC3E}">
        <p14:creationId xmlns="" xmlns:p14="http://schemas.microsoft.com/office/powerpoint/2010/main" val="1959825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4572000"/>
          </a:xfrm>
          <a:solidFill>
            <a:schemeClr val="bg1">
              <a:lumMod val="75000"/>
              <a:alpha val="76000"/>
            </a:schemeClr>
          </a:solidFill>
        </p:spPr>
        <p:txBody>
          <a:bodyPr anchor="t">
            <a:noAutofit/>
          </a:bodyPr>
          <a:lstStyle/>
          <a:p>
            <a:pPr marL="0" lvl="1" indent="0" algn="ctr">
              <a:spcBef>
                <a:spcPts val="0"/>
              </a:spcBef>
              <a:buClr>
                <a:schemeClr val="tx1"/>
              </a:buClr>
              <a:buNone/>
              <a:tabLst>
                <a:tab pos="515938" algn="l"/>
              </a:tabLst>
            </a:pPr>
            <a:r>
              <a:rPr lang="es-MX" sz="4000" b="1" i="1" dirty="0" smtClean="0"/>
              <a:t>“Y estando juntos, les mando que </a:t>
            </a:r>
            <a:br>
              <a:rPr lang="es-MX" sz="4000" b="1" i="1" dirty="0" smtClean="0"/>
            </a:br>
            <a:r>
              <a:rPr lang="es-MX" sz="4000" b="1" i="1" dirty="0" smtClean="0"/>
              <a:t>no se fueran de </a:t>
            </a:r>
            <a:r>
              <a:rPr lang="es-MX" sz="4000" b="1" i="1" dirty="0" smtClean="0">
                <a:solidFill>
                  <a:schemeClr val="tx2">
                    <a:lumMod val="75000"/>
                  </a:schemeClr>
                </a:solidFill>
              </a:rPr>
              <a:t>Jerusalén</a:t>
            </a:r>
            <a:r>
              <a:rPr lang="es-MX" sz="4000" b="1" i="1" dirty="0" smtClean="0"/>
              <a:t>, sino que esperasen la promesa del Padre… Porque Juan ciertamente bautizo con agua, mas vosotros seréis bautizados con el Espíritu Santo dentro </a:t>
            </a:r>
            <a:br>
              <a:rPr lang="es-MX" sz="4000" b="1" i="1" dirty="0" smtClean="0"/>
            </a:br>
            <a:r>
              <a:rPr lang="es-MX" sz="4000" b="1" i="1" dirty="0" smtClean="0"/>
              <a:t>de no mucho días.” </a:t>
            </a:r>
            <a:r>
              <a:rPr lang="es-MX" sz="4000" b="1" dirty="0" smtClean="0"/>
              <a:t>Hechos 1:4-5</a:t>
            </a:r>
          </a:p>
          <a:p>
            <a:pPr marL="0" lvl="1" indent="0" algn="ctr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515938" algn="l"/>
              </a:tabLst>
            </a:pPr>
            <a:endParaRPr lang="es-MX" sz="4000" b="1" dirty="0" smtClean="0"/>
          </a:p>
          <a:p>
            <a:pPr marL="0" lvl="1" indent="0" algn="ctr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515938" algn="l"/>
              </a:tabLst>
            </a:pPr>
            <a:endParaRPr lang="es-MX" sz="40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959825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5105400"/>
          </a:xfrm>
          <a:solidFill>
            <a:schemeClr val="bg1">
              <a:lumMod val="75000"/>
              <a:alpha val="76000"/>
            </a:schemeClr>
          </a:solidFill>
        </p:spPr>
        <p:txBody>
          <a:bodyPr anchor="t">
            <a:noAutofit/>
          </a:bodyPr>
          <a:lstStyle/>
          <a:p>
            <a:pPr marL="457200" lvl="1" indent="-457200">
              <a:buClr>
                <a:schemeClr val="tx1"/>
              </a:buClr>
              <a:buFont typeface="Arial" pitchFamily="34" charset="0"/>
              <a:buChar char="•"/>
            </a:pPr>
            <a:r>
              <a:rPr lang="es-MX" sz="4000" b="1" dirty="0" smtClean="0"/>
              <a:t>Todos los Apóstoles recibieron el Espíritu Santo en el día de Pentecostés:</a:t>
            </a:r>
          </a:p>
          <a:p>
            <a:pPr marL="0" lvl="1" indent="0">
              <a:buClr>
                <a:schemeClr val="tx1"/>
              </a:buClr>
              <a:buNone/>
            </a:pPr>
            <a:endParaRPr lang="es-MX" sz="4000" b="1" dirty="0" smtClean="0"/>
          </a:p>
          <a:p>
            <a:pPr marL="0" lvl="1" indent="0">
              <a:buClr>
                <a:schemeClr val="tx1"/>
              </a:buClr>
              <a:buNone/>
            </a:pPr>
            <a:r>
              <a:rPr lang="es-MX" sz="3600" b="1" i="1" dirty="0" smtClean="0"/>
              <a:t>“Y fueron todos llenos del Espíritu Santo, </a:t>
            </a:r>
            <a:br>
              <a:rPr lang="es-MX" sz="3600" b="1" i="1" dirty="0" smtClean="0"/>
            </a:br>
            <a:r>
              <a:rPr lang="es-MX" sz="3600" b="1" i="1" dirty="0" smtClean="0"/>
              <a:t>y empezaron a hablar en otras lenguas, según el Espíritu les daba que hablasen.”</a:t>
            </a:r>
            <a:r>
              <a:rPr lang="es-MX" sz="3600" b="1" dirty="0" smtClean="0"/>
              <a:t> 							Hechos 2:4</a:t>
            </a:r>
          </a:p>
        </p:txBody>
      </p:sp>
    </p:spTree>
    <p:extLst>
      <p:ext uri="{BB962C8B-B14F-4D97-AF65-F5344CB8AC3E}">
        <p14:creationId xmlns="" xmlns:p14="http://schemas.microsoft.com/office/powerpoint/2010/main" val="13894113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6096000"/>
          </a:xfrm>
          <a:solidFill>
            <a:schemeClr val="bg1">
              <a:lumMod val="75000"/>
              <a:alpha val="76000"/>
            </a:schemeClr>
          </a:solidFill>
        </p:spPr>
        <p:txBody>
          <a:bodyPr anchor="t">
            <a:noAutofit/>
          </a:bodyPr>
          <a:lstStyle/>
          <a:p>
            <a:pPr marL="0" lvl="1" indent="0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515938" algn="l"/>
                <a:tab pos="914400" algn="l"/>
              </a:tabLst>
            </a:pPr>
            <a:r>
              <a:rPr lang="es-MX" sz="3600" b="1" dirty="0" smtClean="0"/>
              <a:t> 	</a:t>
            </a:r>
            <a:r>
              <a:rPr lang="es-MX" sz="4000" b="1" dirty="0" smtClean="0"/>
              <a:t>Bendiciones que el Espíritu Santo 		les dio a los Apóstoles:</a:t>
            </a:r>
            <a:endParaRPr lang="es-MX" sz="3600" b="1" dirty="0" smtClean="0"/>
          </a:p>
          <a:p>
            <a:pPr marL="0" lvl="1" indent="0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515938" algn="l"/>
                <a:tab pos="914400" algn="l"/>
              </a:tabLst>
            </a:pPr>
            <a:endParaRPr lang="es-MX" sz="3600" b="1" dirty="0" smtClean="0"/>
          </a:p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515938" algn="l"/>
                <a:tab pos="914400" algn="l"/>
              </a:tabLst>
            </a:pPr>
            <a:r>
              <a:rPr lang="es-MX" sz="3600" b="1" dirty="0" smtClean="0"/>
              <a:t>	-	Iba a morar en ellos</a:t>
            </a:r>
          </a:p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515938" algn="l"/>
                <a:tab pos="914400" algn="l"/>
              </a:tabLst>
            </a:pPr>
            <a:r>
              <a:rPr lang="es-MX" sz="3600" b="1" dirty="0" smtClean="0"/>
              <a:t>	- 	Les iba a dar poder</a:t>
            </a:r>
          </a:p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515938" algn="l"/>
                <a:tab pos="914400" algn="l"/>
              </a:tabLst>
            </a:pPr>
            <a:r>
              <a:rPr lang="es-MX" sz="3600" b="1" dirty="0" smtClean="0"/>
              <a:t>	- 	Los iba guiar a toda verdad</a:t>
            </a:r>
          </a:p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515938" algn="l"/>
                <a:tab pos="914400" algn="l"/>
              </a:tabLst>
            </a:pPr>
            <a:r>
              <a:rPr lang="es-MX" sz="3600" b="1" dirty="0" smtClean="0"/>
              <a:t>	-	Les iba ensenar todas las cosas</a:t>
            </a:r>
          </a:p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515938" algn="l"/>
                <a:tab pos="914400" algn="l"/>
              </a:tabLst>
            </a:pPr>
            <a:r>
              <a:rPr lang="es-MX" sz="3600" b="1" dirty="0" smtClean="0"/>
              <a:t>	-	Les iba recordar todo lo que Jesús </a:t>
            </a:r>
            <a:br>
              <a:rPr lang="es-MX" sz="3600" b="1" dirty="0" smtClean="0"/>
            </a:br>
            <a:r>
              <a:rPr lang="es-MX" sz="3600" b="1" dirty="0" smtClean="0"/>
              <a:t>		había dicho.</a:t>
            </a:r>
          </a:p>
        </p:txBody>
      </p:sp>
    </p:spTree>
    <p:extLst>
      <p:ext uri="{BB962C8B-B14F-4D97-AF65-F5344CB8AC3E}">
        <p14:creationId xmlns="" xmlns:p14="http://schemas.microsoft.com/office/powerpoint/2010/main" val="41506302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2590800"/>
          </a:xfrm>
          <a:solidFill>
            <a:schemeClr val="bg1">
              <a:lumMod val="75000"/>
              <a:alpha val="76000"/>
            </a:schemeClr>
          </a:solidFill>
        </p:spPr>
        <p:txBody>
          <a:bodyPr anchor="t">
            <a:noAutofit/>
          </a:bodyPr>
          <a:lstStyle/>
          <a:p>
            <a:pPr marL="0" lvl="1" indent="0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515938" algn="l"/>
                <a:tab pos="1031875" algn="l"/>
                <a:tab pos="1430338" algn="l"/>
              </a:tabLst>
            </a:pPr>
            <a:r>
              <a:rPr lang="es-MX" sz="4000" b="1" dirty="0" smtClean="0"/>
              <a:t> 	El Espíritu Santo les recordaría TODO, 	esto incluye </a:t>
            </a:r>
            <a:r>
              <a:rPr lang="es-MX" sz="4000" b="1" i="1" dirty="0" smtClean="0"/>
              <a:t>“Bautizándolos en el 	nombre del Padre, y del Hijo, 			y del Espíritu Santo.” </a:t>
            </a:r>
            <a:r>
              <a:rPr lang="es-MX" sz="4000" b="1" dirty="0" smtClean="0"/>
              <a:t>Mateo 28:19</a:t>
            </a:r>
          </a:p>
        </p:txBody>
      </p:sp>
    </p:spTree>
    <p:extLst>
      <p:ext uri="{BB962C8B-B14F-4D97-AF65-F5344CB8AC3E}">
        <p14:creationId xmlns="" xmlns:p14="http://schemas.microsoft.com/office/powerpoint/2010/main" val="29456768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1">
              <a:alpha val="50000"/>
            </a:schemeClr>
          </a:solidFill>
        </p:spPr>
        <p:txBody>
          <a:bodyPr/>
          <a:lstStyle/>
          <a:p>
            <a:r>
              <a:rPr lang="es-MX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Gothic Std B" pitchFamily="34" charset="-128"/>
              </a:rPr>
              <a:t>EL BAUTISMO QUE SALVA</a:t>
            </a:r>
            <a:endParaRPr lang="es-MX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8686800" cy="2362200"/>
          </a:xfrm>
          <a:solidFill>
            <a:schemeClr val="bg1">
              <a:lumMod val="75000"/>
              <a:alpha val="76000"/>
            </a:schemeClr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s-MX" sz="4000" b="1" i="1" dirty="0" smtClean="0">
                <a:solidFill>
                  <a:sysClr val="windowText" lastClr="000000"/>
                </a:solidFill>
              </a:rPr>
              <a:t>“El bautismo que corresponde a esto ahora </a:t>
            </a:r>
            <a:r>
              <a:rPr lang="es-MX" sz="4000" b="1" i="1" dirty="0" smtClean="0">
                <a:solidFill>
                  <a:srgbClr val="002060"/>
                </a:solidFill>
              </a:rPr>
              <a:t>NOS SALVA </a:t>
            </a:r>
            <a:r>
              <a:rPr lang="es-MX" sz="4000" b="1" i="1" dirty="0" smtClean="0">
                <a:solidFill>
                  <a:sysClr val="windowText" lastClr="000000"/>
                </a:solidFill>
              </a:rPr>
              <a:t>por la resurrección </a:t>
            </a:r>
            <a:br>
              <a:rPr lang="es-MX" sz="4000" b="1" i="1" dirty="0" smtClean="0">
                <a:solidFill>
                  <a:sysClr val="windowText" lastClr="000000"/>
                </a:solidFill>
              </a:rPr>
            </a:br>
            <a:r>
              <a:rPr lang="es-MX" sz="4000" b="1" i="1" dirty="0" smtClean="0">
                <a:solidFill>
                  <a:sysClr val="windowText" lastClr="000000"/>
                </a:solidFill>
              </a:rPr>
              <a:t>de Jesucristo.” </a:t>
            </a:r>
            <a:r>
              <a:rPr lang="es-MX" sz="4000" b="1" dirty="0" smtClean="0">
                <a:solidFill>
                  <a:sysClr val="windowText" lastClr="000000"/>
                </a:solidFill>
              </a:rPr>
              <a:t>1 Pedro 3:21</a:t>
            </a:r>
          </a:p>
        </p:txBody>
      </p:sp>
    </p:spTree>
    <p:extLst>
      <p:ext uri="{BB962C8B-B14F-4D97-AF65-F5344CB8AC3E}">
        <p14:creationId xmlns="" xmlns:p14="http://schemas.microsoft.com/office/powerpoint/2010/main" val="2395471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6096000"/>
          </a:xfrm>
          <a:solidFill>
            <a:schemeClr val="bg1">
              <a:lumMod val="75000"/>
              <a:alpha val="76000"/>
            </a:schemeClr>
          </a:solidFill>
        </p:spPr>
        <p:txBody>
          <a:bodyPr anchor="t">
            <a:noAutofit/>
          </a:bodyPr>
          <a:lstStyle/>
          <a:p>
            <a:pPr marL="0" lvl="1" indent="0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515938" algn="l"/>
                <a:tab pos="1031875" algn="l"/>
                <a:tab pos="1430338" algn="l"/>
              </a:tabLst>
            </a:pPr>
            <a:r>
              <a:rPr lang="es-MX" sz="4000" b="1" dirty="0" smtClean="0"/>
              <a:t> 	El Espíritu Santo si les recordó y 	entendieron muy bien lo que Jesús 	les ordeno.</a:t>
            </a:r>
          </a:p>
          <a:p>
            <a:pPr marL="0" lvl="1" indent="0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515938" algn="l"/>
                <a:tab pos="1031875" algn="l"/>
                <a:tab pos="1430338" algn="l"/>
              </a:tabLst>
            </a:pPr>
            <a:endParaRPr lang="es-MX" sz="4000" b="1" dirty="0" smtClean="0"/>
          </a:p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515938" algn="l"/>
                <a:tab pos="1031875" algn="l"/>
                <a:tab pos="1430338" algn="l"/>
              </a:tabLst>
            </a:pPr>
            <a:r>
              <a:rPr lang="es-MX" sz="4000" b="1" dirty="0" smtClean="0"/>
              <a:t>	</a:t>
            </a:r>
            <a:r>
              <a:rPr lang="es-MX" sz="3600" b="1" dirty="0" smtClean="0"/>
              <a:t>- 	Entendieron las enseñanzas de Jesús.</a:t>
            </a:r>
          </a:p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515938" algn="l"/>
                <a:tab pos="1031875" algn="l"/>
                <a:tab pos="1430338" algn="l"/>
              </a:tabLst>
            </a:pPr>
            <a:r>
              <a:rPr lang="es-MX" sz="3600" b="1" dirty="0" smtClean="0"/>
              <a:t>	-	Que bautizaran en el “Nombre” 				(Hechos 4:12)</a:t>
            </a:r>
          </a:p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515938" algn="l"/>
                <a:tab pos="1031875" algn="l"/>
                <a:tab pos="1430338" algn="l"/>
              </a:tabLst>
            </a:pPr>
            <a:r>
              <a:rPr lang="es-MX" sz="3600" b="1" dirty="0" smtClean="0"/>
              <a:t>	-	Que el “Nombre” del Padre, del Hijo, 			y Espíritu Santo es Jesucristo.</a:t>
            </a:r>
          </a:p>
        </p:txBody>
      </p:sp>
    </p:spTree>
    <p:extLst>
      <p:ext uri="{BB962C8B-B14F-4D97-AF65-F5344CB8AC3E}">
        <p14:creationId xmlns="" xmlns:p14="http://schemas.microsoft.com/office/powerpoint/2010/main" val="29456768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6096000"/>
          </a:xfrm>
          <a:solidFill>
            <a:schemeClr val="bg1">
              <a:lumMod val="75000"/>
              <a:alpha val="76000"/>
            </a:schemeClr>
          </a:solidFill>
        </p:spPr>
        <p:txBody>
          <a:bodyPr anchor="t">
            <a:noAutofit/>
          </a:bodyPr>
          <a:lstStyle/>
          <a:p>
            <a:pPr marL="0" lvl="1" indent="0">
              <a:spcBef>
                <a:spcPts val="0"/>
              </a:spcBef>
              <a:buClr>
                <a:schemeClr val="tx1"/>
              </a:buClr>
              <a:buFont typeface="+mj-lt"/>
              <a:buAutoNum type="arabicPeriod" startAt="5"/>
              <a:tabLst>
                <a:tab pos="633413" algn="l"/>
                <a:tab pos="693738" algn="l"/>
              </a:tabLst>
            </a:pPr>
            <a:r>
              <a:rPr lang="es-MX" sz="4000" b="1" dirty="0" smtClean="0"/>
              <a:t> 	La Evidencia Del Apóstol Mateo:</a:t>
            </a:r>
          </a:p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457200" algn="l"/>
                <a:tab pos="796925" algn="l"/>
              </a:tabLst>
            </a:pPr>
            <a:endParaRPr lang="es-MX" sz="4000" b="1" dirty="0" smtClean="0"/>
          </a:p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457200" algn="l"/>
                <a:tab pos="796925" algn="l"/>
              </a:tabLst>
            </a:pPr>
            <a:r>
              <a:rPr lang="es-MX" sz="4000" b="1" dirty="0" smtClean="0"/>
              <a:t>El Apóstol Mateo escribió lo que Jesús le ordeno:</a:t>
            </a:r>
          </a:p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457200" algn="l"/>
                <a:tab pos="796925" algn="l"/>
              </a:tabLst>
            </a:pPr>
            <a:endParaRPr lang="es-MX" sz="4000" b="1" i="1" dirty="0" smtClean="0"/>
          </a:p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457200" algn="l"/>
                <a:tab pos="796925" algn="l"/>
              </a:tabLst>
            </a:pPr>
            <a:r>
              <a:rPr lang="es-MX" sz="4000" b="1" i="1" dirty="0" smtClean="0"/>
              <a:t>“…Id y haced discípulos a todas las naciones, bautizándolos en el Nombre del Padre, y del Hijo, y del Espíritu Santo.” </a:t>
            </a:r>
            <a:r>
              <a:rPr lang="es-MX" sz="4000" b="1" dirty="0" smtClean="0"/>
              <a:t>Mateo 28:19</a:t>
            </a:r>
          </a:p>
        </p:txBody>
      </p:sp>
    </p:spTree>
    <p:extLst>
      <p:ext uri="{BB962C8B-B14F-4D97-AF65-F5344CB8AC3E}">
        <p14:creationId xmlns="" xmlns:p14="http://schemas.microsoft.com/office/powerpoint/2010/main" val="5848079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3962400"/>
          </a:xfrm>
          <a:solidFill>
            <a:schemeClr val="bg1">
              <a:lumMod val="75000"/>
              <a:alpha val="76000"/>
            </a:schemeClr>
          </a:solidFill>
        </p:spPr>
        <p:txBody>
          <a:bodyPr anchor="t">
            <a:noAutofit/>
          </a:bodyPr>
          <a:lstStyle/>
          <a:p>
            <a:pPr marL="0" lvl="2" indent="0">
              <a:spcBef>
                <a:spcPts val="0"/>
              </a:spcBef>
              <a:buClr>
                <a:schemeClr val="tx1"/>
              </a:buClr>
              <a:tabLst>
                <a:tab pos="457200" algn="l"/>
                <a:tab pos="796925" algn="l"/>
              </a:tabLst>
            </a:pPr>
            <a:r>
              <a:rPr lang="es-MX" sz="4000" b="1" dirty="0" smtClean="0"/>
              <a:t> 	Mateo recibió el Espíritu Santo junto 	con los otros discípulos en Jerusalén 		Hechos 2:12-13</a:t>
            </a:r>
          </a:p>
          <a:p>
            <a:pPr marL="0" lvl="2" indent="0">
              <a:spcBef>
                <a:spcPts val="0"/>
              </a:spcBef>
              <a:buClr>
                <a:schemeClr val="tx1"/>
              </a:buClr>
              <a:tabLst>
                <a:tab pos="457200" algn="l"/>
                <a:tab pos="796925" algn="l"/>
              </a:tabLst>
            </a:pPr>
            <a:endParaRPr lang="es-MX" sz="4000" b="1" dirty="0" smtClean="0"/>
          </a:p>
          <a:p>
            <a:pPr marL="0" lvl="1" indent="0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57200" algn="l"/>
                <a:tab pos="796925" algn="l"/>
              </a:tabLst>
            </a:pPr>
            <a:r>
              <a:rPr lang="es-MX" sz="4000" b="1" dirty="0" smtClean="0"/>
              <a:t> 	Mateo se puso de pie junto con el 	Apóstol Pedro (Hechos 2:14).</a:t>
            </a:r>
          </a:p>
        </p:txBody>
      </p:sp>
    </p:spTree>
    <p:extLst>
      <p:ext uri="{BB962C8B-B14F-4D97-AF65-F5344CB8AC3E}">
        <p14:creationId xmlns="" xmlns:p14="http://schemas.microsoft.com/office/powerpoint/2010/main" val="5848079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5715000"/>
          </a:xfrm>
          <a:solidFill>
            <a:schemeClr val="bg1">
              <a:lumMod val="75000"/>
              <a:alpha val="76000"/>
            </a:schemeClr>
          </a:solidFill>
        </p:spPr>
        <p:txBody>
          <a:bodyPr anchor="t">
            <a:noAutofit/>
          </a:bodyPr>
          <a:lstStyle/>
          <a:p>
            <a:pPr marL="0" lvl="1" indent="0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633413" algn="l"/>
                <a:tab pos="1090613" algn="l"/>
              </a:tabLst>
            </a:pPr>
            <a:r>
              <a:rPr lang="es-MX" sz="4000" b="1" dirty="0" smtClean="0"/>
              <a:t> 	Escucho </a:t>
            </a:r>
            <a:r>
              <a:rPr lang="es-MX" sz="4000" b="1" dirty="0"/>
              <a:t>bien lo que Pedro les dijo </a:t>
            </a:r>
            <a:r>
              <a:rPr lang="es-MX" sz="4000" b="1" dirty="0" smtClean="0"/>
              <a:t>		a </a:t>
            </a:r>
            <a:r>
              <a:rPr lang="es-MX" sz="4000" b="1" dirty="0"/>
              <a:t>los que les preguntaron, </a:t>
            </a:r>
            <a:r>
              <a:rPr lang="es-MX" sz="4000" b="1" dirty="0" smtClean="0"/>
              <a:t>		“¿</a:t>
            </a:r>
            <a:r>
              <a:rPr lang="es-MX" sz="4000" b="1" dirty="0"/>
              <a:t>qué haremos</a:t>
            </a:r>
            <a:r>
              <a:rPr lang="es-MX" sz="4000" b="1" dirty="0" smtClean="0"/>
              <a:t>?”.</a:t>
            </a:r>
          </a:p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633413" algn="l"/>
                <a:tab pos="1090613" algn="l"/>
              </a:tabLst>
            </a:pPr>
            <a:endParaRPr lang="es-MX" sz="4000" b="1" i="1" dirty="0" smtClean="0"/>
          </a:p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633413" algn="l"/>
                <a:tab pos="1090613" algn="l"/>
              </a:tabLst>
            </a:pPr>
            <a:r>
              <a:rPr lang="es-MX" sz="4000" b="1" i="1" dirty="0" smtClean="0"/>
              <a:t>“...Arrepentíos, y bautícese cada uno de vosotros en el </a:t>
            </a:r>
            <a:r>
              <a:rPr lang="es-MX" sz="4000" b="1" i="1" dirty="0" smtClean="0">
                <a:solidFill>
                  <a:schemeClr val="tx2">
                    <a:lumMod val="75000"/>
                  </a:schemeClr>
                </a:solidFill>
              </a:rPr>
              <a:t>nombre de Jesucristo </a:t>
            </a:r>
            <a:r>
              <a:rPr lang="es-MX" sz="4000" b="1" i="1" dirty="0" smtClean="0"/>
              <a:t>para el perdón de los pecados; y recibiréis el don del Espíritu Santo.” 								</a:t>
            </a:r>
            <a:r>
              <a:rPr lang="es-MX" sz="4000" b="1" dirty="0" smtClean="0"/>
              <a:t>Hechos 2:38</a:t>
            </a:r>
          </a:p>
        </p:txBody>
      </p:sp>
    </p:spTree>
    <p:extLst>
      <p:ext uri="{BB962C8B-B14F-4D97-AF65-F5344CB8AC3E}">
        <p14:creationId xmlns="" xmlns:p14="http://schemas.microsoft.com/office/powerpoint/2010/main" val="60540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4495800"/>
          </a:xfrm>
          <a:solidFill>
            <a:schemeClr val="bg1">
              <a:lumMod val="75000"/>
              <a:alpha val="76000"/>
            </a:schemeClr>
          </a:solidFill>
        </p:spPr>
        <p:txBody>
          <a:bodyPr anchor="t">
            <a:noAutofit/>
          </a:bodyPr>
          <a:lstStyle/>
          <a:p>
            <a:pPr marL="0" lvl="1" indent="0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633413" algn="l"/>
                <a:tab pos="1090613" algn="l"/>
              </a:tabLst>
            </a:pPr>
            <a:r>
              <a:rPr lang="es-MX" sz="4000" b="1" dirty="0" smtClean="0"/>
              <a:t> 	Mateo no </a:t>
            </a:r>
            <a:r>
              <a:rPr lang="es-MX" sz="4000" b="1" dirty="0" smtClean="0">
                <a:solidFill>
                  <a:schemeClr val="tx2">
                    <a:lumMod val="75000"/>
                  </a:schemeClr>
                </a:solidFill>
              </a:rPr>
              <a:t>corrigió</a:t>
            </a:r>
            <a:r>
              <a:rPr lang="es-MX" sz="4000" b="1" dirty="0" smtClean="0"/>
              <a:t> a Pedro cuando 	declaro este mandato.</a:t>
            </a:r>
          </a:p>
          <a:p>
            <a:pPr marL="0" lvl="1" indent="0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633413" algn="l"/>
                <a:tab pos="1090613" algn="l"/>
              </a:tabLst>
            </a:pPr>
            <a:endParaRPr lang="es-MX" sz="4000" b="1" dirty="0" smtClean="0"/>
          </a:p>
          <a:p>
            <a:pPr marL="0" lvl="1" indent="0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633413" algn="l"/>
                <a:tab pos="1090613" algn="l"/>
              </a:tabLst>
            </a:pPr>
            <a:r>
              <a:rPr lang="es-MX" sz="4000" b="1" dirty="0" smtClean="0"/>
              <a:t> 	Mateo entendió que la orden que 	Jesús les dio en Mateo 28:19, </a:t>
            </a:r>
            <a:br>
              <a:rPr lang="es-MX" sz="4000" b="1" dirty="0" smtClean="0"/>
            </a:br>
            <a:r>
              <a:rPr lang="es-MX" sz="4000" b="1" dirty="0" smtClean="0"/>
              <a:t>	Pedro la estaba cumpliendo en 	Hechos 2:38.</a:t>
            </a:r>
            <a:endParaRPr lang="es-MX" sz="4000" b="1" dirty="0"/>
          </a:p>
        </p:txBody>
      </p:sp>
    </p:spTree>
    <p:extLst>
      <p:ext uri="{BB962C8B-B14F-4D97-AF65-F5344CB8AC3E}">
        <p14:creationId xmlns="" xmlns:p14="http://schemas.microsoft.com/office/powerpoint/2010/main" val="60540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2667000"/>
          </a:xfrm>
          <a:solidFill>
            <a:schemeClr val="bg1">
              <a:lumMod val="75000"/>
              <a:alpha val="76000"/>
            </a:schemeClr>
          </a:solidFill>
        </p:spPr>
        <p:txBody>
          <a:bodyPr anchor="t">
            <a:noAutofit/>
          </a:bodyPr>
          <a:lstStyle/>
          <a:p>
            <a:pPr marL="0" lvl="1" indent="0">
              <a:spcBef>
                <a:spcPts val="0"/>
              </a:spcBef>
              <a:buClr>
                <a:schemeClr val="tx1"/>
              </a:buClr>
              <a:tabLst>
                <a:tab pos="633413" algn="l"/>
                <a:tab pos="1090613" algn="l"/>
              </a:tabLst>
            </a:pPr>
            <a:r>
              <a:rPr lang="es-MX" sz="4000" b="1" dirty="0" smtClean="0"/>
              <a:t> 	En el Nombre del Padre, Hijo 			y Espíritu Santo.</a:t>
            </a:r>
          </a:p>
          <a:p>
            <a:pPr marL="0" lvl="1" indent="0">
              <a:spcBef>
                <a:spcPts val="0"/>
              </a:spcBef>
              <a:buClr>
                <a:schemeClr val="tx1"/>
              </a:buClr>
              <a:tabLst>
                <a:tab pos="633413" algn="l"/>
                <a:tab pos="1090613" algn="l"/>
              </a:tabLst>
            </a:pPr>
            <a:endParaRPr lang="es-MX" sz="4000" b="1" dirty="0" smtClean="0"/>
          </a:p>
          <a:p>
            <a:pPr marL="0" lvl="1" indent="0">
              <a:spcBef>
                <a:spcPts val="0"/>
              </a:spcBef>
              <a:buClr>
                <a:schemeClr val="tx1"/>
              </a:buClr>
              <a:tabLst>
                <a:tab pos="633413" algn="l"/>
                <a:tab pos="1090613" algn="l"/>
              </a:tabLst>
            </a:pPr>
            <a:r>
              <a:rPr lang="es-MX" sz="4000" b="1" dirty="0" smtClean="0"/>
              <a:t> 	En el Nombre de Jesucristo.</a:t>
            </a:r>
            <a:endParaRPr lang="es-MX" sz="4000" b="1" dirty="0"/>
          </a:p>
        </p:txBody>
      </p:sp>
    </p:spTree>
    <p:extLst>
      <p:ext uri="{BB962C8B-B14F-4D97-AF65-F5344CB8AC3E}">
        <p14:creationId xmlns="" xmlns:p14="http://schemas.microsoft.com/office/powerpoint/2010/main" val="60540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5181600"/>
          </a:xfrm>
          <a:solidFill>
            <a:schemeClr val="bg1">
              <a:lumMod val="75000"/>
              <a:alpha val="76000"/>
            </a:schemeClr>
          </a:solidFill>
        </p:spPr>
        <p:txBody>
          <a:bodyPr anchor="t">
            <a:noAutofit/>
          </a:bodyPr>
          <a:lstStyle/>
          <a:p>
            <a:pPr marL="0" lvl="1" indent="0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574675" algn="l"/>
                <a:tab pos="1031875" algn="l"/>
              </a:tabLst>
            </a:pPr>
            <a:r>
              <a:rPr lang="es-MX" sz="3600" b="1" dirty="0" smtClean="0"/>
              <a:t> 	Mateo entendía muy bien que el 	Nombre era Jesús:</a:t>
            </a:r>
          </a:p>
          <a:p>
            <a:pPr marL="0" lvl="1" indent="0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574675" algn="l"/>
                <a:tab pos="1031875" algn="l"/>
              </a:tabLst>
            </a:pPr>
            <a:endParaRPr lang="es-MX" sz="3600" b="1" dirty="0" smtClean="0"/>
          </a:p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574675" algn="l"/>
                <a:tab pos="1031875" algn="l"/>
              </a:tabLst>
            </a:pPr>
            <a:r>
              <a:rPr lang="es-MX" sz="3200" b="1" dirty="0" smtClean="0"/>
              <a:t>	- 	Su Nombre Jesús (Mateo 1:25).</a:t>
            </a:r>
          </a:p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574675" algn="l"/>
                <a:tab pos="1031875" algn="l"/>
              </a:tabLst>
            </a:pPr>
            <a:r>
              <a:rPr lang="es-MX" sz="3200" b="1" dirty="0" smtClean="0"/>
              <a:t>	-	Mi Nombre (Jesús) (Mateo 10:20).</a:t>
            </a:r>
          </a:p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574675" algn="l"/>
                <a:tab pos="1031875" algn="l"/>
              </a:tabLst>
            </a:pPr>
            <a:r>
              <a:rPr lang="es-MX" sz="3200" b="1" dirty="0" smtClean="0"/>
              <a:t>	-	El Nombre (Jesús) del Señor (Mateo 23:39).</a:t>
            </a:r>
            <a:endParaRPr lang="es-MX" sz="3600" b="1" dirty="0" smtClean="0"/>
          </a:p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574675" algn="l"/>
                <a:tab pos="1031875" algn="l"/>
              </a:tabLst>
            </a:pPr>
            <a:endParaRPr lang="es-MX" sz="3600" b="1" dirty="0"/>
          </a:p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574675" algn="l"/>
                <a:tab pos="1031875" algn="l"/>
              </a:tabLst>
            </a:pPr>
            <a:r>
              <a:rPr lang="es-MX" sz="3600" b="1" dirty="0" smtClean="0"/>
              <a:t>En ningún momento Mateo da entender que el “Nombre” se refiere a personas o títulos.</a:t>
            </a:r>
          </a:p>
        </p:txBody>
      </p:sp>
    </p:spTree>
    <p:extLst>
      <p:ext uri="{BB962C8B-B14F-4D97-AF65-F5344CB8AC3E}">
        <p14:creationId xmlns="" xmlns:p14="http://schemas.microsoft.com/office/powerpoint/2010/main" val="195418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5715000"/>
          </a:xfrm>
          <a:solidFill>
            <a:schemeClr val="bg1">
              <a:lumMod val="75000"/>
              <a:alpha val="76000"/>
            </a:schemeClr>
          </a:solidFill>
        </p:spPr>
        <p:txBody>
          <a:bodyPr anchor="t">
            <a:noAutofit/>
          </a:bodyPr>
          <a:lstStyle/>
          <a:p>
            <a:pPr marL="0" lvl="1" indent="0">
              <a:spcBef>
                <a:spcPts val="0"/>
              </a:spcBef>
              <a:buClr>
                <a:schemeClr val="tx1"/>
              </a:buClr>
              <a:buFont typeface="+mj-lt"/>
              <a:buAutoNum type="arabicPeriod" startAt="3"/>
              <a:tabLst>
                <a:tab pos="693738" algn="l"/>
                <a:tab pos="1195388" algn="l"/>
              </a:tabLst>
            </a:pPr>
            <a:r>
              <a:rPr lang="es-MX" sz="4000" b="1" dirty="0" smtClean="0"/>
              <a:t> 	La Evidencia Del Evangelista Felipe:</a:t>
            </a:r>
          </a:p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693738" algn="l"/>
                <a:tab pos="1195388" algn="l"/>
              </a:tabLst>
            </a:pPr>
            <a:endParaRPr lang="es-MX" sz="4000" b="1" dirty="0" smtClean="0"/>
          </a:p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693738" algn="l"/>
                <a:tab pos="1195388" algn="l"/>
              </a:tabLst>
            </a:pPr>
            <a:r>
              <a:rPr lang="es-MX" sz="4000" b="1" dirty="0" smtClean="0"/>
              <a:t>	• 	Felipe bautizó en el Nombre 				de Jesucristo.</a:t>
            </a:r>
          </a:p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693738" algn="l"/>
                <a:tab pos="1195388" algn="l"/>
              </a:tabLst>
            </a:pPr>
            <a:endParaRPr lang="es-MX" sz="4000" b="1" i="1" dirty="0" smtClean="0"/>
          </a:p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693738" algn="l"/>
                <a:tab pos="1195388" algn="l"/>
              </a:tabLst>
            </a:pPr>
            <a:r>
              <a:rPr lang="es-MX" sz="4000" b="1" i="1" dirty="0" smtClean="0"/>
              <a:t>“Pero cuando creyeron a Felipe, que anunciaba el evangelio del reino de Dios y el nombre de Jesucristo, se bautizaban hombres y mujeres.” </a:t>
            </a:r>
            <a:r>
              <a:rPr lang="es-MX" sz="4000" b="1" dirty="0" smtClean="0"/>
              <a:t>Hechos 8:12</a:t>
            </a:r>
          </a:p>
        </p:txBody>
      </p:sp>
    </p:spTree>
    <p:extLst>
      <p:ext uri="{BB962C8B-B14F-4D97-AF65-F5344CB8AC3E}">
        <p14:creationId xmlns="" xmlns:p14="http://schemas.microsoft.com/office/powerpoint/2010/main" val="19495494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6096000"/>
          </a:xfrm>
          <a:solidFill>
            <a:schemeClr val="bg1">
              <a:lumMod val="75000"/>
              <a:alpha val="76000"/>
            </a:schemeClr>
          </a:solidFill>
        </p:spPr>
        <p:txBody>
          <a:bodyPr anchor="t">
            <a:noAutofit/>
          </a:bodyPr>
          <a:lstStyle/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693738" algn="l"/>
                <a:tab pos="1195388" algn="l"/>
              </a:tabLst>
            </a:pPr>
            <a:r>
              <a:rPr lang="es-MX" sz="4000" b="1" dirty="0" smtClean="0"/>
              <a:t>	•	Pedro y Juan no contradijeron 			a Felipe por la manera que 				estaba bautizando.</a:t>
            </a:r>
          </a:p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693738" algn="l"/>
                <a:tab pos="1195388" algn="l"/>
              </a:tabLst>
            </a:pPr>
            <a:endParaRPr lang="es-MX" sz="4000" b="1" i="1" dirty="0" smtClean="0"/>
          </a:p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693738" algn="l"/>
                <a:tab pos="1195388" algn="l"/>
              </a:tabLst>
            </a:pPr>
            <a:r>
              <a:rPr lang="es-MX" sz="3600" b="1" i="1" dirty="0" smtClean="0"/>
              <a:t>“…Enviaron allá a Pedro y Juan; los cuales habiendo venido, oraron por ellos, para que recibiesen el Espíritu Santo; porque aun no había descendido sobre ninguno de ellos, sino que solamente habían sido bautizados en el nombre de Jesús.”</a:t>
            </a:r>
            <a:r>
              <a:rPr lang="es-MX" sz="3600" b="1" dirty="0" smtClean="0"/>
              <a:t> Hechos 8:14-16</a:t>
            </a:r>
          </a:p>
        </p:txBody>
      </p:sp>
    </p:spTree>
    <p:extLst>
      <p:ext uri="{BB962C8B-B14F-4D97-AF65-F5344CB8AC3E}">
        <p14:creationId xmlns="" xmlns:p14="http://schemas.microsoft.com/office/powerpoint/2010/main" val="19495494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2819400"/>
          </a:xfrm>
          <a:solidFill>
            <a:schemeClr val="bg1">
              <a:lumMod val="75000"/>
              <a:alpha val="76000"/>
            </a:schemeClr>
          </a:solidFill>
        </p:spPr>
        <p:txBody>
          <a:bodyPr anchor="t">
            <a:noAutofit/>
          </a:bodyPr>
          <a:lstStyle/>
          <a:p>
            <a:pPr marL="0" lvl="1" indent="0">
              <a:spcBef>
                <a:spcPts val="0"/>
              </a:spcBef>
              <a:buClr>
                <a:schemeClr val="tx1"/>
              </a:buClr>
              <a:buFont typeface="+mj-lt"/>
              <a:buAutoNum type="arabicPeriod" startAt="4"/>
              <a:tabLst>
                <a:tab pos="574675" algn="l"/>
                <a:tab pos="1031875" algn="l"/>
              </a:tabLst>
            </a:pPr>
            <a:r>
              <a:rPr lang="es-MX" sz="4000" b="1" dirty="0" smtClean="0"/>
              <a:t> 	La Evidencia Del Apóstol Pedro:</a:t>
            </a:r>
          </a:p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574675" algn="l"/>
                <a:tab pos="1031875" algn="l"/>
              </a:tabLst>
            </a:pPr>
            <a:endParaRPr lang="es-MX" sz="4000" b="1" dirty="0" smtClean="0"/>
          </a:p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574675" algn="l"/>
                <a:tab pos="1031875" algn="l"/>
              </a:tabLst>
            </a:pPr>
            <a:r>
              <a:rPr lang="es-MX" sz="4000" b="1" dirty="0" smtClean="0"/>
              <a:t>	• 	Cristo le entrega las llaves del reino 		</a:t>
            </a:r>
            <a:r>
              <a:rPr lang="es-MX" sz="4000" b="1" spc="-150" dirty="0" smtClean="0"/>
              <a:t>de los cielos a Pedro (Mateo 16:19).</a:t>
            </a:r>
          </a:p>
        </p:txBody>
      </p:sp>
    </p:spTree>
    <p:extLst>
      <p:ext uri="{BB962C8B-B14F-4D97-AF65-F5344CB8AC3E}">
        <p14:creationId xmlns="" xmlns:p14="http://schemas.microsoft.com/office/powerpoint/2010/main" val="35139247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1">
              <a:alpha val="50000"/>
            </a:schemeClr>
          </a:solidFill>
        </p:spPr>
        <p:txBody>
          <a:bodyPr/>
          <a:lstStyle/>
          <a:p>
            <a:r>
              <a:rPr lang="es-MX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Gothic Std B" pitchFamily="34" charset="-128"/>
              </a:rPr>
              <a:t>EL BAUTISMO QUE SALVA</a:t>
            </a:r>
            <a:endParaRPr lang="es-MX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667000"/>
            <a:ext cx="8686800" cy="1981200"/>
          </a:xfrm>
          <a:solidFill>
            <a:schemeClr val="bg1">
              <a:lumMod val="75000"/>
              <a:alpha val="76000"/>
            </a:schemeClr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s-MX" sz="4000" b="1" i="1" dirty="0" smtClean="0">
                <a:solidFill>
                  <a:sysClr val="windowText" lastClr="000000"/>
                </a:solidFill>
              </a:rPr>
              <a:t>“Como todos en Moisés fueron bautizados en la nube y en el mar.” </a:t>
            </a:r>
            <a:br>
              <a:rPr lang="es-MX" sz="4000" b="1" i="1" dirty="0" smtClean="0">
                <a:solidFill>
                  <a:sysClr val="windowText" lastClr="000000"/>
                </a:solidFill>
              </a:rPr>
            </a:br>
            <a:r>
              <a:rPr lang="es-MX" sz="4000" b="1" dirty="0" smtClean="0">
                <a:solidFill>
                  <a:sysClr val="windowText" lastClr="000000"/>
                </a:solidFill>
              </a:rPr>
              <a:t>1 Corintios 10:2</a:t>
            </a:r>
            <a:endParaRPr lang="es-MX" sz="4000" b="1" i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5471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248400"/>
          </a:xfrm>
          <a:solidFill>
            <a:schemeClr val="bg1">
              <a:lumMod val="75000"/>
              <a:alpha val="76000"/>
            </a:schemeClr>
          </a:solidFill>
        </p:spPr>
        <p:txBody>
          <a:bodyPr anchor="t">
            <a:noAutofit/>
          </a:bodyPr>
          <a:lstStyle/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574675" algn="l"/>
                <a:tab pos="1031875" algn="l"/>
              </a:tabLst>
            </a:pPr>
            <a:r>
              <a:rPr lang="es-MX" sz="4000" b="1" dirty="0" smtClean="0"/>
              <a:t>a)	Pedro usa las llaves del reino para 	abrir las puertas a los Judíos:</a:t>
            </a:r>
          </a:p>
          <a:p>
            <a:pPr marL="0" lvl="2" indent="0">
              <a:spcBef>
                <a:spcPts val="0"/>
              </a:spcBef>
              <a:buClr>
                <a:schemeClr val="tx1"/>
              </a:buClr>
              <a:buNone/>
              <a:tabLst>
                <a:tab pos="574675" algn="l"/>
                <a:tab pos="1031875" algn="l"/>
              </a:tabLst>
            </a:pPr>
            <a:endParaRPr lang="es-MX" sz="4000" b="1" dirty="0" smtClean="0"/>
          </a:p>
          <a:p>
            <a:pPr marL="0" lvl="2" indent="0">
              <a:spcBef>
                <a:spcPts val="0"/>
              </a:spcBef>
              <a:buClr>
                <a:schemeClr val="tx1"/>
              </a:buClr>
              <a:buNone/>
              <a:tabLst>
                <a:tab pos="574675" algn="l"/>
                <a:tab pos="1031875" algn="l"/>
              </a:tabLst>
            </a:pPr>
            <a:r>
              <a:rPr lang="es-MX" sz="4000" b="1" dirty="0" smtClean="0"/>
              <a:t>	• 	Pedro recibió el Espíritu Santo, 			el Espíritu de Poder y el Espíritu 			de Verdad (Hechos 2:4).</a:t>
            </a:r>
          </a:p>
          <a:p>
            <a:pPr marL="0" lvl="2" indent="0">
              <a:spcBef>
                <a:spcPts val="0"/>
              </a:spcBef>
              <a:buClr>
                <a:schemeClr val="tx1"/>
              </a:buClr>
              <a:buNone/>
              <a:tabLst>
                <a:tab pos="574675" algn="l"/>
                <a:tab pos="1031875" algn="l"/>
              </a:tabLst>
            </a:pPr>
            <a:endParaRPr lang="es-MX" sz="4000" b="1" dirty="0" smtClean="0"/>
          </a:p>
          <a:p>
            <a:pPr marL="0" lvl="2" indent="0">
              <a:spcBef>
                <a:spcPts val="0"/>
              </a:spcBef>
              <a:buClr>
                <a:schemeClr val="tx1"/>
              </a:buClr>
              <a:buNone/>
              <a:tabLst>
                <a:tab pos="574675" algn="l"/>
                <a:tab pos="1031875" algn="l"/>
              </a:tabLst>
            </a:pPr>
            <a:r>
              <a:rPr lang="es-MX" sz="4000" b="1" dirty="0" smtClean="0"/>
              <a:t>	•	Ordena a los Judíos que se 				bauticen en el Nombre de 				Jesucristo (Hechos 2:38).</a:t>
            </a:r>
          </a:p>
        </p:txBody>
      </p:sp>
    </p:spTree>
    <p:extLst>
      <p:ext uri="{BB962C8B-B14F-4D97-AF65-F5344CB8AC3E}">
        <p14:creationId xmlns="" xmlns:p14="http://schemas.microsoft.com/office/powerpoint/2010/main" val="35139247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5715000"/>
          </a:xfrm>
          <a:solidFill>
            <a:schemeClr val="bg1">
              <a:lumMod val="75000"/>
              <a:alpha val="76000"/>
            </a:schemeClr>
          </a:solidFill>
        </p:spPr>
        <p:txBody>
          <a:bodyPr anchor="t">
            <a:noAutofit/>
          </a:bodyPr>
          <a:lstStyle/>
          <a:p>
            <a:pPr marL="0" lvl="2" indent="0">
              <a:spcBef>
                <a:spcPts val="0"/>
              </a:spcBef>
              <a:buClr>
                <a:schemeClr val="tx1"/>
              </a:buClr>
              <a:tabLst>
                <a:tab pos="693738" algn="l"/>
              </a:tabLst>
            </a:pPr>
            <a:r>
              <a:rPr lang="es-MX" sz="4000" b="1" dirty="0" smtClean="0"/>
              <a:t> 	Los demás discípulos </a:t>
            </a:r>
            <a:r>
              <a:rPr lang="es-MX" sz="4000" b="1" dirty="0"/>
              <a:t>que </a:t>
            </a:r>
            <a:r>
              <a:rPr lang="es-MX" sz="4000" b="1" dirty="0" smtClean="0"/>
              <a:t>también 	escucharon </a:t>
            </a:r>
            <a:r>
              <a:rPr lang="es-MX" sz="4000" b="1" dirty="0"/>
              <a:t>la orden de </a:t>
            </a:r>
            <a:r>
              <a:rPr lang="es-MX" sz="4000" b="1" dirty="0" smtClean="0"/>
              <a:t>Jesús </a:t>
            </a:r>
            <a:r>
              <a:rPr lang="es-MX" sz="4000" b="1" dirty="0"/>
              <a:t>en </a:t>
            </a:r>
            <a:r>
              <a:rPr lang="es-MX" sz="4000" b="1" dirty="0" smtClean="0"/>
              <a:t>	Mateo </a:t>
            </a:r>
            <a:r>
              <a:rPr lang="es-MX" sz="4000" b="1" dirty="0"/>
              <a:t>28:19 no lo corrigieron</a:t>
            </a:r>
            <a:r>
              <a:rPr lang="es-MX" sz="4000" b="1" dirty="0" smtClean="0"/>
              <a:t>.</a:t>
            </a:r>
            <a:br>
              <a:rPr lang="es-MX" sz="4000" b="1" dirty="0" smtClean="0"/>
            </a:br>
            <a:endParaRPr lang="es-MX" sz="4000" b="1" dirty="0"/>
          </a:p>
          <a:p>
            <a:pPr marL="0" lvl="2" indent="0">
              <a:spcBef>
                <a:spcPts val="0"/>
              </a:spcBef>
              <a:buClr>
                <a:schemeClr val="tx1"/>
              </a:buClr>
              <a:tabLst>
                <a:tab pos="693738" algn="l"/>
              </a:tabLst>
            </a:pPr>
            <a:r>
              <a:rPr lang="es-MX" sz="4000" b="1" dirty="0" smtClean="0"/>
              <a:t> 	Todos los discípulos recibieron 		el </a:t>
            </a:r>
            <a:r>
              <a:rPr lang="es-MX" sz="4000" b="1" dirty="0"/>
              <a:t>mismo </a:t>
            </a:r>
            <a:r>
              <a:rPr lang="es-MX" sz="4000" b="1" dirty="0" smtClean="0"/>
              <a:t>Espíritu Santo.</a:t>
            </a:r>
            <a:br>
              <a:rPr lang="es-MX" sz="4000" b="1" dirty="0" smtClean="0"/>
            </a:br>
            <a:endParaRPr lang="es-MX" sz="4000" b="1" dirty="0" smtClean="0"/>
          </a:p>
          <a:p>
            <a:pPr marL="0" lvl="2" indent="0">
              <a:spcBef>
                <a:spcPts val="0"/>
              </a:spcBef>
              <a:buClr>
                <a:schemeClr val="tx1"/>
              </a:buClr>
              <a:tabLst>
                <a:tab pos="693738" algn="l"/>
              </a:tabLst>
            </a:pPr>
            <a:r>
              <a:rPr lang="es-MX" sz="4000" b="1" dirty="0" smtClean="0"/>
              <a:t> 	Los Judíos son bautizados en el 	Nombre de Jesucristo (Hechos 2:41).</a:t>
            </a:r>
            <a:endParaRPr lang="es-MX" sz="4000" b="1" dirty="0"/>
          </a:p>
        </p:txBody>
      </p:sp>
    </p:spTree>
    <p:extLst>
      <p:ext uri="{BB962C8B-B14F-4D97-AF65-F5344CB8AC3E}">
        <p14:creationId xmlns="" xmlns:p14="http://schemas.microsoft.com/office/powerpoint/2010/main" val="29633969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2667000"/>
          </a:xfrm>
          <a:solidFill>
            <a:schemeClr val="bg1">
              <a:lumMod val="75000"/>
              <a:alpha val="76000"/>
            </a:schemeClr>
          </a:solidFill>
        </p:spPr>
        <p:txBody>
          <a:bodyPr anchor="t">
            <a:noAutofit/>
          </a:bodyPr>
          <a:lstStyle/>
          <a:p>
            <a:pPr marL="0" lvl="2" indent="0" algn="ctr">
              <a:spcBef>
                <a:spcPts val="0"/>
              </a:spcBef>
              <a:buClr>
                <a:schemeClr val="tx1"/>
              </a:buClr>
              <a:buNone/>
              <a:tabLst>
                <a:tab pos="693738" algn="l"/>
              </a:tabLst>
            </a:pPr>
            <a:r>
              <a:rPr lang="es-MX" sz="4000" b="1" i="1" dirty="0" smtClean="0"/>
              <a:t>“Así que, los que recibieron </a:t>
            </a:r>
            <a:br>
              <a:rPr lang="es-MX" sz="4000" b="1" i="1" dirty="0" smtClean="0"/>
            </a:br>
            <a:r>
              <a:rPr lang="es-MX" sz="4000" b="1" i="1" dirty="0" smtClean="0"/>
              <a:t>su palabra fueron bautizados; </a:t>
            </a:r>
            <a:br>
              <a:rPr lang="es-MX" sz="4000" b="1" i="1" dirty="0" smtClean="0"/>
            </a:br>
            <a:r>
              <a:rPr lang="es-MX" sz="4000" b="1" i="1" dirty="0" smtClean="0"/>
              <a:t>y se añadieron aquel día como </a:t>
            </a:r>
            <a:br>
              <a:rPr lang="es-MX" sz="4000" b="1" i="1" dirty="0" smtClean="0"/>
            </a:br>
            <a:r>
              <a:rPr lang="es-MX" sz="4000" b="1" i="1" dirty="0" smtClean="0"/>
              <a:t>tres mil personas.” </a:t>
            </a:r>
            <a:r>
              <a:rPr lang="es-MX" sz="4000" b="1" dirty="0" smtClean="0"/>
              <a:t>Hechos 2:41</a:t>
            </a:r>
            <a:endParaRPr lang="es-MX" sz="4000" b="1" dirty="0"/>
          </a:p>
        </p:txBody>
      </p:sp>
    </p:spTree>
    <p:extLst>
      <p:ext uri="{BB962C8B-B14F-4D97-AF65-F5344CB8AC3E}">
        <p14:creationId xmlns="" xmlns:p14="http://schemas.microsoft.com/office/powerpoint/2010/main" val="29633969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5029200"/>
          </a:xfrm>
          <a:solidFill>
            <a:schemeClr val="bg1">
              <a:lumMod val="75000"/>
              <a:alpha val="76000"/>
            </a:schemeClr>
          </a:solidFill>
        </p:spPr>
        <p:txBody>
          <a:bodyPr anchor="t">
            <a:noAutofit/>
          </a:bodyPr>
          <a:lstStyle/>
          <a:p>
            <a:pPr marL="0" lvl="1" indent="0">
              <a:spcBef>
                <a:spcPts val="0"/>
              </a:spcBef>
              <a:buClr>
                <a:schemeClr val="tx1"/>
              </a:buClr>
              <a:buFont typeface="+mj-lt"/>
              <a:buAutoNum type="alphaLcParenR" startAt="2"/>
              <a:tabLst>
                <a:tab pos="633413" algn="l"/>
                <a:tab pos="1150938" algn="l"/>
              </a:tabLst>
            </a:pPr>
            <a:r>
              <a:rPr lang="es-MX" sz="4000" b="1" dirty="0" smtClean="0"/>
              <a:t> 	Pedro usa las llaves del reino para 	abrir las puertas a los Gentiles:</a:t>
            </a:r>
          </a:p>
          <a:p>
            <a:pPr marL="0" lvl="2" indent="0">
              <a:spcBef>
                <a:spcPts val="0"/>
              </a:spcBef>
              <a:buClr>
                <a:schemeClr val="tx1"/>
              </a:buClr>
              <a:buNone/>
              <a:tabLst>
                <a:tab pos="633413" algn="l"/>
                <a:tab pos="1150938" algn="l"/>
              </a:tabLst>
            </a:pPr>
            <a:endParaRPr lang="es-MX" sz="4000" b="1" dirty="0" smtClean="0"/>
          </a:p>
          <a:p>
            <a:pPr marL="0" lvl="2" indent="0">
              <a:spcBef>
                <a:spcPts val="0"/>
              </a:spcBef>
              <a:buClr>
                <a:schemeClr val="tx1"/>
              </a:buClr>
              <a:buNone/>
              <a:tabLst>
                <a:tab pos="633413" algn="l"/>
                <a:tab pos="1150938" algn="l"/>
              </a:tabLst>
            </a:pPr>
            <a:r>
              <a:rPr lang="es-MX" sz="4000" b="1" dirty="0" smtClean="0"/>
              <a:t>	•	Un Ángel le dice a Cornelio que 			traiga Pedro a su casa.</a:t>
            </a:r>
          </a:p>
          <a:p>
            <a:pPr marL="0" lvl="2" indent="0">
              <a:spcBef>
                <a:spcPts val="0"/>
              </a:spcBef>
              <a:buClr>
                <a:schemeClr val="tx1"/>
              </a:buClr>
              <a:buNone/>
              <a:tabLst>
                <a:tab pos="633413" algn="l"/>
                <a:tab pos="1150938" algn="l"/>
              </a:tabLst>
            </a:pPr>
            <a:endParaRPr lang="es-MX" sz="4000" b="1" i="1" dirty="0" smtClean="0"/>
          </a:p>
          <a:p>
            <a:pPr marL="0" lvl="2" indent="0">
              <a:spcBef>
                <a:spcPts val="0"/>
              </a:spcBef>
              <a:buClr>
                <a:schemeClr val="tx1"/>
              </a:buClr>
              <a:buNone/>
              <a:tabLst>
                <a:tab pos="633413" algn="l"/>
                <a:tab pos="1150938" algn="l"/>
              </a:tabLst>
            </a:pPr>
            <a:r>
              <a:rPr lang="es-MX" sz="4000" b="1" i="1" dirty="0" smtClean="0"/>
              <a:t>		“…él te dirá lo que es necesario 			que hagas.” </a:t>
            </a:r>
            <a:r>
              <a:rPr lang="es-MX" sz="4000" b="1" dirty="0" smtClean="0"/>
              <a:t>Hechos 10:6</a:t>
            </a:r>
          </a:p>
        </p:txBody>
      </p:sp>
    </p:spTree>
    <p:extLst>
      <p:ext uri="{BB962C8B-B14F-4D97-AF65-F5344CB8AC3E}">
        <p14:creationId xmlns="" xmlns:p14="http://schemas.microsoft.com/office/powerpoint/2010/main" val="14714988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4572000"/>
          </a:xfrm>
          <a:solidFill>
            <a:schemeClr val="bg1">
              <a:lumMod val="75000"/>
              <a:alpha val="76000"/>
            </a:schemeClr>
          </a:solidFill>
        </p:spPr>
        <p:txBody>
          <a:bodyPr anchor="t">
            <a:noAutofit/>
          </a:bodyPr>
          <a:lstStyle/>
          <a:p>
            <a:pPr marL="0" lvl="2" indent="0">
              <a:spcBef>
                <a:spcPts val="0"/>
              </a:spcBef>
              <a:buClr>
                <a:schemeClr val="tx1"/>
              </a:buClr>
              <a:buNone/>
              <a:tabLst>
                <a:tab pos="633413" algn="l"/>
                <a:tab pos="1150938" algn="l"/>
              </a:tabLst>
            </a:pPr>
            <a:r>
              <a:rPr lang="es-MX" sz="4000" b="1" dirty="0" smtClean="0"/>
              <a:t>•	Pedro predica el evangelio de 	Jesucristo en casa de Cornelio.</a:t>
            </a:r>
          </a:p>
          <a:p>
            <a:pPr marL="0" lvl="2" indent="0">
              <a:spcBef>
                <a:spcPts val="0"/>
              </a:spcBef>
              <a:buClr>
                <a:schemeClr val="tx1"/>
              </a:buClr>
              <a:buNone/>
              <a:tabLst>
                <a:tab pos="633413" algn="l"/>
                <a:tab pos="1150938" algn="l"/>
              </a:tabLst>
            </a:pPr>
            <a:endParaRPr lang="es-MX" sz="4000" b="1" i="1" dirty="0" smtClean="0"/>
          </a:p>
          <a:p>
            <a:pPr marL="0" lvl="2" indent="0">
              <a:spcBef>
                <a:spcPts val="0"/>
              </a:spcBef>
              <a:buClr>
                <a:schemeClr val="tx1"/>
              </a:buClr>
              <a:buNone/>
              <a:tabLst>
                <a:tab pos="633413" algn="l"/>
                <a:tab pos="1150938" algn="l"/>
              </a:tabLst>
            </a:pPr>
            <a:r>
              <a:rPr lang="es-MX" sz="4000" b="1" i="1" dirty="0" smtClean="0"/>
              <a:t>“…De este dan testimonio todos los profetas, que todos los que en él creyeren, recibirán perdón de pecados por su nombre.” </a:t>
            </a:r>
            <a:r>
              <a:rPr lang="es-MX" sz="4000" b="1" dirty="0" smtClean="0"/>
              <a:t> Hechos 10:43</a:t>
            </a:r>
          </a:p>
        </p:txBody>
      </p:sp>
    </p:spTree>
    <p:extLst>
      <p:ext uri="{BB962C8B-B14F-4D97-AF65-F5344CB8AC3E}">
        <p14:creationId xmlns="" xmlns:p14="http://schemas.microsoft.com/office/powerpoint/2010/main" val="14714988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2209800"/>
          </a:xfrm>
          <a:solidFill>
            <a:schemeClr val="bg1">
              <a:lumMod val="75000"/>
              <a:alpha val="76000"/>
            </a:schemeClr>
          </a:solidFill>
        </p:spPr>
        <p:txBody>
          <a:bodyPr anchor="t">
            <a:noAutofit/>
          </a:bodyPr>
          <a:lstStyle/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398463" algn="l"/>
                <a:tab pos="796925" algn="l"/>
              </a:tabLst>
            </a:pPr>
            <a:r>
              <a:rPr lang="es-MX" sz="3600" b="1" dirty="0" smtClean="0"/>
              <a:t>• 	El Espíritu Santo cae sobre la casa 		de Cornelio al oír el mensaje de Pedro 	(Hechos 10:44).</a:t>
            </a:r>
          </a:p>
        </p:txBody>
      </p:sp>
    </p:spTree>
    <p:extLst>
      <p:ext uri="{BB962C8B-B14F-4D97-AF65-F5344CB8AC3E}">
        <p14:creationId xmlns="" xmlns:p14="http://schemas.microsoft.com/office/powerpoint/2010/main" val="42451025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4648200"/>
          </a:xfrm>
          <a:solidFill>
            <a:schemeClr val="bg1">
              <a:lumMod val="75000"/>
              <a:alpha val="76000"/>
            </a:schemeClr>
          </a:solidFill>
        </p:spPr>
        <p:txBody>
          <a:bodyPr anchor="t">
            <a:noAutofit/>
          </a:bodyPr>
          <a:lstStyle/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398463" algn="l"/>
                <a:tab pos="796925" algn="l"/>
              </a:tabLst>
            </a:pPr>
            <a:r>
              <a:rPr lang="es-MX" sz="3600" b="1" dirty="0" smtClean="0"/>
              <a:t>• 	Pedro manda que los bauticen.</a:t>
            </a:r>
          </a:p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398463" algn="l"/>
                <a:tab pos="796925" algn="l"/>
              </a:tabLst>
            </a:pPr>
            <a:endParaRPr lang="es-MX" sz="3600" b="1" i="1" dirty="0" smtClean="0"/>
          </a:p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398463" algn="l"/>
                <a:tab pos="796925" algn="l"/>
              </a:tabLst>
            </a:pPr>
            <a:r>
              <a:rPr lang="es-MX" sz="3600" b="1" i="1" dirty="0" smtClean="0"/>
              <a:t>“Entonces respondió Pedro: ?Puede acaso alguno impedir el agua, para que no sean bautizados estos que han recibido el Espíritu Santo también como nosotros? Y mando bautizarles en el nombre del Señor Jesús…” 							</a:t>
            </a:r>
            <a:r>
              <a:rPr lang="es-MX" sz="3600" b="1" dirty="0" smtClean="0"/>
              <a:t>Hechos 10:47-48</a:t>
            </a:r>
          </a:p>
        </p:txBody>
      </p:sp>
    </p:spTree>
    <p:extLst>
      <p:ext uri="{BB962C8B-B14F-4D97-AF65-F5344CB8AC3E}">
        <p14:creationId xmlns="" xmlns:p14="http://schemas.microsoft.com/office/powerpoint/2010/main" val="42451025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4038600"/>
          </a:xfrm>
          <a:solidFill>
            <a:schemeClr val="bg1">
              <a:lumMod val="75000"/>
              <a:alpha val="76000"/>
            </a:schemeClr>
          </a:solidFill>
        </p:spPr>
        <p:txBody>
          <a:bodyPr anchor="t">
            <a:noAutofit/>
          </a:bodyPr>
          <a:lstStyle/>
          <a:p>
            <a:pPr marL="0" lvl="1" indent="0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515938" algn="l"/>
                <a:tab pos="973138" algn="l"/>
              </a:tabLst>
            </a:pPr>
            <a:r>
              <a:rPr lang="es-MX" sz="4000" b="1" dirty="0" smtClean="0"/>
              <a:t> 	Pedro </a:t>
            </a:r>
            <a:r>
              <a:rPr lang="es-MX" sz="4000" b="1" dirty="0"/>
              <a:t>si le dijo a Cornelio lo que era </a:t>
            </a:r>
            <a:r>
              <a:rPr lang="es-MX" sz="4000" b="1" dirty="0" smtClean="0"/>
              <a:t>	necesario </a:t>
            </a:r>
            <a:r>
              <a:rPr lang="es-MX" sz="4000" b="1" dirty="0"/>
              <a:t>hacer (Hechos 10:6, 48</a:t>
            </a:r>
            <a:r>
              <a:rPr lang="es-MX" sz="4000" b="1" dirty="0" smtClean="0"/>
              <a:t>).</a:t>
            </a:r>
          </a:p>
          <a:p>
            <a:pPr marL="0" lvl="1" indent="0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515938" algn="l"/>
                <a:tab pos="973138" algn="l"/>
              </a:tabLst>
            </a:pPr>
            <a:endParaRPr lang="es-MX" sz="4000" b="1" dirty="0"/>
          </a:p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515938" algn="l"/>
                <a:tab pos="973138" algn="l"/>
              </a:tabLst>
            </a:pPr>
            <a:r>
              <a:rPr lang="es-MX" sz="4000" b="1" dirty="0"/>
              <a:t>Pedro no </a:t>
            </a:r>
            <a:r>
              <a:rPr lang="es-MX" sz="4000" b="1" dirty="0" smtClean="0"/>
              <a:t>recibió </a:t>
            </a:r>
            <a:r>
              <a:rPr lang="es-MX" sz="4000" b="1" dirty="0"/>
              <a:t>un </a:t>
            </a:r>
            <a:r>
              <a:rPr lang="es-MX" sz="4000" b="1" dirty="0" smtClean="0"/>
              <a:t>espíritu </a:t>
            </a:r>
            <a:r>
              <a:rPr lang="es-MX" sz="4000" b="1" dirty="0"/>
              <a:t>de mentira ni </a:t>
            </a:r>
            <a:r>
              <a:rPr lang="es-MX" sz="4000" b="1" dirty="0" smtClean="0"/>
              <a:t>desobediencia </a:t>
            </a:r>
            <a:r>
              <a:rPr lang="es-MX" sz="4000" b="1" dirty="0"/>
              <a:t>ni </a:t>
            </a:r>
            <a:r>
              <a:rPr lang="es-MX" sz="4000" b="1" dirty="0" smtClean="0"/>
              <a:t>olvidadizo. Recibió </a:t>
            </a:r>
            <a:r>
              <a:rPr lang="es-MX" sz="4000" b="1" dirty="0"/>
              <a:t>el poder del </a:t>
            </a:r>
            <a:r>
              <a:rPr lang="es-MX" sz="4000" b="1" dirty="0" smtClean="0"/>
              <a:t>Espíritu </a:t>
            </a:r>
            <a:r>
              <a:rPr lang="es-MX" sz="4000" b="1" dirty="0"/>
              <a:t>Santo.</a:t>
            </a:r>
          </a:p>
        </p:txBody>
      </p:sp>
    </p:spTree>
    <p:extLst>
      <p:ext uri="{BB962C8B-B14F-4D97-AF65-F5344CB8AC3E}">
        <p14:creationId xmlns="" xmlns:p14="http://schemas.microsoft.com/office/powerpoint/2010/main" val="20107685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5791200"/>
          </a:xfrm>
          <a:solidFill>
            <a:schemeClr val="bg1">
              <a:lumMod val="75000"/>
              <a:alpha val="76000"/>
            </a:schemeClr>
          </a:solidFill>
        </p:spPr>
        <p:txBody>
          <a:bodyPr anchor="t">
            <a:noAutofit/>
          </a:bodyPr>
          <a:lstStyle/>
          <a:p>
            <a:pPr marL="0" lvl="1" indent="0">
              <a:spcBef>
                <a:spcPts val="0"/>
              </a:spcBef>
              <a:buClr>
                <a:schemeClr val="tx1"/>
              </a:buClr>
              <a:buFont typeface="+mj-lt"/>
              <a:buAutoNum type="arabicPeriod" startAt="5"/>
              <a:tabLst>
                <a:tab pos="633413" algn="l"/>
                <a:tab pos="1150938" algn="l"/>
              </a:tabLst>
            </a:pPr>
            <a:r>
              <a:rPr lang="es-MX" sz="4000" b="1" dirty="0" smtClean="0"/>
              <a:t> 	La Evidencia Del Apóstol Pablo:</a:t>
            </a:r>
          </a:p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633413" algn="l"/>
                <a:tab pos="1150938" algn="l"/>
              </a:tabLst>
            </a:pPr>
            <a:endParaRPr lang="es-MX" sz="4000" b="1" dirty="0" smtClean="0"/>
          </a:p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633413" algn="l"/>
                <a:tab pos="1150938" algn="l"/>
              </a:tabLst>
            </a:pPr>
            <a:r>
              <a:rPr lang="es-MX" sz="4000" b="1" dirty="0" smtClean="0"/>
              <a:t>• 	Jesús le habla a Ananías acerca 		de Pablo.</a:t>
            </a:r>
          </a:p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633413" algn="l"/>
                <a:tab pos="1150938" algn="l"/>
              </a:tabLst>
            </a:pPr>
            <a:endParaRPr lang="es-MX" sz="4000" b="1" dirty="0" smtClean="0"/>
          </a:p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633413" algn="l"/>
                <a:tab pos="1150938" algn="l"/>
              </a:tabLst>
            </a:pPr>
            <a:r>
              <a:rPr lang="es-MX" sz="4000" b="1" i="1" dirty="0" smtClean="0"/>
              <a:t>“…Ve, porque instrumento escogido me es este, para llevar mi nombre en presencia de los gentiles, y de reyes, y do los hijos de Israel.” </a:t>
            </a:r>
            <a:r>
              <a:rPr lang="es-MX" sz="4000" b="1" dirty="0" smtClean="0"/>
              <a:t>Hechos 9:15</a:t>
            </a:r>
          </a:p>
        </p:txBody>
      </p:sp>
    </p:spTree>
    <p:extLst>
      <p:ext uri="{BB962C8B-B14F-4D97-AF65-F5344CB8AC3E}">
        <p14:creationId xmlns="" xmlns:p14="http://schemas.microsoft.com/office/powerpoint/2010/main" val="5391929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4648200"/>
          </a:xfrm>
          <a:solidFill>
            <a:schemeClr val="bg1">
              <a:lumMod val="75000"/>
              <a:alpha val="76000"/>
            </a:schemeClr>
          </a:solidFill>
        </p:spPr>
        <p:txBody>
          <a:bodyPr anchor="t">
            <a:noAutofit/>
          </a:bodyPr>
          <a:lstStyle/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633413" algn="l"/>
                <a:tab pos="1150938" algn="l"/>
              </a:tabLst>
            </a:pPr>
            <a:r>
              <a:rPr lang="es-MX" sz="4000" b="1" dirty="0" smtClean="0"/>
              <a:t>•	Todo lo que Pablo hizo durante su 	ministerio, lo hizo en el nombre del 	Señor Jesús (Colosenses 3:17).</a:t>
            </a:r>
          </a:p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633413" algn="l"/>
                <a:tab pos="1150938" algn="l"/>
              </a:tabLst>
            </a:pPr>
            <a:endParaRPr lang="es-MX" sz="4000" b="1" dirty="0" smtClean="0"/>
          </a:p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633413" algn="l"/>
                <a:tab pos="1150938" algn="l"/>
              </a:tabLst>
            </a:pPr>
            <a:r>
              <a:rPr lang="es-MX" sz="4000" b="1" dirty="0" smtClean="0"/>
              <a:t>•	Lo que Pablo recibió fue por 	revelación de Jesucristo 			(Gálatas 1:11-12).</a:t>
            </a:r>
          </a:p>
        </p:txBody>
      </p:sp>
    </p:spTree>
    <p:extLst>
      <p:ext uri="{BB962C8B-B14F-4D97-AF65-F5344CB8AC3E}">
        <p14:creationId xmlns="" xmlns:p14="http://schemas.microsoft.com/office/powerpoint/2010/main" val="5391929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s-MX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Gothic Std B" pitchFamily="34" charset="-128"/>
              </a:rPr>
              <a:t>ASPECTOS IMPORTANTES DEL BAUTISMO</a:t>
            </a:r>
            <a:endParaRPr lang="es-MX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3505200"/>
          </a:xfrm>
          <a:solidFill>
            <a:schemeClr val="bg1">
              <a:lumMod val="75000"/>
              <a:alpha val="76000"/>
            </a:schemeClr>
          </a:solidFill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AutoNum type="arabicPeriod"/>
              <a:tabLst>
                <a:tab pos="796925" algn="l"/>
              </a:tabLst>
            </a:pPr>
            <a:r>
              <a:rPr lang="es-MX" sz="4000" b="1" dirty="0" smtClean="0">
                <a:solidFill>
                  <a:sysClr val="windowText" lastClr="000000"/>
                </a:solidFill>
              </a:rPr>
              <a:t> 	Definición de Bautismo:</a:t>
            </a:r>
          </a:p>
          <a:p>
            <a:pPr marL="0" lvl="0" indent="0">
              <a:spcBef>
                <a:spcPts val="0"/>
              </a:spcBef>
              <a:buNone/>
              <a:tabLst>
                <a:tab pos="796925" algn="l"/>
              </a:tabLst>
            </a:pPr>
            <a:endParaRPr lang="es-MX" sz="4000" b="1" dirty="0" smtClean="0">
              <a:solidFill>
                <a:sysClr val="windowText" lastClr="000000"/>
              </a:solidFill>
            </a:endParaRPr>
          </a:p>
          <a:p>
            <a:pPr marL="0" lvl="0" indent="0">
              <a:spcBef>
                <a:spcPts val="0"/>
              </a:spcBef>
              <a:buNone/>
              <a:tabLst>
                <a:tab pos="796925" algn="l"/>
              </a:tabLst>
            </a:pPr>
            <a:r>
              <a:rPr lang="es-MX" sz="4000" b="1" dirty="0" smtClean="0">
                <a:solidFill>
                  <a:sysClr val="windowText" lastClr="000000"/>
                </a:solidFill>
              </a:rPr>
              <a:t>La palabra griega es </a:t>
            </a:r>
            <a:r>
              <a:rPr lang="es-MX" sz="4000" b="1" i="1" dirty="0" smtClean="0">
                <a:solidFill>
                  <a:srgbClr val="002060"/>
                </a:solidFill>
              </a:rPr>
              <a:t>baptizo</a:t>
            </a:r>
            <a:r>
              <a:rPr lang="es-MX" sz="4000" b="1" dirty="0" smtClean="0">
                <a:solidFill>
                  <a:sysClr val="windowText" lastClr="000000"/>
                </a:solidFill>
              </a:rPr>
              <a:t>, que es bautizar y significa sumergir completamente algo.</a:t>
            </a:r>
            <a:endParaRPr lang="es-MX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0411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6096000"/>
          </a:xfrm>
          <a:solidFill>
            <a:schemeClr val="bg1">
              <a:lumMod val="75000"/>
              <a:alpha val="76000"/>
            </a:schemeClr>
          </a:solidFill>
        </p:spPr>
        <p:txBody>
          <a:bodyPr anchor="t">
            <a:noAutofit/>
          </a:bodyPr>
          <a:lstStyle/>
          <a:p>
            <a:pPr marL="0" lvl="1" indent="0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574675" algn="l"/>
                <a:tab pos="914400" algn="l"/>
              </a:tabLst>
            </a:pPr>
            <a:r>
              <a:rPr lang="es-MX" sz="4000" b="1" dirty="0" smtClean="0"/>
              <a:t> 	Pablo enseño solo aquello que Jesús 	le había revelado.</a:t>
            </a:r>
          </a:p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574675" algn="l"/>
                <a:tab pos="914400" algn="l"/>
              </a:tabLst>
            </a:pPr>
            <a:endParaRPr lang="es-MX" sz="4000" b="1" dirty="0" smtClean="0"/>
          </a:p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574675" algn="l"/>
                <a:tab pos="914400" algn="l"/>
              </a:tabLst>
            </a:pPr>
            <a:r>
              <a:rPr lang="es-MX" sz="4000" b="1" dirty="0" smtClean="0"/>
              <a:t>	- 	El mismo Jesús que dio la orden 			de Mateo 18:29.</a:t>
            </a:r>
          </a:p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574675" algn="l"/>
                <a:tab pos="914400" algn="l"/>
              </a:tabLst>
            </a:pPr>
            <a:endParaRPr lang="es-MX" sz="4000" b="1" dirty="0" smtClean="0"/>
          </a:p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574675" algn="l"/>
                <a:tab pos="914400" algn="l"/>
              </a:tabLst>
            </a:pPr>
            <a:r>
              <a:rPr lang="es-MX" sz="4000" b="1" dirty="0" smtClean="0"/>
              <a:t>	-	Fue el mismo Jesús que le revelo 			a Pablo que el bautismo se hacia 			en su nombre.</a:t>
            </a:r>
          </a:p>
        </p:txBody>
      </p:sp>
    </p:spTree>
    <p:extLst>
      <p:ext uri="{BB962C8B-B14F-4D97-AF65-F5344CB8AC3E}">
        <p14:creationId xmlns="" xmlns:p14="http://schemas.microsoft.com/office/powerpoint/2010/main" val="6630559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2133600"/>
          </a:xfrm>
          <a:solidFill>
            <a:schemeClr val="bg1">
              <a:lumMod val="75000"/>
              <a:alpha val="76000"/>
            </a:schemeClr>
          </a:solidFill>
        </p:spPr>
        <p:txBody>
          <a:bodyPr anchor="t">
            <a:noAutofit/>
          </a:bodyPr>
          <a:lstStyle/>
          <a:p>
            <a:pPr marL="0" lvl="1" indent="0" algn="ctr">
              <a:spcBef>
                <a:spcPts val="0"/>
              </a:spcBef>
              <a:buClr>
                <a:schemeClr val="tx1"/>
              </a:buClr>
              <a:buNone/>
              <a:tabLst>
                <a:tab pos="574675" algn="l"/>
                <a:tab pos="914400" algn="l"/>
              </a:tabLst>
            </a:pPr>
            <a:r>
              <a:rPr lang="es-MX" sz="4000" b="1" i="1" dirty="0" smtClean="0"/>
              <a:t>“Cuando oyeron esto, fueron bautizados en el nombre del Señor Jesucristo.” 	</a:t>
            </a:r>
            <a:r>
              <a:rPr lang="es-MX" sz="4000" b="1" dirty="0" smtClean="0"/>
              <a:t>Hechos 19:5</a:t>
            </a:r>
          </a:p>
        </p:txBody>
      </p:sp>
    </p:spTree>
    <p:extLst>
      <p:ext uri="{BB962C8B-B14F-4D97-AF65-F5344CB8AC3E}">
        <p14:creationId xmlns="" xmlns:p14="http://schemas.microsoft.com/office/powerpoint/2010/main" val="6630559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Gothic Std B" pitchFamily="34" charset="-128"/>
              </a:rPr>
              <a:t>CONCLUSIÓN</a:t>
            </a: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5029200"/>
          </a:xfrm>
          <a:solidFill>
            <a:schemeClr val="bg1">
              <a:lumMod val="75000"/>
              <a:alpha val="76000"/>
            </a:schemeClr>
          </a:solidFill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tabLst>
                <a:tab pos="339725" algn="l"/>
              </a:tabLst>
            </a:pPr>
            <a:r>
              <a:rPr lang="es-MX" sz="3600" b="1" dirty="0" smtClean="0">
                <a:solidFill>
                  <a:sysClr val="windowText" lastClr="000000"/>
                </a:solidFill>
              </a:rPr>
              <a:t> 	Pedro no fue desobediente ni olvidadizo.</a:t>
            </a:r>
          </a:p>
          <a:p>
            <a:pPr marL="0" lvl="0" indent="0">
              <a:spcBef>
                <a:spcPts val="0"/>
              </a:spcBef>
              <a:tabLst>
                <a:tab pos="339725" algn="l"/>
              </a:tabLst>
            </a:pPr>
            <a:endParaRPr lang="es-MX" sz="3600" b="1" dirty="0" smtClean="0">
              <a:solidFill>
                <a:sysClr val="windowText" lastClr="000000"/>
              </a:solidFill>
            </a:endParaRPr>
          </a:p>
          <a:p>
            <a:pPr marL="0" lvl="0" indent="0">
              <a:spcBef>
                <a:spcPts val="0"/>
              </a:spcBef>
              <a:tabLst>
                <a:tab pos="339725" algn="l"/>
              </a:tabLst>
            </a:pPr>
            <a:r>
              <a:rPr lang="es-MX" sz="3600" b="1" dirty="0" smtClean="0">
                <a:solidFill>
                  <a:sysClr val="windowText" lastClr="000000"/>
                </a:solidFill>
              </a:rPr>
              <a:t> 	Mateo escribió lo que Jesús ordeno y no 	corrigió a Pedro cuando mando bautizar 	en el nombre de Jesucristo.</a:t>
            </a:r>
          </a:p>
          <a:p>
            <a:pPr marL="0" lvl="0" indent="0">
              <a:spcBef>
                <a:spcPts val="0"/>
              </a:spcBef>
              <a:tabLst>
                <a:tab pos="339725" algn="l"/>
              </a:tabLst>
            </a:pPr>
            <a:endParaRPr lang="es-MX" sz="3600" b="1" dirty="0" smtClean="0">
              <a:solidFill>
                <a:sysClr val="windowText" lastClr="000000"/>
              </a:solidFill>
            </a:endParaRPr>
          </a:p>
          <a:p>
            <a:pPr marL="0" lvl="0" indent="0">
              <a:spcBef>
                <a:spcPts val="0"/>
              </a:spcBef>
              <a:tabLst>
                <a:tab pos="339725" algn="l"/>
              </a:tabLst>
            </a:pPr>
            <a:r>
              <a:rPr lang="es-MX" sz="3600" b="1" dirty="0" smtClean="0">
                <a:solidFill>
                  <a:sysClr val="windowText" lastClr="000000"/>
                </a:solidFill>
              </a:rPr>
              <a:t> 	Felipe tampoco fue corregido ni 	amonestado por los apóstoles cuando 	bautizo en el nombre de Jesús.</a:t>
            </a:r>
            <a:endParaRPr lang="es-MX" sz="36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05504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s-MX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Gothic Std B" pitchFamily="34" charset="-128"/>
              </a:rPr>
              <a:t>CONCLUSIÓN</a:t>
            </a:r>
            <a:endParaRPr lang="es-MX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3657600"/>
          </a:xfrm>
          <a:solidFill>
            <a:schemeClr val="bg1">
              <a:lumMod val="75000"/>
              <a:alpha val="76000"/>
            </a:schemeClr>
          </a:solidFill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tabLst>
                <a:tab pos="398463" algn="l"/>
                <a:tab pos="738188" algn="l"/>
              </a:tabLst>
            </a:pPr>
            <a:r>
              <a:rPr lang="es-MX" sz="3600" b="1" dirty="0" smtClean="0">
                <a:solidFill>
                  <a:sysClr val="windowText" lastClr="000000"/>
                </a:solidFill>
              </a:rPr>
              <a:t> 	Pablo no recibió instrucciones de los 	Apóstoles, solo revelación de Jesucristo.</a:t>
            </a:r>
          </a:p>
          <a:p>
            <a:pPr marL="0" lvl="0" indent="0">
              <a:spcBef>
                <a:spcPts val="0"/>
              </a:spcBef>
              <a:tabLst>
                <a:tab pos="398463" algn="l"/>
                <a:tab pos="738188" algn="l"/>
              </a:tabLst>
            </a:pPr>
            <a:endParaRPr lang="es-MX" sz="3600" b="1" dirty="0" smtClean="0">
              <a:solidFill>
                <a:sysClr val="windowText" lastClr="000000"/>
              </a:solidFill>
            </a:endParaRPr>
          </a:p>
          <a:p>
            <a:pPr marL="0" lvl="0" indent="0">
              <a:spcBef>
                <a:spcPts val="0"/>
              </a:spcBef>
              <a:tabLst>
                <a:tab pos="398463" algn="l"/>
                <a:tab pos="738188" algn="l"/>
              </a:tabLst>
            </a:pPr>
            <a:r>
              <a:rPr lang="es-MX" sz="3600" b="1" dirty="0" smtClean="0">
                <a:solidFill>
                  <a:sysClr val="windowText" lastClr="000000"/>
                </a:solidFill>
              </a:rPr>
              <a:t> 	Los Apóstoles recibieron el mismo Espíritu 	Santo que les enseño, les recordó, 			y los guio a toda verdad.</a:t>
            </a:r>
            <a:endParaRPr lang="es-MX" sz="36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91026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s-MX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Gothic Std B" pitchFamily="34" charset="-128"/>
              </a:rPr>
              <a:t>ASPECTOS IMPORTANTES DEL BAUTISMO</a:t>
            </a:r>
            <a:endParaRPr lang="es-MX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8686800" cy="1905000"/>
          </a:xfrm>
          <a:solidFill>
            <a:schemeClr val="bg1">
              <a:lumMod val="75000"/>
              <a:alpha val="76000"/>
            </a:schemeClr>
          </a:solidFill>
        </p:spPr>
        <p:txBody>
          <a:bodyPr>
            <a:noAutofit/>
          </a:bodyPr>
          <a:lstStyle/>
          <a:p>
            <a:pPr marL="0" lvl="0" indent="0" algn="ctr">
              <a:spcBef>
                <a:spcPts val="0"/>
              </a:spcBef>
              <a:buNone/>
              <a:tabLst>
                <a:tab pos="796925" algn="l"/>
              </a:tabLst>
            </a:pPr>
            <a:r>
              <a:rPr lang="es-MX" sz="4000" b="1" i="1" dirty="0" smtClean="0">
                <a:solidFill>
                  <a:sysClr val="windowText" lastClr="000000"/>
                </a:solidFill>
              </a:rPr>
              <a:t>“Porque somos sepultados juntamente con Él para muerte por el bautismo.” </a:t>
            </a:r>
            <a:r>
              <a:rPr lang="es-MX" sz="4000" b="1" dirty="0" smtClean="0">
                <a:solidFill>
                  <a:sysClr val="windowText" lastClr="000000"/>
                </a:solidFill>
              </a:rPr>
              <a:t>Romanos 6:4</a:t>
            </a:r>
            <a:endParaRPr lang="es-MX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0411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s-MX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Gothic Std B" pitchFamily="34" charset="-128"/>
              </a:rPr>
              <a:t>ASPECTOS IMPORTANTES DEL BAUTISMO</a:t>
            </a:r>
            <a:endParaRPr lang="es-MX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2286000"/>
          </a:xfrm>
          <a:solidFill>
            <a:schemeClr val="bg1">
              <a:lumMod val="75000"/>
              <a:alpha val="76000"/>
            </a:schemeClr>
          </a:solidFill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  <a:tabLst>
                <a:tab pos="693738" algn="l"/>
                <a:tab pos="1371600" algn="l"/>
              </a:tabLst>
            </a:pPr>
            <a:r>
              <a:rPr lang="es-MX" sz="4000" b="1" dirty="0" smtClean="0">
                <a:solidFill>
                  <a:sysClr val="windowText" lastClr="000000"/>
                </a:solidFill>
              </a:rPr>
              <a:t>2.	¿Para Qué es el Bautismo?</a:t>
            </a:r>
          </a:p>
          <a:p>
            <a:pPr marL="0" lvl="0" indent="0">
              <a:spcBef>
                <a:spcPts val="0"/>
              </a:spcBef>
              <a:buNone/>
              <a:tabLst>
                <a:tab pos="693738" algn="l"/>
                <a:tab pos="1371600" algn="l"/>
              </a:tabLst>
            </a:pPr>
            <a:endParaRPr lang="es-MX" sz="4000" b="1" dirty="0" smtClean="0">
              <a:solidFill>
                <a:sysClr val="windowText" lastClr="000000"/>
              </a:solidFill>
            </a:endParaRPr>
          </a:p>
          <a:p>
            <a:pPr marL="0" lvl="1" indent="0">
              <a:spcBef>
                <a:spcPts val="0"/>
              </a:spcBef>
              <a:buNone/>
              <a:tabLst>
                <a:tab pos="693738" algn="l"/>
                <a:tab pos="1371600" algn="l"/>
              </a:tabLst>
            </a:pPr>
            <a:r>
              <a:rPr lang="es-MX" sz="4000" b="1" dirty="0" smtClean="0">
                <a:solidFill>
                  <a:sysClr val="windowText" lastClr="000000"/>
                </a:solidFill>
              </a:rPr>
              <a:t>	a)	El Bautismo es </a:t>
            </a:r>
            <a:r>
              <a:rPr lang="es-MX" sz="4000" b="1" dirty="0">
                <a:solidFill>
                  <a:sysClr val="windowText" lastClr="000000"/>
                </a:solidFill>
              </a:rPr>
              <a:t>P</a:t>
            </a:r>
            <a:r>
              <a:rPr lang="es-MX" sz="4000" b="1" dirty="0" smtClean="0">
                <a:solidFill>
                  <a:sysClr val="windowText" lastClr="000000"/>
                </a:solidFill>
              </a:rPr>
              <a:t>ara Salvación:</a:t>
            </a:r>
          </a:p>
        </p:txBody>
      </p:sp>
    </p:spTree>
    <p:extLst>
      <p:ext uri="{BB962C8B-B14F-4D97-AF65-F5344CB8AC3E}">
        <p14:creationId xmlns="" xmlns:p14="http://schemas.microsoft.com/office/powerpoint/2010/main" val="21379844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s-MX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Gothic Std B" pitchFamily="34" charset="-128"/>
              </a:rPr>
              <a:t>ASPECTOS IMPORTANTES DEL BAUTISMO</a:t>
            </a:r>
            <a:endParaRPr lang="es-MX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62200"/>
            <a:ext cx="8686800" cy="2133600"/>
          </a:xfrm>
          <a:solidFill>
            <a:schemeClr val="bg1">
              <a:lumMod val="75000"/>
              <a:alpha val="76000"/>
            </a:schemeClr>
          </a:solidFill>
        </p:spPr>
        <p:txBody>
          <a:bodyPr>
            <a:noAutofit/>
          </a:bodyPr>
          <a:lstStyle/>
          <a:p>
            <a:pPr marL="0" lvl="0" indent="0" algn="ctr">
              <a:spcBef>
                <a:spcPts val="0"/>
              </a:spcBef>
              <a:buNone/>
              <a:tabLst>
                <a:tab pos="693738" algn="l"/>
                <a:tab pos="1371600" algn="l"/>
              </a:tabLst>
            </a:pPr>
            <a:r>
              <a:rPr lang="es-MX" sz="4000" b="1" i="1" dirty="0" smtClean="0">
                <a:solidFill>
                  <a:sysClr val="windowText" lastClr="000000"/>
                </a:solidFill>
              </a:rPr>
              <a:t>“El que creyere y fuere bautizado, </a:t>
            </a:r>
            <a:br>
              <a:rPr lang="es-MX" sz="4000" b="1" i="1" dirty="0" smtClean="0">
                <a:solidFill>
                  <a:sysClr val="windowText" lastClr="000000"/>
                </a:solidFill>
              </a:rPr>
            </a:br>
            <a:r>
              <a:rPr lang="es-MX" sz="4000" b="1" i="1" dirty="0" smtClean="0">
                <a:solidFill>
                  <a:sysClr val="windowText" lastClr="000000"/>
                </a:solidFill>
              </a:rPr>
              <a:t>será </a:t>
            </a:r>
            <a:r>
              <a:rPr lang="es-MX" sz="4000" b="1" i="1" dirty="0" smtClean="0">
                <a:solidFill>
                  <a:schemeClr val="tx2">
                    <a:lumMod val="75000"/>
                  </a:schemeClr>
                </a:solidFill>
              </a:rPr>
              <a:t>SALVO</a:t>
            </a:r>
            <a:r>
              <a:rPr lang="es-MX" sz="4000" b="1" i="1" dirty="0" smtClean="0">
                <a:solidFill>
                  <a:sysClr val="windowText" lastClr="000000"/>
                </a:solidFill>
              </a:rPr>
              <a:t>; mas el que no creyere, </a:t>
            </a:r>
            <a:br>
              <a:rPr lang="es-MX" sz="4000" b="1" i="1" dirty="0" smtClean="0">
                <a:solidFill>
                  <a:sysClr val="windowText" lastClr="000000"/>
                </a:solidFill>
              </a:rPr>
            </a:br>
            <a:r>
              <a:rPr lang="es-MX" sz="4000" b="1" i="1" dirty="0" smtClean="0">
                <a:solidFill>
                  <a:sysClr val="windowText" lastClr="000000"/>
                </a:solidFill>
              </a:rPr>
              <a:t>será condenado.” </a:t>
            </a:r>
            <a:r>
              <a:rPr lang="es-MX" sz="4000" b="1" dirty="0" smtClean="0">
                <a:solidFill>
                  <a:sysClr val="windowText" lastClr="000000"/>
                </a:solidFill>
              </a:rPr>
              <a:t>Marcos 16:16</a:t>
            </a:r>
            <a:endParaRPr lang="es-MX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79844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s-MX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Gothic Std B" pitchFamily="34" charset="-128"/>
              </a:rPr>
              <a:t>ASPECTOS IMPORTANTES DEL BAUTISMO</a:t>
            </a:r>
            <a:endParaRPr lang="es-MX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2590800"/>
          </a:xfrm>
          <a:solidFill>
            <a:schemeClr val="bg1">
              <a:lumMod val="75000"/>
              <a:alpha val="76000"/>
            </a:schemeClr>
          </a:solidFill>
        </p:spPr>
        <p:txBody>
          <a:bodyPr>
            <a:noAutofit/>
          </a:bodyPr>
          <a:lstStyle/>
          <a:p>
            <a:pPr marL="0" lvl="0" indent="0" algn="ctr">
              <a:spcBef>
                <a:spcPts val="0"/>
              </a:spcBef>
              <a:buNone/>
              <a:tabLst>
                <a:tab pos="693738" algn="l"/>
                <a:tab pos="1371600" algn="l"/>
              </a:tabLst>
            </a:pPr>
            <a:r>
              <a:rPr lang="es-MX" sz="4000" b="1" i="1" dirty="0" smtClean="0">
                <a:solidFill>
                  <a:sysClr val="windowText" lastClr="000000"/>
                </a:solidFill>
              </a:rPr>
              <a:t>“El bautismo que corresponde </a:t>
            </a:r>
            <a:br>
              <a:rPr lang="es-MX" sz="4000" b="1" i="1" dirty="0" smtClean="0">
                <a:solidFill>
                  <a:sysClr val="windowText" lastClr="000000"/>
                </a:solidFill>
              </a:rPr>
            </a:br>
            <a:r>
              <a:rPr lang="es-MX" sz="4000" b="1" i="1" dirty="0" smtClean="0">
                <a:solidFill>
                  <a:sysClr val="windowText" lastClr="000000"/>
                </a:solidFill>
              </a:rPr>
              <a:t>a esto ahora </a:t>
            </a:r>
            <a:r>
              <a:rPr lang="es-MX" sz="4000" b="1" i="1" dirty="0" smtClean="0">
                <a:solidFill>
                  <a:schemeClr val="tx2">
                    <a:lumMod val="75000"/>
                  </a:schemeClr>
                </a:solidFill>
              </a:rPr>
              <a:t>NOS</a:t>
            </a:r>
            <a:r>
              <a:rPr lang="es-MX" sz="4000" b="1" i="1" dirty="0" smtClean="0">
                <a:solidFill>
                  <a:sysClr val="windowText" lastClr="000000"/>
                </a:solidFill>
              </a:rPr>
              <a:t> </a:t>
            </a:r>
            <a:r>
              <a:rPr lang="es-MX" sz="4000" b="1" i="1" dirty="0" smtClean="0">
                <a:solidFill>
                  <a:schemeClr val="tx2">
                    <a:lumMod val="75000"/>
                  </a:schemeClr>
                </a:solidFill>
              </a:rPr>
              <a:t>SALVA</a:t>
            </a:r>
            <a:r>
              <a:rPr lang="es-MX" sz="4000" b="1" i="1" dirty="0" smtClean="0">
                <a:solidFill>
                  <a:sysClr val="windowText" lastClr="000000"/>
                </a:solidFill>
              </a:rPr>
              <a:t> </a:t>
            </a:r>
            <a:br>
              <a:rPr lang="es-MX" sz="4000" b="1" i="1" dirty="0" smtClean="0">
                <a:solidFill>
                  <a:sysClr val="windowText" lastClr="000000"/>
                </a:solidFill>
              </a:rPr>
            </a:br>
            <a:r>
              <a:rPr lang="es-MX" sz="4000" b="1" i="1" dirty="0" smtClean="0">
                <a:solidFill>
                  <a:sysClr val="windowText" lastClr="000000"/>
                </a:solidFill>
              </a:rPr>
              <a:t>por la resurrección de Jesucristo.”</a:t>
            </a:r>
            <a:r>
              <a:rPr lang="es-MX" sz="4000" b="1" dirty="0" smtClean="0">
                <a:solidFill>
                  <a:sysClr val="windowText" lastClr="000000"/>
                </a:solidFill>
              </a:rPr>
              <a:t> </a:t>
            </a:r>
            <a:br>
              <a:rPr lang="es-MX" sz="4000" b="1" dirty="0" smtClean="0">
                <a:solidFill>
                  <a:sysClr val="windowText" lastClr="000000"/>
                </a:solidFill>
              </a:rPr>
            </a:br>
            <a:r>
              <a:rPr lang="es-MX" sz="4000" b="1" dirty="0" smtClean="0">
                <a:solidFill>
                  <a:sysClr val="windowText" lastClr="000000"/>
                </a:solidFill>
              </a:rPr>
              <a:t>1 Pedro 3:21</a:t>
            </a:r>
            <a:endParaRPr lang="es-MX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79844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5257800"/>
          </a:xfrm>
          <a:solidFill>
            <a:schemeClr val="bg1">
              <a:lumMod val="75000"/>
              <a:alpha val="76000"/>
            </a:schemeClr>
          </a:solidFill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  <a:tabLst>
                <a:tab pos="633413" algn="l"/>
              </a:tabLst>
            </a:pPr>
            <a:r>
              <a:rPr lang="es-MX" sz="4000" b="1" dirty="0" smtClean="0">
                <a:solidFill>
                  <a:sysClr val="windowText" lastClr="000000"/>
                </a:solidFill>
              </a:rPr>
              <a:t>b)	El Bautismo es Para 				el Perdón de Pecados:</a:t>
            </a:r>
          </a:p>
          <a:p>
            <a:pPr marL="0" lvl="0" indent="0">
              <a:spcBef>
                <a:spcPts val="0"/>
              </a:spcBef>
              <a:buNone/>
              <a:tabLst>
                <a:tab pos="633413" algn="l"/>
              </a:tabLst>
            </a:pPr>
            <a:endParaRPr lang="es-MX" sz="4000" b="1" i="1" dirty="0" smtClean="0">
              <a:solidFill>
                <a:sysClr val="windowText" lastClr="000000"/>
              </a:solidFill>
            </a:endParaRPr>
          </a:p>
          <a:p>
            <a:pPr marL="0" lvl="0" indent="0">
              <a:spcBef>
                <a:spcPts val="0"/>
              </a:spcBef>
              <a:buNone/>
              <a:tabLst>
                <a:tab pos="633413" algn="l"/>
              </a:tabLst>
            </a:pPr>
            <a:r>
              <a:rPr lang="es-MX" sz="4000" b="1" i="1" dirty="0" smtClean="0">
                <a:solidFill>
                  <a:sysClr val="windowText" lastClr="000000"/>
                </a:solidFill>
              </a:rPr>
              <a:t>“Arrepentíos y bautícese cada uno </a:t>
            </a:r>
            <a:br>
              <a:rPr lang="es-MX" sz="4000" b="1" i="1" dirty="0" smtClean="0">
                <a:solidFill>
                  <a:sysClr val="windowText" lastClr="000000"/>
                </a:solidFill>
              </a:rPr>
            </a:br>
            <a:r>
              <a:rPr lang="es-MX" sz="4000" b="1" i="1" dirty="0" smtClean="0">
                <a:solidFill>
                  <a:sysClr val="windowText" lastClr="000000"/>
                </a:solidFill>
              </a:rPr>
              <a:t>de vosotros en el nombre de Jesucristo </a:t>
            </a:r>
            <a:r>
              <a:rPr lang="es-MX" sz="4000" b="1" i="1" dirty="0" smtClean="0">
                <a:solidFill>
                  <a:schemeClr val="tx2">
                    <a:lumMod val="75000"/>
                  </a:schemeClr>
                </a:solidFill>
              </a:rPr>
              <a:t>para perdón de vuestros pecados</a:t>
            </a:r>
            <a:r>
              <a:rPr lang="es-MX" sz="4000" b="1" i="1" dirty="0" smtClean="0">
                <a:solidFill>
                  <a:sysClr val="windowText" lastClr="000000"/>
                </a:solidFill>
              </a:rPr>
              <a:t>; </a:t>
            </a:r>
            <a:br>
              <a:rPr lang="es-MX" sz="4000" b="1" i="1" dirty="0" smtClean="0">
                <a:solidFill>
                  <a:sysClr val="windowText" lastClr="000000"/>
                </a:solidFill>
              </a:rPr>
            </a:br>
            <a:r>
              <a:rPr lang="es-MX" sz="4000" b="1" i="1" dirty="0" smtClean="0">
                <a:solidFill>
                  <a:sysClr val="windowText" lastClr="000000"/>
                </a:solidFill>
              </a:rPr>
              <a:t>y recibiréis el don del Espíritu Santo.” 								</a:t>
            </a:r>
            <a:r>
              <a:rPr lang="es-MX" sz="4000" b="1" dirty="0" smtClean="0">
                <a:solidFill>
                  <a:sysClr val="windowText" lastClr="000000"/>
                </a:solidFill>
              </a:rPr>
              <a:t>Hechos 2:38</a:t>
            </a:r>
          </a:p>
        </p:txBody>
      </p:sp>
    </p:spTree>
    <p:extLst>
      <p:ext uri="{BB962C8B-B14F-4D97-AF65-F5344CB8AC3E}">
        <p14:creationId xmlns="" xmlns:p14="http://schemas.microsoft.com/office/powerpoint/2010/main" val="19018202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1873</TotalTime>
  <Words>219</Words>
  <Application>Microsoft Office PowerPoint</Application>
  <PresentationFormat>On-screen Show (4:3)</PresentationFormat>
  <Paragraphs>141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Lucida Handwriting</vt:lpstr>
      <vt:lpstr>Adobe Gothic Std B</vt:lpstr>
      <vt:lpstr>Calibri</vt:lpstr>
      <vt:lpstr>Myriad Pro Light</vt:lpstr>
      <vt:lpstr>Office Theme</vt:lpstr>
      <vt:lpstr>El Bautismo  Que Salva</vt:lpstr>
      <vt:lpstr>EL BAUTISMO QUE SALVA</vt:lpstr>
      <vt:lpstr>EL BAUTISMO QUE SALVA</vt:lpstr>
      <vt:lpstr>ASPECTOS IMPORTANTES DEL BAUTISMO</vt:lpstr>
      <vt:lpstr>ASPECTOS IMPORTANTES DEL BAUTISMO</vt:lpstr>
      <vt:lpstr>ASPECTOS IMPORTANTES DEL BAUTISMO</vt:lpstr>
      <vt:lpstr>ASPECTOS IMPORTANTES DEL BAUTISMO</vt:lpstr>
      <vt:lpstr>ASPECTOS IMPORTANTES DEL BAUTISMO</vt:lpstr>
      <vt:lpstr>Slide 9</vt:lpstr>
      <vt:lpstr>Slide 10</vt:lpstr>
      <vt:lpstr>EL BAUTISMO ES EN  EL NOMBRE DE JESUCRISTO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CONCLUSIÓN</vt:lpstr>
      <vt:lpstr>CONCLUSIÓN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Decisión de Seguir a Cristo</dc:title>
  <dc:creator>Ben Macias</dc:creator>
  <cp:lastModifiedBy>JHerrera</cp:lastModifiedBy>
  <cp:revision>74</cp:revision>
  <dcterms:created xsi:type="dcterms:W3CDTF">2012-04-02T23:48:32Z</dcterms:created>
  <dcterms:modified xsi:type="dcterms:W3CDTF">2012-04-06T01:59:01Z</dcterms:modified>
</cp:coreProperties>
</file>