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slides/slide25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2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2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s/slide20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80" r:id="rId3"/>
    <p:sldId id="257" r:id="rId4"/>
    <p:sldId id="258" r:id="rId5"/>
    <p:sldId id="27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 horzBarState="maximized">
    <p:restoredLeft sz="34567" autoAdjust="0"/>
    <p:restoredTop sz="86444" autoAdjust="0"/>
  </p:normalViewPr>
  <p:slideViewPr>
    <p:cSldViewPr>
      <p:cViewPr>
        <p:scale>
          <a:sx n="68" d="100"/>
          <a:sy n="68" d="100"/>
        </p:scale>
        <p:origin x="-2160" y="-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F0E02-E217-416C-991E-0FBE5C5FCA47}" type="datetimeFigureOut">
              <a:rPr lang="es-MX" smtClean="0"/>
              <a:pPr/>
              <a:t>7/1/15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33D74-7FD9-4314-9FE4-111935A6F0C6}" type="slidenum">
              <a:rPr lang="es-MX" smtClean="0"/>
              <a:pPr/>
              <a:t>‹Nr.›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jo13.jpg (240×182)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808312"/>
          </a:xfrm>
        </p:spPr>
        <p:txBody>
          <a:bodyPr>
            <a:noAutofit/>
          </a:bodyPr>
          <a:lstStyle/>
          <a:p>
            <a:r>
              <a:rPr lang="en-US" sz="8000" b="1" u="sng" dirty="0" smtClean="0">
                <a:solidFill>
                  <a:schemeClr val="bg1"/>
                </a:solidFill>
              </a:rPr>
              <a:t>ENSANCHA TUS ESTACAS</a:t>
            </a:r>
            <a:endParaRPr lang="es-MX" sz="8000" b="1" u="sng" dirty="0">
              <a:solidFill>
                <a:schemeClr val="bg1"/>
              </a:solidFill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2851720" y="5924872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b="1" i="1" u="sng" dirty="0" smtClean="0">
                <a:solidFill>
                  <a:schemeClr val="bg1"/>
                </a:solidFill>
              </a:rPr>
              <a:t>Pastor: Elias </a:t>
            </a:r>
            <a:r>
              <a:rPr lang="en-US" sz="4000" b="1" i="1" u="sng" dirty="0" err="1" smtClean="0">
                <a:solidFill>
                  <a:schemeClr val="bg1"/>
                </a:solidFill>
              </a:rPr>
              <a:t>Paéz</a:t>
            </a:r>
            <a:r>
              <a:rPr lang="en-US" sz="4000" b="1" i="1" u="sng" dirty="0" smtClean="0">
                <a:solidFill>
                  <a:schemeClr val="bg1"/>
                </a:solidFill>
              </a:rPr>
              <a:t> de la </a:t>
            </a:r>
            <a:r>
              <a:rPr lang="en-US" sz="4000" b="1" i="1" u="sng" dirty="0" err="1" smtClean="0">
                <a:solidFill>
                  <a:schemeClr val="bg1"/>
                </a:solidFill>
              </a:rPr>
              <a:t>Cerda</a:t>
            </a:r>
            <a:endParaRPr lang="es-MX" sz="4000" b="1" i="1" u="sng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://www.dfoggknives.com/images/Stakeanv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572000" cy="3048001"/>
          </a:xfrm>
          <a:prstGeom prst="rect">
            <a:avLst/>
          </a:prstGeom>
          <a:noFill/>
        </p:spPr>
      </p:pic>
      <p:pic>
        <p:nvPicPr>
          <p:cNvPr id="25604" name="Picture 4" descr="http://gruposcout508.com.ar/campismo/cabuyeria/anclajes/imagenes/estac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068960"/>
            <a:ext cx="4463058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dirty="0" smtClean="0">
                <a:solidFill>
                  <a:schemeClr val="bg1"/>
                </a:solidFill>
              </a:rPr>
              <a:t>“</a:t>
            </a:r>
            <a:r>
              <a:rPr lang="en-US" sz="6000" dirty="0" smtClean="0">
                <a:solidFill>
                  <a:schemeClr val="bg1"/>
                </a:solidFill>
              </a:rPr>
              <a:t>TODA TU CIUDAD </a:t>
            </a:r>
            <a:r>
              <a:rPr lang="en-US" sz="6000" dirty="0" smtClean="0">
                <a:solidFill>
                  <a:schemeClr val="bg1"/>
                </a:solidFill>
              </a:rPr>
              <a:t>SERA BENDITO EN JESUCRISTO”</a:t>
            </a:r>
            <a:endParaRPr lang="es-MX" sz="6000" dirty="0">
              <a:solidFill>
                <a:schemeClr val="bg1"/>
              </a:solidFill>
            </a:endParaRPr>
          </a:p>
        </p:txBody>
      </p:sp>
      <p:pic>
        <p:nvPicPr>
          <p:cNvPr id="18434" name="Picture 2" descr="mzt_02.jpg (800×600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216" y="3069376"/>
            <a:ext cx="6216136" cy="3744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bg1"/>
                </a:solidFill>
              </a:rPr>
              <a:t>3- “NO SEAS ESCASA”</a:t>
            </a:r>
            <a:endParaRPr lang="es-MX" sz="5400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“Las </a:t>
            </a:r>
            <a:r>
              <a:rPr lang="en-US" sz="4200" dirty="0" err="1" smtClean="0">
                <a:solidFill>
                  <a:schemeClr val="bg1"/>
                </a:solidFill>
              </a:rPr>
              <a:t>familias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que</a:t>
            </a:r>
            <a:r>
              <a:rPr lang="en-US" sz="4200" dirty="0" smtClean="0">
                <a:solidFill>
                  <a:schemeClr val="bg1"/>
                </a:solidFill>
              </a:rPr>
              <a:t> no </a:t>
            </a:r>
            <a:r>
              <a:rPr lang="en-US" sz="4200" dirty="0" err="1" smtClean="0">
                <a:solidFill>
                  <a:schemeClr val="bg1"/>
                </a:solidFill>
              </a:rPr>
              <a:t>eran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esforzadas</a:t>
            </a:r>
            <a:r>
              <a:rPr lang="en-US" sz="4200" dirty="0" smtClean="0">
                <a:solidFill>
                  <a:schemeClr val="bg1"/>
                </a:solidFill>
              </a:rPr>
              <a:t>, </a:t>
            </a:r>
            <a:r>
              <a:rPr lang="en-US" sz="4200" dirty="0" err="1" smtClean="0">
                <a:solidFill>
                  <a:schemeClr val="bg1"/>
                </a:solidFill>
              </a:rPr>
              <a:t>levantaban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tiendas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muy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pequeñas</a:t>
            </a:r>
            <a:r>
              <a:rPr lang="en-US" sz="4200" dirty="0" smtClean="0">
                <a:solidFill>
                  <a:schemeClr val="bg1"/>
                </a:solidFill>
              </a:rPr>
              <a:t> lo </a:t>
            </a:r>
            <a:r>
              <a:rPr lang="en-US" sz="4200" dirty="0" err="1" smtClean="0">
                <a:solidFill>
                  <a:schemeClr val="bg1"/>
                </a:solidFill>
              </a:rPr>
              <a:t>que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manifestaba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su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r>
              <a:rPr lang="en-US" sz="4200" dirty="0" err="1" smtClean="0">
                <a:solidFill>
                  <a:schemeClr val="bg1"/>
                </a:solidFill>
              </a:rPr>
              <a:t>mentalidad</a:t>
            </a:r>
            <a:r>
              <a:rPr lang="en-US" sz="42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endParaRPr lang="es-MX" sz="4200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Elias Paez\Desktop\TIENDA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45024"/>
            <a:ext cx="5976664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8864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i="1" dirty="0" smtClean="0">
                <a:solidFill>
                  <a:schemeClr val="bg1"/>
                </a:solidFill>
              </a:rPr>
              <a:t>La </a:t>
            </a:r>
            <a:r>
              <a:rPr lang="en-US" sz="4400" b="1" i="1" dirty="0" err="1" smtClean="0">
                <a:solidFill>
                  <a:schemeClr val="bg1"/>
                </a:solidFill>
              </a:rPr>
              <a:t>orden</a:t>
            </a:r>
            <a:r>
              <a:rPr lang="en-US" sz="4400" b="1" i="1" dirty="0" smtClean="0">
                <a:solidFill>
                  <a:schemeClr val="bg1"/>
                </a:solidFill>
              </a:rPr>
              <a:t> de Dios </a:t>
            </a:r>
            <a:r>
              <a:rPr lang="en-US" sz="4400" b="1" i="1" dirty="0" err="1" smtClean="0">
                <a:solidFill>
                  <a:schemeClr val="bg1"/>
                </a:solidFill>
              </a:rPr>
              <a:t>para</a:t>
            </a:r>
            <a:r>
              <a:rPr lang="en-US" sz="4400" b="1" i="1" dirty="0" smtClean="0">
                <a:solidFill>
                  <a:schemeClr val="bg1"/>
                </a:solidFill>
              </a:rPr>
              <a:t> los </a:t>
            </a:r>
            <a:r>
              <a:rPr lang="en-US" sz="4400" b="1" i="1" dirty="0" err="1" smtClean="0">
                <a:solidFill>
                  <a:schemeClr val="bg1"/>
                </a:solidFill>
              </a:rPr>
              <a:t>lideres</a:t>
            </a:r>
            <a:r>
              <a:rPr lang="en-US" sz="4400" b="1" i="1" dirty="0" smtClean="0">
                <a:solidFill>
                  <a:schemeClr val="bg1"/>
                </a:solidFill>
              </a:rPr>
              <a:t>: “</a:t>
            </a:r>
            <a:r>
              <a:rPr lang="en-US" sz="4400" b="1" i="1" dirty="0" err="1" smtClean="0">
                <a:solidFill>
                  <a:schemeClr val="bg1"/>
                </a:solidFill>
              </a:rPr>
              <a:t>Amonestar</a:t>
            </a:r>
            <a:r>
              <a:rPr lang="en-US" sz="4400" b="1" i="1" dirty="0" smtClean="0">
                <a:solidFill>
                  <a:schemeClr val="bg1"/>
                </a:solidFill>
              </a:rPr>
              <a:t> al </a:t>
            </a:r>
            <a:r>
              <a:rPr lang="en-US" sz="4400" b="1" i="1" dirty="0" err="1" smtClean="0">
                <a:solidFill>
                  <a:schemeClr val="bg1"/>
                </a:solidFill>
              </a:rPr>
              <a:t>Ocioso</a:t>
            </a:r>
            <a:r>
              <a:rPr lang="en-US" sz="4400" b="1" i="1" dirty="0" smtClean="0">
                <a:solidFill>
                  <a:schemeClr val="bg1"/>
                </a:solidFill>
              </a:rPr>
              <a:t>”</a:t>
            </a:r>
          </a:p>
          <a:p>
            <a:pPr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1 </a:t>
            </a:r>
            <a:r>
              <a:rPr lang="en-US" sz="4000" dirty="0" err="1" smtClean="0">
                <a:solidFill>
                  <a:schemeClr val="bg1"/>
                </a:solidFill>
              </a:rPr>
              <a:t>Tesalonicense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5:14 También os rogamos, hermanos, </a:t>
            </a:r>
            <a:r>
              <a:rPr lang="es-MX" sz="4000" u="sng" dirty="0" smtClean="0">
                <a:solidFill>
                  <a:schemeClr val="bg1"/>
                </a:solidFill>
              </a:rPr>
              <a:t>que amonestéis a los ociosos</a:t>
            </a:r>
            <a:r>
              <a:rPr lang="es-MX" sz="4000" dirty="0" smtClean="0">
                <a:solidFill>
                  <a:schemeClr val="bg1"/>
                </a:solidFill>
              </a:rPr>
              <a:t>, que alentéis a los de </a:t>
            </a:r>
            <a:r>
              <a:rPr lang="es-MX" sz="4000" u="sng" dirty="0" smtClean="0">
                <a:solidFill>
                  <a:schemeClr val="bg1"/>
                </a:solidFill>
              </a:rPr>
              <a:t>poco ánimo</a:t>
            </a:r>
            <a:r>
              <a:rPr lang="es-MX" sz="4000" dirty="0" smtClean="0">
                <a:solidFill>
                  <a:schemeClr val="bg1"/>
                </a:solidFill>
              </a:rPr>
              <a:t>, que </a:t>
            </a:r>
          </a:p>
          <a:p>
            <a:pPr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sostengáis a los débiles, </a:t>
            </a:r>
          </a:p>
          <a:p>
            <a:pPr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que seáis pacientes</a:t>
            </a:r>
          </a:p>
          <a:p>
            <a:pPr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 para con todos. </a:t>
            </a: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16385" name="Picture 1" descr="C:\Users\Elias Paez\Desktop\12668608855W1Cz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365104"/>
            <a:ext cx="3733306" cy="248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Definicion</a:t>
            </a:r>
            <a:r>
              <a:rPr lang="en-US" sz="4800" dirty="0" smtClean="0">
                <a:solidFill>
                  <a:schemeClr val="bg1"/>
                </a:solidFill>
              </a:rPr>
              <a:t> de “</a:t>
            </a:r>
            <a:r>
              <a:rPr lang="en-US" sz="4800" dirty="0" err="1" smtClean="0">
                <a:solidFill>
                  <a:schemeClr val="bg1"/>
                </a:solidFill>
              </a:rPr>
              <a:t>escaso</a:t>
            </a:r>
            <a:r>
              <a:rPr lang="en-US" sz="4800" dirty="0" smtClean="0">
                <a:solidFill>
                  <a:schemeClr val="bg1"/>
                </a:solidFill>
              </a:rPr>
              <a:t>”: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err="1" smtClean="0">
                <a:solidFill>
                  <a:schemeClr val="bg1"/>
                </a:solidFill>
              </a:rPr>
              <a:t>Hacer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muy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poco</a:t>
            </a:r>
            <a:r>
              <a:rPr lang="en-US" sz="4800" dirty="0" smtClean="0">
                <a:solidFill>
                  <a:schemeClr val="bg1"/>
                </a:solidFill>
              </a:rPr>
              <a:t>”,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err="1" smtClean="0">
                <a:solidFill>
                  <a:schemeClr val="bg1"/>
                </a:solidFill>
              </a:rPr>
              <a:t>Insuficiente</a:t>
            </a:r>
            <a:r>
              <a:rPr lang="en-US" sz="4800" dirty="0" smtClean="0">
                <a:solidFill>
                  <a:schemeClr val="bg1"/>
                </a:solidFill>
              </a:rPr>
              <a:t> en </a:t>
            </a:r>
            <a:r>
              <a:rPr lang="en-US" sz="4800" dirty="0" err="1" smtClean="0">
                <a:solidFill>
                  <a:schemeClr val="bg1"/>
                </a:solidFill>
              </a:rPr>
              <a:t>numero</a:t>
            </a:r>
            <a:r>
              <a:rPr lang="en-US" sz="4800" dirty="0" smtClean="0">
                <a:solidFill>
                  <a:schemeClr val="bg1"/>
                </a:solidFill>
              </a:rPr>
              <a:t> y </a:t>
            </a:r>
            <a:r>
              <a:rPr lang="en-US" sz="4800" dirty="0" err="1" smtClean="0">
                <a:solidFill>
                  <a:schemeClr val="bg1"/>
                </a:solidFill>
              </a:rPr>
              <a:t>cantidad</a:t>
            </a:r>
            <a:r>
              <a:rPr lang="en-US" sz="4800" dirty="0" smtClean="0">
                <a:solidFill>
                  <a:schemeClr val="bg1"/>
                </a:solidFill>
              </a:rPr>
              <a:t>”,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err="1" smtClean="0">
                <a:solidFill>
                  <a:schemeClr val="bg1"/>
                </a:solidFill>
              </a:rPr>
              <a:t>Corto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limitado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mezquino</a:t>
            </a:r>
            <a:r>
              <a:rPr lang="en-US" sz="4800" dirty="0" smtClean="0">
                <a:solidFill>
                  <a:schemeClr val="bg1"/>
                </a:solidFill>
              </a:rPr>
              <a:t>”, “</a:t>
            </a:r>
            <a:r>
              <a:rPr lang="en-US" sz="4800" dirty="0" err="1" smtClean="0">
                <a:solidFill>
                  <a:schemeClr val="bg1"/>
                </a:solidFill>
              </a:rPr>
              <a:t>Cantidad</a:t>
            </a:r>
            <a:r>
              <a:rPr lang="en-US" sz="4800" dirty="0" smtClean="0">
                <a:solidFill>
                  <a:schemeClr val="bg1"/>
                </a:solidFill>
              </a:rPr>
              <a:t> inferior a la </a:t>
            </a:r>
            <a:r>
              <a:rPr lang="en-US" sz="4800" dirty="0" err="1" smtClean="0">
                <a:solidFill>
                  <a:schemeClr val="bg1"/>
                </a:solidFill>
              </a:rPr>
              <a:t>necesaria</a:t>
            </a:r>
            <a:r>
              <a:rPr lang="en-US" sz="4800" dirty="0" smtClean="0">
                <a:solidFill>
                  <a:schemeClr val="bg1"/>
                </a:solidFill>
              </a:rPr>
              <a:t>”.</a:t>
            </a:r>
            <a:endParaRPr lang="es-MX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“La </a:t>
            </a:r>
            <a:r>
              <a:rPr lang="en-US" sz="4400" dirty="0" err="1" smtClean="0">
                <a:solidFill>
                  <a:schemeClr val="bg1"/>
                </a:solidFill>
              </a:rPr>
              <a:t>viuda</a:t>
            </a:r>
            <a:r>
              <a:rPr lang="en-US" sz="4400" dirty="0" smtClean="0">
                <a:solidFill>
                  <a:schemeClr val="bg1"/>
                </a:solidFill>
              </a:rPr>
              <a:t> de </a:t>
            </a:r>
            <a:r>
              <a:rPr lang="en-US" sz="4400" dirty="0" err="1" smtClean="0">
                <a:solidFill>
                  <a:schemeClr val="bg1"/>
                </a:solidFill>
              </a:rPr>
              <a:t>Sarepta</a:t>
            </a:r>
            <a:r>
              <a:rPr lang="en-US" sz="44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1 Reyes </a:t>
            </a:r>
            <a:r>
              <a:rPr lang="es-MX" sz="4400" dirty="0">
                <a:solidFill>
                  <a:schemeClr val="bg1"/>
                </a:solidFill>
              </a:rPr>
              <a:t>17:13 </a:t>
            </a:r>
            <a:endParaRPr lang="es-MX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3600" dirty="0" smtClean="0">
                <a:solidFill>
                  <a:schemeClr val="bg1"/>
                </a:solidFill>
              </a:rPr>
              <a:t>Elías </a:t>
            </a:r>
            <a:r>
              <a:rPr lang="es-MX" sz="3600" dirty="0">
                <a:solidFill>
                  <a:schemeClr val="bg1"/>
                </a:solidFill>
              </a:rPr>
              <a:t>le dijo: No tengas temor; ve, haz como has dicho; pero hazme a mí primero de ello una pequeña torta cocida debajo de la ceniza, y tráemela; y después harás para ti y para tu hijo. </a:t>
            </a:r>
            <a:r>
              <a:rPr lang="es-MX" sz="3600" dirty="0" smtClean="0">
                <a:solidFill>
                  <a:schemeClr val="bg1"/>
                </a:solidFill>
              </a:rPr>
              <a:t/>
            </a:r>
            <a:br>
              <a:rPr lang="es-MX" sz="3600" dirty="0" smtClean="0">
                <a:solidFill>
                  <a:schemeClr val="bg1"/>
                </a:solidFill>
              </a:rPr>
            </a:br>
            <a:r>
              <a:rPr lang="es-MX" sz="3600" dirty="0" smtClean="0">
                <a:solidFill>
                  <a:schemeClr val="bg1"/>
                </a:solidFill>
              </a:rPr>
              <a:t/>
            </a:r>
            <a:br>
              <a:rPr lang="es-MX" sz="3600" dirty="0" smtClean="0">
                <a:solidFill>
                  <a:schemeClr val="bg1"/>
                </a:solidFill>
              </a:rPr>
            </a:br>
            <a:endParaRPr lang="es-MX" sz="3600" dirty="0">
              <a:solidFill>
                <a:schemeClr val="bg1"/>
              </a:solidFill>
            </a:endParaRPr>
          </a:p>
        </p:txBody>
      </p:sp>
      <p:pic>
        <p:nvPicPr>
          <p:cNvPr id="9" name="Picture 4" descr="C:\Users\Elías Páez\Desktop\Elias-viuda-Sarep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933056"/>
            <a:ext cx="3096344" cy="251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0649"/>
            <a:ext cx="4536504" cy="65973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MX" sz="4400" dirty="0" smtClean="0">
                <a:solidFill>
                  <a:schemeClr val="bg1"/>
                </a:solidFill>
              </a:rPr>
              <a:t>17:14 Porque Jehová Dios de Israel ha dicho así: La harina de la tinaja no escaseará, ni el aceite de la vasija disminuirá, hasta el día en que Jehová haga llover sobre la faz de la tierra. </a:t>
            </a:r>
            <a:endParaRPr lang="es-MX" sz="4400" dirty="0"/>
          </a:p>
        </p:txBody>
      </p:sp>
      <p:pic>
        <p:nvPicPr>
          <p:cNvPr id="11266" name="Picture 2" descr="C:\Users\Elías Páez\Desktop\nor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8680"/>
            <a:ext cx="2667000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47253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MX" sz="4400" dirty="0" smtClean="0">
                <a:solidFill>
                  <a:schemeClr val="bg1"/>
                </a:solidFill>
              </a:rPr>
              <a:t>17:15 Entonces ella fue e hizo como le dijo Elías; y comió él, y ella, y su casa, muchos días. </a:t>
            </a:r>
            <a:br>
              <a:rPr lang="es-MX" sz="4400" dirty="0" smtClean="0">
                <a:solidFill>
                  <a:schemeClr val="bg1"/>
                </a:solidFill>
              </a:rPr>
            </a:br>
            <a:r>
              <a:rPr lang="es-MX" sz="4400" dirty="0" smtClean="0">
                <a:solidFill>
                  <a:schemeClr val="bg1"/>
                </a:solidFill>
              </a:rPr>
              <a:t>17:16 Y la harina de la tinaja no escaseó, ni el aceite de la vasija menguó, conforme a la palabra que Jehová había dicho por Elías. </a:t>
            </a:r>
          </a:p>
          <a:p>
            <a:pPr algn="ctr">
              <a:buNone/>
            </a:pPr>
            <a:endParaRPr lang="es-MX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-36512" y="0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i="1" u="sng" dirty="0" smtClean="0">
                <a:solidFill>
                  <a:schemeClr val="bg1"/>
                </a:solidFill>
              </a:rPr>
              <a:t>4- “ALARGA TUS CUERDAS”</a:t>
            </a:r>
            <a:endParaRPr lang="es-MX" sz="5400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“Dar </a:t>
            </a:r>
            <a:r>
              <a:rPr lang="en-US" sz="4800" dirty="0" err="1" smtClean="0">
                <a:solidFill>
                  <a:schemeClr val="bg1"/>
                </a:solidFill>
              </a:rPr>
              <a:t>lugar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smtClean="0">
                <a:solidFill>
                  <a:schemeClr val="bg1"/>
                </a:solidFill>
              </a:rPr>
              <a:t>a </a:t>
            </a:r>
            <a:r>
              <a:rPr lang="en-US" sz="4800" dirty="0" err="1" smtClean="0">
                <a:solidFill>
                  <a:schemeClr val="bg1"/>
                </a:solidFill>
              </a:rPr>
              <a:t>que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puedan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entrar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mas</a:t>
            </a:r>
            <a:r>
              <a:rPr lang="en-US" sz="48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endParaRPr lang="es-MX" sz="4800" dirty="0">
              <a:solidFill>
                <a:schemeClr val="bg1"/>
              </a:solidFill>
            </a:endParaRPr>
          </a:p>
        </p:txBody>
      </p:sp>
      <p:pic>
        <p:nvPicPr>
          <p:cNvPr id="12289" name="Picture 1" descr="C:\Users\Elias Paez\Desktop\jaima-001_4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789040"/>
            <a:ext cx="6299808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80831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</a:t>
            </a:r>
            <a:r>
              <a:rPr lang="en-US" sz="4800" dirty="0" err="1" smtClean="0">
                <a:solidFill>
                  <a:schemeClr val="bg1"/>
                </a:solidFill>
              </a:rPr>
              <a:t>Anchura</a:t>
            </a:r>
            <a:r>
              <a:rPr lang="en-US" sz="4800" dirty="0" smtClean="0">
                <a:solidFill>
                  <a:schemeClr val="bg1"/>
                </a:solidFill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</a:rPr>
              <a:t>corazon</a:t>
            </a:r>
            <a:r>
              <a:rPr lang="en-US" sz="48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n-US" sz="48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1 Reyes </a:t>
            </a:r>
            <a:r>
              <a:rPr lang="es-MX" sz="4800" dirty="0">
                <a:solidFill>
                  <a:schemeClr val="bg1"/>
                </a:solidFill>
              </a:rPr>
              <a:t>4:29 Y Dios dio a Salomón sabiduría y prudencia muy grandes, y </a:t>
            </a:r>
            <a:r>
              <a:rPr lang="es-MX" sz="4800" u="sng" dirty="0">
                <a:solidFill>
                  <a:schemeClr val="bg1"/>
                </a:solidFill>
              </a:rPr>
              <a:t>anchura de corazón</a:t>
            </a:r>
            <a:r>
              <a:rPr lang="es-MX" sz="4800" dirty="0">
                <a:solidFill>
                  <a:schemeClr val="bg1"/>
                </a:solidFill>
              </a:rPr>
              <a:t> como la arena que está a la orilla del mar. </a:t>
            </a:r>
          </a:p>
        </p:txBody>
      </p:sp>
      <p:pic>
        <p:nvPicPr>
          <p:cNvPr id="6" name="Picture 1" descr="C:\Users\Elías Páez\Desktop\ser-feliz-es-amar-el-corazon-del-ot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5256584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1206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“</a:t>
            </a:r>
            <a:r>
              <a:rPr lang="en-US" sz="4400" dirty="0" err="1" smtClean="0">
                <a:solidFill>
                  <a:schemeClr val="bg1"/>
                </a:solidFill>
              </a:rPr>
              <a:t>Mas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abundantemente</a:t>
            </a:r>
            <a:r>
              <a:rPr lang="en-US" sz="44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Efesios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s-MX" sz="4400" dirty="0">
                <a:solidFill>
                  <a:schemeClr val="bg1"/>
                </a:solidFill>
              </a:rPr>
              <a:t>3:20 </a:t>
            </a:r>
            <a:endParaRPr lang="es-MX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4400" dirty="0" smtClean="0">
                <a:solidFill>
                  <a:schemeClr val="bg1"/>
                </a:solidFill>
              </a:rPr>
              <a:t>Y </a:t>
            </a:r>
            <a:r>
              <a:rPr lang="es-MX" sz="4400" dirty="0">
                <a:solidFill>
                  <a:schemeClr val="bg1"/>
                </a:solidFill>
              </a:rPr>
              <a:t>a Aquel que es poderoso para </a:t>
            </a:r>
            <a:r>
              <a:rPr lang="es-MX" sz="4400" u="sng" dirty="0">
                <a:solidFill>
                  <a:schemeClr val="bg1"/>
                </a:solidFill>
              </a:rPr>
              <a:t>hacer todas las cosas mucho más </a:t>
            </a:r>
            <a:r>
              <a:rPr lang="es-MX" sz="4400" dirty="0">
                <a:solidFill>
                  <a:schemeClr val="bg1"/>
                </a:solidFill>
              </a:rPr>
              <a:t>abundantemente de lo que pedimos o entendemos, según el poder que actúa en nosotros,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2 Subtítul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Isaias</a:t>
            </a:r>
            <a:r>
              <a:rPr lang="en-US" sz="4800" dirty="0" smtClean="0">
                <a:solidFill>
                  <a:schemeClr val="bg1"/>
                </a:solidFill>
              </a:rPr>
              <a:t> 54:2 </a:t>
            </a:r>
            <a:r>
              <a:rPr lang="es-MX" sz="4800" dirty="0">
                <a:solidFill>
                  <a:schemeClr val="bg1"/>
                </a:solidFill>
              </a:rPr>
              <a:t>Ensancha el sitio de tu tienda, y las cortinas de tus habitaciones sean extendidas; no seas escasa; alarga tus cuerdas, y refuerza tus estacas.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i="1" u="sng" dirty="0" smtClean="0">
                <a:solidFill>
                  <a:schemeClr val="bg1"/>
                </a:solidFill>
              </a:rPr>
              <a:t>5- “REFUERZA TUS ESTACAS”</a:t>
            </a:r>
            <a:endParaRPr lang="es-MX" sz="4800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bg1"/>
                </a:solidFill>
              </a:rPr>
              <a:t>“Las </a:t>
            </a:r>
            <a:r>
              <a:rPr lang="en-US" sz="4800" dirty="0" err="1" smtClean="0">
                <a:solidFill>
                  <a:schemeClr val="bg1"/>
                </a:solidFill>
              </a:rPr>
              <a:t>estacas</a:t>
            </a:r>
            <a:r>
              <a:rPr lang="en-US" sz="4800" dirty="0" smtClean="0">
                <a:solidFill>
                  <a:schemeClr val="bg1"/>
                </a:solidFill>
              </a:rPr>
              <a:t> son </a:t>
            </a:r>
            <a:r>
              <a:rPr lang="en-US" sz="4800" dirty="0" err="1" smtClean="0">
                <a:solidFill>
                  <a:schemeClr val="bg1"/>
                </a:solidFill>
              </a:rPr>
              <a:t>las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que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sostienen</a:t>
            </a:r>
            <a:r>
              <a:rPr lang="en-US" sz="4800" dirty="0" smtClean="0">
                <a:solidFill>
                  <a:schemeClr val="bg1"/>
                </a:solidFill>
              </a:rPr>
              <a:t> la </a:t>
            </a:r>
            <a:r>
              <a:rPr lang="en-US" sz="4800" dirty="0" err="1" smtClean="0">
                <a:solidFill>
                  <a:schemeClr val="bg1"/>
                </a:solidFill>
              </a:rPr>
              <a:t>tienda</a:t>
            </a:r>
            <a:r>
              <a:rPr lang="en-US" sz="4800" dirty="0" smtClean="0">
                <a:solidFill>
                  <a:schemeClr val="bg1"/>
                </a:solidFill>
              </a:rPr>
              <a:t>”</a:t>
            </a:r>
            <a:endParaRPr lang="es-MX" sz="4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Elias Paez\Desktop\carpa_gaddafi_conteni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2570" y="3347417"/>
            <a:ext cx="5619750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9181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i="1" dirty="0" smtClean="0">
                <a:solidFill>
                  <a:schemeClr val="bg1"/>
                </a:solidFill>
              </a:rPr>
              <a:t>“TIENEN QUE SER FUERTES y RESISTENTES”</a:t>
            </a:r>
          </a:p>
          <a:p>
            <a:pPr algn="ctr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Exodo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s-MX" sz="4400" dirty="0">
                <a:solidFill>
                  <a:schemeClr val="bg1"/>
                </a:solidFill>
              </a:rPr>
              <a:t>38:20 Todas </a:t>
            </a:r>
            <a:r>
              <a:rPr lang="es-MX" sz="4400" u="sng" dirty="0">
                <a:solidFill>
                  <a:schemeClr val="bg1"/>
                </a:solidFill>
              </a:rPr>
              <a:t>las estacas </a:t>
            </a:r>
            <a:r>
              <a:rPr lang="es-MX" sz="4400" dirty="0">
                <a:solidFill>
                  <a:schemeClr val="bg1"/>
                </a:solidFill>
              </a:rPr>
              <a:t>del tabernáculo y del atrio alrededor </a:t>
            </a:r>
            <a:r>
              <a:rPr lang="es-MX" sz="4400" u="sng" dirty="0">
                <a:solidFill>
                  <a:schemeClr val="bg1"/>
                </a:solidFill>
              </a:rPr>
              <a:t>eran de bronce.</a:t>
            </a:r>
          </a:p>
        </p:txBody>
      </p:sp>
      <p:pic>
        <p:nvPicPr>
          <p:cNvPr id="5" name="Picture 1" descr="C:\Users\Elias Paez\Desktop\jaima-001_11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825392"/>
            <a:ext cx="6552728" cy="303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3"/>
            <a:ext cx="8229600" cy="244827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LAS ESTACAS 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Son el </a:t>
            </a:r>
            <a:r>
              <a:rPr lang="en-US" sz="4000" dirty="0" err="1" smtClean="0">
                <a:solidFill>
                  <a:schemeClr val="bg1"/>
                </a:solidFill>
              </a:rPr>
              <a:t>fundamento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Doctrina</a:t>
            </a:r>
            <a:r>
              <a:rPr lang="en-US" sz="4000" dirty="0" smtClean="0">
                <a:solidFill>
                  <a:schemeClr val="bg1"/>
                </a:solidFill>
              </a:rPr>
              <a:t> y </a:t>
            </a:r>
            <a:r>
              <a:rPr lang="en-US" sz="4000" dirty="0" err="1" smtClean="0">
                <a:solidFill>
                  <a:schemeClr val="bg1"/>
                </a:solidFill>
              </a:rPr>
              <a:t>Disciplina</a:t>
            </a:r>
            <a:endParaRPr lang="en-US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2 </a:t>
            </a:r>
            <a:r>
              <a:rPr lang="en-US" sz="4000" dirty="0" err="1" smtClean="0">
                <a:solidFill>
                  <a:schemeClr val="bg1"/>
                </a:solidFill>
              </a:rPr>
              <a:t>Timoteo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>
                <a:solidFill>
                  <a:schemeClr val="bg1"/>
                </a:solidFill>
              </a:rPr>
              <a:t>2:19 </a:t>
            </a:r>
            <a:endParaRPr lang="es-MX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Pero </a:t>
            </a:r>
            <a:r>
              <a:rPr lang="es-MX" sz="4000" dirty="0">
                <a:solidFill>
                  <a:schemeClr val="bg1"/>
                </a:solidFill>
              </a:rPr>
              <a:t>el fundamento de Dios está firme, teniendo este sello: Conoce el Señor a los que son suyos; y: Apártese de iniquidad todo aquel que invoca el nombre de Cristo.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dirty="0" err="1" smtClean="0">
                <a:solidFill>
                  <a:schemeClr val="bg1"/>
                </a:solidFill>
              </a:rPr>
              <a:t>Hebreos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 smtClean="0">
                <a:solidFill>
                  <a:schemeClr val="bg1"/>
                </a:solidFill>
              </a:rPr>
              <a:t>6:1-2 </a:t>
            </a:r>
          </a:p>
          <a:p>
            <a:pPr algn="ctr">
              <a:buNone/>
            </a:pPr>
            <a:r>
              <a:rPr lang="es-MX" sz="4000" dirty="0" smtClean="0">
                <a:solidFill>
                  <a:schemeClr val="bg1"/>
                </a:solidFill>
              </a:rPr>
              <a:t>Por </a:t>
            </a:r>
            <a:r>
              <a:rPr lang="es-MX" sz="4000" dirty="0">
                <a:solidFill>
                  <a:schemeClr val="bg1"/>
                </a:solidFill>
              </a:rPr>
              <a:t>tanto, dejando ya los rudimentos de la doctrina de Cristo, vamos adelante a la perfección; no echando otra vez el fundamento del arrepentimiento de obras muertas, de la fe en Dios, </a:t>
            </a:r>
            <a:r>
              <a:rPr lang="es-MX" sz="4000" dirty="0" smtClean="0">
                <a:solidFill>
                  <a:schemeClr val="bg1"/>
                </a:solidFill>
              </a:rPr>
              <a:t> </a:t>
            </a:r>
            <a:r>
              <a:rPr lang="es-MX" sz="4000" dirty="0">
                <a:solidFill>
                  <a:schemeClr val="bg1"/>
                </a:solidFill>
              </a:rPr>
              <a:t>de la doctrina de bautismos, de la imposición de manos, de la resurrección de los muertos y del juicio eterno.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9766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400" dirty="0" err="1" smtClean="0">
                <a:solidFill>
                  <a:schemeClr val="bg1"/>
                </a:solidFill>
              </a:rPr>
              <a:t>Efesios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s-MX" sz="5400" dirty="0">
                <a:solidFill>
                  <a:schemeClr val="bg1"/>
                </a:solidFill>
              </a:rPr>
              <a:t>2:20 </a:t>
            </a:r>
            <a:endParaRPr lang="es-MX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5400" dirty="0" smtClean="0">
                <a:solidFill>
                  <a:schemeClr val="bg1"/>
                </a:solidFill>
              </a:rPr>
              <a:t>edificados </a:t>
            </a:r>
            <a:r>
              <a:rPr lang="es-MX" sz="5400" dirty="0">
                <a:solidFill>
                  <a:schemeClr val="bg1"/>
                </a:solidFill>
              </a:rPr>
              <a:t>sobre el fundamento de los apóstoles y profetas, siendo la principal piedra del ángulo Jesucristo mismo,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en-US" sz="5400" b="1" i="1" u="sng" dirty="0" smtClean="0">
                <a:solidFill>
                  <a:schemeClr val="bg1"/>
                </a:solidFill>
              </a:rPr>
              <a:t>CONCLUSION</a:t>
            </a:r>
            <a:endParaRPr lang="es-MX" sz="5400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i="1" u="sng" dirty="0" smtClean="0">
                <a:solidFill>
                  <a:schemeClr val="bg1"/>
                </a:solidFill>
              </a:rPr>
              <a:t>OREMOS COMO JABES A DIOS</a:t>
            </a:r>
          </a:p>
          <a:p>
            <a:pPr algn="ctr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1 </a:t>
            </a:r>
            <a:r>
              <a:rPr lang="en-US" sz="3600" dirty="0" err="1" smtClean="0">
                <a:solidFill>
                  <a:schemeClr val="bg1"/>
                </a:solidFill>
              </a:rPr>
              <a:t>Cronicas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s-MX" sz="3600" dirty="0">
                <a:solidFill>
                  <a:schemeClr val="bg1"/>
                </a:solidFill>
              </a:rPr>
              <a:t>4:10 </a:t>
            </a:r>
            <a:endParaRPr lang="es-MX" sz="36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3600" dirty="0" smtClean="0">
                <a:solidFill>
                  <a:schemeClr val="bg1"/>
                </a:solidFill>
              </a:rPr>
              <a:t>E </a:t>
            </a:r>
            <a:r>
              <a:rPr lang="es-MX" sz="3600" dirty="0">
                <a:solidFill>
                  <a:schemeClr val="bg1"/>
                </a:solidFill>
              </a:rPr>
              <a:t>invocó </a:t>
            </a:r>
            <a:r>
              <a:rPr lang="es-MX" sz="3600" dirty="0" err="1">
                <a:solidFill>
                  <a:schemeClr val="bg1"/>
                </a:solidFill>
              </a:rPr>
              <a:t>Jabes</a:t>
            </a:r>
            <a:r>
              <a:rPr lang="es-MX" sz="3600" dirty="0">
                <a:solidFill>
                  <a:schemeClr val="bg1"/>
                </a:solidFill>
              </a:rPr>
              <a:t> al Dios de Israel, diciendo: ¡Oh, si me dieras bendición, y ensancharas mi territorio, y si tu mano estuviera conmigo, y me libraras de mal, para que no me dañe! Y le otorgó Dios lo que pidió.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Ensanchar</a:t>
            </a:r>
            <a:r>
              <a:rPr lang="en-US" sz="4800" dirty="0" smtClean="0">
                <a:solidFill>
                  <a:schemeClr val="bg1"/>
                </a:solidFill>
              </a:rPr>
              <a:t>: </a:t>
            </a:r>
            <a:r>
              <a:rPr lang="en-US" sz="4800" dirty="0" err="1" smtClean="0">
                <a:solidFill>
                  <a:schemeClr val="bg1"/>
                </a:solidFill>
              </a:rPr>
              <a:t>Maximizar</a:t>
            </a:r>
            <a:r>
              <a:rPr lang="en-US" sz="4800" dirty="0" smtClean="0">
                <a:solidFill>
                  <a:schemeClr val="bg1"/>
                </a:solidFill>
              </a:rPr>
              <a:t> o </a:t>
            </a:r>
            <a:r>
              <a:rPr lang="en-US" sz="4800" dirty="0" err="1" smtClean="0">
                <a:solidFill>
                  <a:schemeClr val="bg1"/>
                </a:solidFill>
              </a:rPr>
              <a:t>aumentar</a:t>
            </a:r>
            <a:r>
              <a:rPr lang="en-US" sz="4800" dirty="0" smtClean="0">
                <a:solidFill>
                  <a:schemeClr val="bg1"/>
                </a:solidFill>
              </a:rPr>
              <a:t> la </a:t>
            </a:r>
            <a:r>
              <a:rPr lang="en-US" sz="4800" dirty="0" err="1" smtClean="0">
                <a:solidFill>
                  <a:schemeClr val="bg1"/>
                </a:solidFill>
              </a:rPr>
              <a:t>anchura</a:t>
            </a:r>
            <a:r>
              <a:rPr lang="en-US" sz="4800" dirty="0" smtClean="0">
                <a:solidFill>
                  <a:schemeClr val="bg1"/>
                </a:solidFill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</a:rPr>
              <a:t>una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</a:rPr>
              <a:t>cosa</a:t>
            </a:r>
            <a:r>
              <a:rPr lang="en-US" sz="4800" dirty="0" smtClean="0">
                <a:solidFill>
                  <a:schemeClr val="bg1"/>
                </a:solidFill>
              </a:rPr>
              <a:t> y </a:t>
            </a:r>
            <a:r>
              <a:rPr lang="en-US" sz="4800" dirty="0" err="1" smtClean="0">
                <a:solidFill>
                  <a:schemeClr val="bg1"/>
                </a:solidFill>
              </a:rPr>
              <a:t>es</a:t>
            </a:r>
            <a:r>
              <a:rPr lang="en-US" sz="4800" dirty="0" smtClean="0">
                <a:solidFill>
                  <a:schemeClr val="bg1"/>
                </a:solidFill>
              </a:rPr>
              <a:t> lo </a:t>
            </a:r>
            <a:r>
              <a:rPr lang="en-US" sz="4800" dirty="0" err="1" smtClean="0">
                <a:solidFill>
                  <a:schemeClr val="bg1"/>
                </a:solidFill>
              </a:rPr>
              <a:t>opuesto</a:t>
            </a:r>
            <a:r>
              <a:rPr lang="en-US" sz="4800" dirty="0" smtClean="0">
                <a:solidFill>
                  <a:schemeClr val="bg1"/>
                </a:solidFill>
              </a:rPr>
              <a:t> a </a:t>
            </a:r>
            <a:r>
              <a:rPr lang="en-US" sz="4800" dirty="0" err="1" smtClean="0">
                <a:solidFill>
                  <a:schemeClr val="bg1"/>
                </a:solidFill>
              </a:rPr>
              <a:t>limitar</a:t>
            </a:r>
            <a:r>
              <a:rPr lang="en-US" sz="4800" dirty="0" smtClean="0">
                <a:solidFill>
                  <a:schemeClr val="bg1"/>
                </a:solidFill>
              </a:rPr>
              <a:t>.</a:t>
            </a:r>
          </a:p>
          <a:p>
            <a:pPr algn="ctr">
              <a:buNone/>
            </a:pPr>
            <a:r>
              <a:rPr lang="en-US" sz="4800" dirty="0" err="1" smtClean="0">
                <a:solidFill>
                  <a:schemeClr val="bg1"/>
                </a:solidFill>
              </a:rPr>
              <a:t>Ananchar</a:t>
            </a:r>
            <a:r>
              <a:rPr lang="en-US" sz="4800" dirty="0" smtClean="0">
                <a:solidFill>
                  <a:schemeClr val="bg1"/>
                </a:solidFill>
              </a:rPr>
              <a:t>, extender, </a:t>
            </a:r>
            <a:r>
              <a:rPr lang="en-US" sz="4800" dirty="0" err="1" smtClean="0">
                <a:solidFill>
                  <a:schemeClr val="bg1"/>
                </a:solidFill>
              </a:rPr>
              <a:t>dilatar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ampliar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acrecentar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aumentar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acrecer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agrandar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engrandecer</a:t>
            </a:r>
            <a:r>
              <a:rPr lang="en-US" sz="4800" dirty="0" smtClean="0">
                <a:solidFill>
                  <a:schemeClr val="bg1"/>
                </a:solidFill>
              </a:rPr>
              <a:t>, </a:t>
            </a:r>
            <a:r>
              <a:rPr lang="en-US" sz="4800" dirty="0" err="1" smtClean="0">
                <a:solidFill>
                  <a:schemeClr val="bg1"/>
                </a:solidFill>
              </a:rPr>
              <a:t>dar</a:t>
            </a:r>
            <a:r>
              <a:rPr lang="en-US" sz="4800" dirty="0" smtClean="0">
                <a:solidFill>
                  <a:schemeClr val="bg1"/>
                </a:solidFill>
              </a:rPr>
              <a:t> de </a:t>
            </a:r>
            <a:r>
              <a:rPr lang="en-US" sz="4800" dirty="0" err="1" smtClean="0">
                <a:solidFill>
                  <a:schemeClr val="bg1"/>
                </a:solidFill>
              </a:rPr>
              <a:t>si</a:t>
            </a:r>
            <a:r>
              <a:rPr lang="en-US" sz="4800" dirty="0" smtClean="0">
                <a:solidFill>
                  <a:schemeClr val="bg1"/>
                </a:solidFill>
              </a:rPr>
              <a:t>. </a:t>
            </a:r>
            <a:endParaRPr lang="es-MX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1- “ENSANCHA EL SITIO DE TU TIENDA”</a:t>
            </a:r>
            <a:endParaRPr lang="es-MX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bg1"/>
                </a:solidFill>
              </a:rPr>
              <a:t>Tienda</a:t>
            </a:r>
            <a:r>
              <a:rPr lang="en-US" sz="3600" dirty="0" smtClean="0">
                <a:solidFill>
                  <a:schemeClr val="bg1"/>
                </a:solidFill>
              </a:rPr>
              <a:t>: Es la </a:t>
            </a:r>
            <a:r>
              <a:rPr lang="en-US" sz="3600" dirty="0" err="1" smtClean="0">
                <a:solidFill>
                  <a:schemeClr val="bg1"/>
                </a:solidFill>
              </a:rPr>
              <a:t>cubierta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lana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cabra</a:t>
            </a:r>
            <a:r>
              <a:rPr lang="en-US" sz="3600" dirty="0" smtClean="0">
                <a:solidFill>
                  <a:schemeClr val="bg1"/>
                </a:solidFill>
              </a:rPr>
              <a:t> o </a:t>
            </a:r>
            <a:r>
              <a:rPr lang="en-US" sz="3600" dirty="0" err="1" smtClean="0">
                <a:solidFill>
                  <a:schemeClr val="bg1"/>
                </a:solidFill>
              </a:rPr>
              <a:t>cortinas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cabra</a:t>
            </a:r>
            <a:r>
              <a:rPr lang="en-US" sz="3600" dirty="0" smtClean="0">
                <a:solidFill>
                  <a:schemeClr val="bg1"/>
                </a:solidFill>
              </a:rPr>
              <a:t> y se </a:t>
            </a:r>
            <a:r>
              <a:rPr lang="en-US" sz="3600" dirty="0" err="1" smtClean="0">
                <a:solidFill>
                  <a:schemeClr val="bg1"/>
                </a:solidFill>
              </a:rPr>
              <a:t>tejia</a:t>
            </a:r>
            <a:r>
              <a:rPr lang="en-US" sz="3600" dirty="0" smtClean="0">
                <a:solidFill>
                  <a:schemeClr val="bg1"/>
                </a:solidFill>
              </a:rPr>
              <a:t> la </a:t>
            </a:r>
            <a:r>
              <a:rPr lang="en-US" sz="3600" dirty="0" err="1" smtClean="0">
                <a:solidFill>
                  <a:schemeClr val="bg1"/>
                </a:solidFill>
              </a:rPr>
              <a:t>tela</a:t>
            </a:r>
            <a:r>
              <a:rPr lang="en-US" sz="3600" dirty="0" smtClean="0">
                <a:solidFill>
                  <a:schemeClr val="bg1"/>
                </a:solidFill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</a:rPr>
              <a:t>tambien</a:t>
            </a:r>
            <a:r>
              <a:rPr lang="en-US" sz="3600" dirty="0" smtClean="0">
                <a:solidFill>
                  <a:schemeClr val="bg1"/>
                </a:solidFill>
              </a:rPr>
              <a:t> se </a:t>
            </a:r>
            <a:r>
              <a:rPr lang="en-US" sz="3600" dirty="0" err="1" smtClean="0">
                <a:solidFill>
                  <a:schemeClr val="bg1"/>
                </a:solidFill>
              </a:rPr>
              <a:t>usaban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pieles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borrego</a:t>
            </a:r>
            <a:r>
              <a:rPr lang="en-US" sz="3600" dirty="0" smtClean="0">
                <a:solidFill>
                  <a:schemeClr val="bg1"/>
                </a:solidFill>
              </a:rPr>
              <a:t>, res, etc. </a:t>
            </a:r>
          </a:p>
        </p:txBody>
      </p:sp>
      <p:pic>
        <p:nvPicPr>
          <p:cNvPr id="1027" name="Picture 3" descr="C:\Users\Elias Paez\Desktop\jaima-001_2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4122000"/>
            <a:ext cx="5256584" cy="273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“</a:t>
            </a:r>
            <a:r>
              <a:rPr lang="en-US" sz="5400" dirty="0" err="1" smtClean="0">
                <a:solidFill>
                  <a:schemeClr val="bg1"/>
                </a:solidFill>
              </a:rPr>
              <a:t>Ensancha</a:t>
            </a:r>
            <a:r>
              <a:rPr lang="en-US" sz="5400" dirty="0" smtClean="0">
                <a:solidFill>
                  <a:schemeClr val="bg1"/>
                </a:solidFill>
              </a:rPr>
              <a:t> el </a:t>
            </a:r>
            <a:r>
              <a:rPr lang="en-US" sz="5400" dirty="0" err="1" smtClean="0">
                <a:solidFill>
                  <a:schemeClr val="bg1"/>
                </a:solidFill>
              </a:rPr>
              <a:t>sitio</a:t>
            </a:r>
            <a:r>
              <a:rPr lang="en-US" sz="5400" dirty="0" smtClean="0">
                <a:solidFill>
                  <a:schemeClr val="bg1"/>
                </a:solidFill>
              </a:rPr>
              <a:t>: </a:t>
            </a:r>
          </a:p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era </a:t>
            </a:r>
            <a:r>
              <a:rPr lang="en-US" sz="5400" dirty="0" err="1" smtClean="0">
                <a:solidFill>
                  <a:schemeClr val="bg1"/>
                </a:solidFill>
              </a:rPr>
              <a:t>crecer</a:t>
            </a:r>
            <a:r>
              <a:rPr lang="en-US" sz="5400" dirty="0" smtClean="0">
                <a:solidFill>
                  <a:schemeClr val="bg1"/>
                </a:solidFill>
              </a:rPr>
              <a:t> la </a:t>
            </a:r>
            <a:r>
              <a:rPr lang="en-US" sz="5400" dirty="0" err="1" smtClean="0">
                <a:solidFill>
                  <a:schemeClr val="bg1"/>
                </a:solidFill>
              </a:rPr>
              <a:t>cubierta</a:t>
            </a:r>
            <a:r>
              <a:rPr lang="en-US" sz="5400" dirty="0" smtClean="0">
                <a:solidFill>
                  <a:schemeClr val="bg1"/>
                </a:solidFill>
              </a:rPr>
              <a:t> y el area de </a:t>
            </a:r>
            <a:r>
              <a:rPr lang="en-US" sz="5400" dirty="0" err="1" smtClean="0">
                <a:solidFill>
                  <a:schemeClr val="bg1"/>
                </a:solidFill>
              </a:rPr>
              <a:t>terreno</a:t>
            </a:r>
            <a:r>
              <a:rPr lang="en-US" sz="5400" dirty="0" smtClean="0">
                <a:solidFill>
                  <a:schemeClr val="bg1"/>
                </a:solidFill>
              </a:rPr>
              <a:t> de la </a:t>
            </a:r>
            <a:r>
              <a:rPr lang="en-US" sz="5400" dirty="0" err="1" smtClean="0">
                <a:solidFill>
                  <a:schemeClr val="bg1"/>
                </a:solidFill>
              </a:rPr>
              <a:t>habitacion</a:t>
            </a:r>
            <a:r>
              <a:rPr lang="en-US" sz="5400" dirty="0" smtClean="0">
                <a:solidFill>
                  <a:schemeClr val="bg1"/>
                </a:solidFill>
              </a:rPr>
              <a:t> o casa”</a:t>
            </a:r>
            <a:endParaRPr lang="es-MX" sz="5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MX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4457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dirty="0" err="1" smtClean="0">
                <a:solidFill>
                  <a:schemeClr val="bg1"/>
                </a:solidFill>
              </a:rPr>
              <a:t>Isaias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s-MX" sz="4400" dirty="0">
                <a:solidFill>
                  <a:schemeClr val="bg1"/>
                </a:solidFill>
              </a:rPr>
              <a:t>54:3 </a:t>
            </a:r>
            <a:endParaRPr lang="es-MX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4400" dirty="0" smtClean="0">
                <a:solidFill>
                  <a:schemeClr val="bg1"/>
                </a:solidFill>
              </a:rPr>
              <a:t>Porque </a:t>
            </a:r>
            <a:r>
              <a:rPr lang="es-MX" sz="4400" dirty="0">
                <a:solidFill>
                  <a:schemeClr val="bg1"/>
                </a:solidFill>
              </a:rPr>
              <a:t>te extenderás a la mano derecha y a la mano izquierda; y tu descendencia heredará naciones, y habitará las ciudades asoladas. </a:t>
            </a:r>
            <a:endParaRPr lang="es-MX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es-MX" sz="44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“EL AREA DE INFLUENCIA DE LA IGLESIA”</a:t>
            </a:r>
            <a:endParaRPr lang="es-MX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2- “LAS CORTINAS DE TUS HABITACIONES SEAN EXTENDIDAS”</a:t>
            </a:r>
            <a:endParaRPr lang="es-MX" b="1" i="1" u="sng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 “Si </a:t>
            </a:r>
            <a:r>
              <a:rPr lang="en-US" sz="4000" dirty="0" err="1" smtClean="0">
                <a:solidFill>
                  <a:schemeClr val="bg1"/>
                </a:solidFill>
              </a:rPr>
              <a:t>emprendes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cosas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grandes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para</a:t>
            </a:r>
            <a:r>
              <a:rPr lang="en-US" sz="4000" dirty="0" smtClean="0">
                <a:solidFill>
                  <a:schemeClr val="bg1"/>
                </a:solidFill>
              </a:rPr>
              <a:t> Dios, </a:t>
            </a:r>
            <a:r>
              <a:rPr lang="en-US" sz="4000" dirty="0" err="1" smtClean="0">
                <a:solidFill>
                  <a:schemeClr val="bg1"/>
                </a:solidFill>
              </a:rPr>
              <a:t>espera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cosas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grandes</a:t>
            </a:r>
            <a:r>
              <a:rPr lang="en-US" sz="4000" dirty="0" smtClean="0">
                <a:solidFill>
                  <a:schemeClr val="bg1"/>
                </a:solidFill>
              </a:rPr>
              <a:t> de Dios” Guillermo Carey.</a:t>
            </a:r>
          </a:p>
          <a:p>
            <a:pPr algn="ctr">
              <a:buNone/>
            </a:pPr>
            <a:endParaRPr lang="es-MX" sz="4000" dirty="0">
              <a:solidFill>
                <a:schemeClr val="bg1"/>
              </a:solidFill>
            </a:endParaRPr>
          </a:p>
        </p:txBody>
      </p:sp>
      <p:pic>
        <p:nvPicPr>
          <p:cNvPr id="2052" name="Picture 4" descr="C:\Users\Elias Paez\Desktop\606918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3654000"/>
            <a:ext cx="5616624" cy="32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462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“Las </a:t>
            </a:r>
            <a:r>
              <a:rPr lang="en-US" sz="5400" dirty="0" err="1" smtClean="0">
                <a:solidFill>
                  <a:schemeClr val="bg1"/>
                </a:solidFill>
              </a:rPr>
              <a:t>habitaciones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eran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separadas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por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cortinas</a:t>
            </a:r>
            <a:r>
              <a:rPr lang="en-US" sz="5400" dirty="0" smtClean="0">
                <a:solidFill>
                  <a:schemeClr val="bg1"/>
                </a:solidFill>
              </a:rPr>
              <a:t>, </a:t>
            </a:r>
            <a:r>
              <a:rPr lang="en-US" sz="5400" dirty="0" err="1" smtClean="0">
                <a:solidFill>
                  <a:schemeClr val="bg1"/>
                </a:solidFill>
              </a:rPr>
              <a:t>para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poder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tener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mas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habitaciones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habia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que</a:t>
            </a:r>
            <a:r>
              <a:rPr lang="en-US" sz="5400" dirty="0" smtClean="0">
                <a:solidFill>
                  <a:schemeClr val="bg1"/>
                </a:solidFill>
              </a:rPr>
              <a:t> extender </a:t>
            </a:r>
            <a:r>
              <a:rPr lang="en-US" sz="5400" dirty="0" err="1" smtClean="0">
                <a:solidFill>
                  <a:schemeClr val="bg1"/>
                </a:solidFill>
              </a:rPr>
              <a:t>mas</a:t>
            </a:r>
            <a:r>
              <a:rPr lang="en-US" sz="5400" dirty="0" smtClean="0">
                <a:solidFill>
                  <a:schemeClr val="bg1"/>
                </a:solidFill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</a:rPr>
              <a:t>cortinas</a:t>
            </a:r>
            <a:r>
              <a:rPr lang="en-US" sz="5400" dirty="0" smtClean="0">
                <a:solidFill>
                  <a:schemeClr val="bg1"/>
                </a:solidFill>
              </a:rPr>
              <a:t>”</a:t>
            </a:r>
            <a:endParaRPr lang="es-MX" sz="5400" dirty="0">
              <a:solidFill>
                <a:schemeClr val="bg1"/>
              </a:solidFill>
            </a:endParaRPr>
          </a:p>
        </p:txBody>
      </p:sp>
      <p:pic>
        <p:nvPicPr>
          <p:cNvPr id="5" name="Picture 4" descr="C:\Users\Elias Paez\Desktop\6069186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9360" y="4329392"/>
            <a:ext cx="4606896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ojo13.jpg (240×182)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1" y="-27385"/>
            <a:ext cx="9180512" cy="6961849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200" dirty="0" err="1" smtClean="0">
                <a:solidFill>
                  <a:schemeClr val="bg1"/>
                </a:solidFill>
              </a:rPr>
              <a:t>Promesa</a:t>
            </a:r>
            <a:r>
              <a:rPr lang="en-US" sz="4200" dirty="0" smtClean="0">
                <a:solidFill>
                  <a:schemeClr val="bg1"/>
                </a:solidFill>
              </a:rPr>
              <a:t> a Abraham: </a:t>
            </a:r>
          </a:p>
          <a:p>
            <a:pPr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“Te </a:t>
            </a:r>
            <a:r>
              <a:rPr lang="en-US" sz="4200" dirty="0" err="1" smtClean="0">
                <a:solidFill>
                  <a:schemeClr val="bg1"/>
                </a:solidFill>
              </a:rPr>
              <a:t>Extenderas</a:t>
            </a:r>
            <a:r>
              <a:rPr lang="en-US" sz="4200" dirty="0" smtClean="0">
                <a:solidFill>
                  <a:schemeClr val="bg1"/>
                </a:solidFill>
              </a:rPr>
              <a:t>”</a:t>
            </a:r>
          </a:p>
          <a:p>
            <a:pPr algn="ctr">
              <a:buNone/>
            </a:pPr>
            <a:r>
              <a:rPr lang="en-US" sz="4200" dirty="0" smtClean="0">
                <a:solidFill>
                  <a:schemeClr val="bg1"/>
                </a:solidFill>
              </a:rPr>
              <a:t>Genesis </a:t>
            </a:r>
            <a:r>
              <a:rPr lang="es-MX" sz="4200" dirty="0">
                <a:solidFill>
                  <a:schemeClr val="bg1"/>
                </a:solidFill>
              </a:rPr>
              <a:t>28:14 </a:t>
            </a:r>
            <a:endParaRPr lang="es-MX" sz="42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s-MX" sz="4200" dirty="0" smtClean="0">
                <a:solidFill>
                  <a:schemeClr val="bg1"/>
                </a:solidFill>
              </a:rPr>
              <a:t>Será </a:t>
            </a:r>
            <a:r>
              <a:rPr lang="es-MX" sz="4200" dirty="0">
                <a:solidFill>
                  <a:schemeClr val="bg1"/>
                </a:solidFill>
              </a:rPr>
              <a:t>tu descendencia como el polvo de la tierra, y te </a:t>
            </a:r>
            <a:r>
              <a:rPr lang="es-MX" sz="4200" u="sng" dirty="0">
                <a:solidFill>
                  <a:schemeClr val="bg1"/>
                </a:solidFill>
              </a:rPr>
              <a:t>extenderás</a:t>
            </a:r>
            <a:r>
              <a:rPr lang="es-MX" sz="4200" dirty="0">
                <a:solidFill>
                  <a:schemeClr val="bg1"/>
                </a:solidFill>
              </a:rPr>
              <a:t> al occidente, al oriente, al norte y al sur; y todas las familias de la tierra serán benditas en ti y en tu simiente. </a:t>
            </a:r>
            <a:r>
              <a:rPr lang="en-US" sz="4200" dirty="0" smtClean="0">
                <a:solidFill>
                  <a:schemeClr val="bg1"/>
                </a:solidFill>
              </a:rPr>
              <a:t> </a:t>
            </a:r>
            <a:endParaRPr lang="es-MX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910</Words>
  <Application>Microsoft Office PowerPoint</Application>
  <PresentationFormat>Presentación en pantalla (4:3)</PresentationFormat>
  <Paragraphs>63</Paragraphs>
  <Slides>25</Slides>
  <Notes>0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ENSANCHA TUS ESTACAS</vt:lpstr>
      <vt:lpstr>Diapositiva 2</vt:lpstr>
      <vt:lpstr>Diapositiva 3</vt:lpstr>
      <vt:lpstr>1- “ENSANCHA EL SITIO DE TU TIENDA”</vt:lpstr>
      <vt:lpstr>Diapositiva 5</vt:lpstr>
      <vt:lpstr>Diapositiva 6</vt:lpstr>
      <vt:lpstr>2- “LAS CORTINAS DE TUS HABITACIONES SEAN EXTENDIDAS”</vt:lpstr>
      <vt:lpstr>Diapositiva 8</vt:lpstr>
      <vt:lpstr>Diapositiva 9</vt:lpstr>
      <vt:lpstr>Diapositiva 10</vt:lpstr>
      <vt:lpstr>3- “NO SEAS ESCASA”</vt:lpstr>
      <vt:lpstr>Diapositiva 12</vt:lpstr>
      <vt:lpstr>Diapositiva 13</vt:lpstr>
      <vt:lpstr>Diapositiva 14</vt:lpstr>
      <vt:lpstr>Diapositiva 15</vt:lpstr>
      <vt:lpstr>Diapositiva 16</vt:lpstr>
      <vt:lpstr>4- “ALARGA TUS CUERDAS”</vt:lpstr>
      <vt:lpstr>Diapositiva 18</vt:lpstr>
      <vt:lpstr>Diapositiva 19</vt:lpstr>
      <vt:lpstr>5- “REFUERZA TUS ESTACAS”</vt:lpstr>
      <vt:lpstr>Diapositiva 21</vt:lpstr>
      <vt:lpstr>Diapositiva 22</vt:lpstr>
      <vt:lpstr>Diapositiva 23</vt:lpstr>
      <vt:lpstr>Diapositiva 24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ENSANCHA TUS ESTACAS</dc:title>
  <dc:creator>Elias Paez</dc:creator>
  <cp:lastModifiedBy>ELIAS  PAEZ DE LA CERDA</cp:lastModifiedBy>
  <cp:revision>6</cp:revision>
  <dcterms:created xsi:type="dcterms:W3CDTF">2015-01-08T04:04:47Z</dcterms:created>
  <dcterms:modified xsi:type="dcterms:W3CDTF">2015-01-08T04:05:33Z</dcterms:modified>
</cp:coreProperties>
</file>