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9" r:id="rId15"/>
    <p:sldId id="272" r:id="rId16"/>
    <p:sldId id="273" r:id="rId17"/>
    <p:sldId id="280" r:id="rId18"/>
    <p:sldId id="274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A4FEDAE-4056-43F9-B638-D59CDF67E50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9F60A97-507C-43DF-A3E1-8BA48809847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2209800"/>
          </a:xfrm>
        </p:spPr>
        <p:txBody>
          <a:bodyPr>
            <a:noAutofit/>
          </a:bodyPr>
          <a:lstStyle/>
          <a:p>
            <a:pPr algn="ctr"/>
            <a:r>
              <a:rPr lang="es-MX" b="1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 smtClean="0">
                <a:solidFill>
                  <a:schemeClr val="bg1"/>
                </a:solidFill>
                <a:effectLst/>
              </a:rPr>
            </a:br>
            <a:r>
              <a:rPr lang="es-MX" b="1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 smtClean="0">
                <a:solidFill>
                  <a:schemeClr val="bg1"/>
                </a:solidFill>
                <a:effectLst/>
              </a:rPr>
            </a:br>
            <a:r>
              <a:rPr lang="es-MX" b="1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 smtClean="0">
                <a:solidFill>
                  <a:schemeClr val="bg1"/>
                </a:solidFill>
                <a:effectLst/>
              </a:rPr>
            </a:br>
            <a:r>
              <a:rPr lang="es-MX" b="1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 smtClean="0">
                <a:solidFill>
                  <a:schemeClr val="bg1"/>
                </a:solidFill>
                <a:effectLst/>
              </a:rPr>
            </a:br>
            <a:r>
              <a:rPr lang="es-MX" b="1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 smtClean="0">
                <a:solidFill>
                  <a:schemeClr val="bg1"/>
                </a:solidFill>
                <a:effectLst/>
              </a:rPr>
            </a:br>
            <a:r>
              <a:rPr lang="es-MX" b="1" i="1" u="sng" dirty="0" smtClean="0">
                <a:solidFill>
                  <a:schemeClr val="bg1"/>
                </a:solidFill>
                <a:effectLst/>
              </a:rPr>
              <a:t>EL CARCTER DEL LIDER Y LA CODICIA</a:t>
            </a:r>
            <a:r>
              <a:rPr lang="es-MX" b="1" i="1" u="sng" dirty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>
                <a:solidFill>
                  <a:schemeClr val="bg1"/>
                </a:solidFill>
                <a:effectLst/>
              </a:rPr>
            </a:br>
            <a:r>
              <a:rPr lang="es-MX" b="1" i="1" u="sng" dirty="0">
                <a:solidFill>
                  <a:schemeClr val="bg1"/>
                </a:solidFill>
                <a:effectLst/>
              </a:rPr>
              <a:t/>
            </a:r>
            <a:br>
              <a:rPr lang="es-MX" b="1" i="1" u="sng" dirty="0">
                <a:solidFill>
                  <a:schemeClr val="bg1"/>
                </a:solidFill>
                <a:effectLst/>
              </a:rPr>
            </a:br>
            <a:endParaRPr lang="es-MX" b="1" i="1" u="sng" dirty="0">
              <a:solidFill>
                <a:schemeClr val="bg1"/>
              </a:solidFill>
              <a:effectLst/>
            </a:endParaRPr>
          </a:p>
        </p:txBody>
      </p:sp>
      <p:pic>
        <p:nvPicPr>
          <p:cNvPr id="4" name="3 Imagen" descr="indifere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79700"/>
            <a:ext cx="3365500" cy="4178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actit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068960"/>
            <a:ext cx="4139952" cy="3501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u="sng" dirty="0" smtClean="0">
                <a:solidFill>
                  <a:schemeClr val="bg1"/>
                </a:solidFill>
                <a:effectLst/>
              </a:rPr>
              <a:t>III.  …CON UNA ACTITUD DE CONTENTAMIENTO</a:t>
            </a:r>
            <a:r>
              <a:rPr lang="es-MX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u="sng" dirty="0" smtClean="0">
                <a:solidFill>
                  <a:schemeClr val="bg1"/>
                </a:solidFill>
                <a:effectLst/>
              </a:rPr>
            </a:br>
            <a:endParaRPr lang="es-MX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“</a:t>
            </a:r>
            <a:r>
              <a:rPr lang="es-MX" sz="4400" dirty="0"/>
              <a:t>Una actitud  consistente de contentamiento puede traer un gozo verdadero y guiarte del desierto de la codicia.” Proverbios </a:t>
            </a:r>
            <a:r>
              <a:rPr lang="es-MX" sz="4400" dirty="0" smtClean="0"/>
              <a:t>30:8-9 </a:t>
            </a:r>
            <a:endParaRPr lang="es-MX" sz="4400" dirty="0"/>
          </a:p>
          <a:p>
            <a:pPr>
              <a:buNone/>
            </a:pPr>
            <a:endParaRPr lang="es-MX" sz="4400" dirty="0"/>
          </a:p>
        </p:txBody>
      </p:sp>
      <p:pic>
        <p:nvPicPr>
          <p:cNvPr id="4" name="3 Imagen" descr="canstock17628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581128"/>
            <a:ext cx="3095625" cy="20383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effectLst/>
              </a:rPr>
              <a:t>¿Qué es contentamiento?</a:t>
            </a:r>
            <a:endParaRPr lang="es-MX" sz="4800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4000" dirty="0" smtClean="0"/>
              <a:t>Contentamiento </a:t>
            </a:r>
            <a:r>
              <a:rPr lang="es-MX" sz="4000" dirty="0"/>
              <a:t>(lo que tengo es bastante) es estar satisfecho con la provisión suficiente de Dios</a:t>
            </a:r>
            <a:r>
              <a:rPr lang="es-MX" sz="4000" dirty="0" smtClean="0"/>
              <a:t>.</a:t>
            </a:r>
          </a:p>
          <a:p>
            <a:pPr lvl="0">
              <a:buNone/>
            </a:pPr>
            <a:endParaRPr lang="es-MX" sz="4000" dirty="0"/>
          </a:p>
          <a:p>
            <a:pPr lvl="0"/>
            <a:r>
              <a:rPr lang="es-MX" sz="4000" dirty="0"/>
              <a:t>El contentamiento tiene una hermana – la piedad (lo que soy, mi carácter, nunca es bastante)</a:t>
            </a:r>
          </a:p>
          <a:p>
            <a:pPr>
              <a:buNone/>
            </a:pPr>
            <a:endParaRPr lang="es-MX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r>
              <a:rPr lang="es-MX" sz="4000" dirty="0"/>
              <a:t>Piedad + contentamiento = gran </a:t>
            </a:r>
            <a:r>
              <a:rPr lang="es-MX" sz="4000" dirty="0" smtClean="0"/>
              <a:t>ganancia</a:t>
            </a:r>
          </a:p>
          <a:p>
            <a:pPr>
              <a:buNone/>
            </a:pPr>
            <a:endParaRPr lang="es-MX" sz="4000" dirty="0"/>
          </a:p>
          <a:p>
            <a:pPr lvl="0"/>
            <a:r>
              <a:rPr lang="es-MX" sz="4000" dirty="0"/>
              <a:t> Mirar hacia la eternidad  “…Nada hemos traído a este mundo…nada podremos  sacar</a:t>
            </a:r>
            <a:r>
              <a:rPr lang="es-MX" sz="4000" dirty="0" smtClean="0"/>
              <a:t>”</a:t>
            </a:r>
          </a:p>
          <a:p>
            <a:pPr lvl="0">
              <a:buNone/>
            </a:pPr>
            <a:endParaRPr lang="es-MX" sz="4000" dirty="0"/>
          </a:p>
          <a:p>
            <a:pPr lvl="0"/>
            <a:r>
              <a:rPr lang="es-MX" sz="4000" dirty="0"/>
              <a:t>Bastante es bastante  “…Teniendo sustento y abrigo, estemos contentos con esto…”</a:t>
            </a:r>
          </a:p>
          <a:p>
            <a:pPr>
              <a:buNone/>
            </a:pPr>
            <a:endParaRPr lang="es-MX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MX" sz="4800" b="1" u="sng" dirty="0" smtClean="0">
                <a:solidFill>
                  <a:schemeClr val="bg1"/>
                </a:solidFill>
                <a:effectLst/>
              </a:rPr>
              <a:t> Aprenda de los ejemplos:</a:t>
            </a:r>
            <a:endParaRPr lang="es-MX" sz="4800" b="1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Autofit/>
          </a:bodyPr>
          <a:lstStyle/>
          <a:p>
            <a:r>
              <a:rPr lang="es-MX" sz="4000" dirty="0"/>
              <a:t>-“Tengo millones y millones, pero no me han traído la felicidad.” John D. Rockefeller</a:t>
            </a:r>
          </a:p>
          <a:p>
            <a:r>
              <a:rPr lang="es-MX" sz="4000" dirty="0"/>
              <a:t>- “El cuidar de millones es mucha carga. No hay placer en él.”  Cornelius </a:t>
            </a:r>
            <a:r>
              <a:rPr lang="es-MX" sz="4000" dirty="0" err="1"/>
              <a:t>Vanderbilt</a:t>
            </a:r>
            <a:endParaRPr lang="es-MX" sz="4000" dirty="0"/>
          </a:p>
          <a:p>
            <a:r>
              <a:rPr lang="es-MX" sz="4000" dirty="0"/>
              <a:t>- “Soy el hombre más miserable del mundo”   John Jacob </a:t>
            </a:r>
            <a:r>
              <a:rPr lang="es-MX" sz="4000" dirty="0" smtClean="0"/>
              <a:t>Astor</a:t>
            </a:r>
            <a:endParaRPr lang="es-MX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effectLst/>
              </a:rPr>
              <a:t>PREGUNTAS Y DISCUSIÒN</a:t>
            </a:r>
            <a:endParaRPr lang="es-MX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800" dirty="0" smtClean="0"/>
              <a:t> “Estaba más contento cuando era muchacho y trabajaba en el taller de mecánico aunque  no teníamos nada.”  </a:t>
            </a:r>
          </a:p>
          <a:p>
            <a:pPr algn="ctr">
              <a:buNone/>
            </a:pPr>
            <a:r>
              <a:rPr lang="es-MX" sz="4800" dirty="0" smtClean="0"/>
              <a:t> Henry Ford </a:t>
            </a:r>
          </a:p>
          <a:p>
            <a:pPr algn="ctr"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600" b="1" i="1" dirty="0"/>
              <a:t>“Y la gente extranjera que se mezcló con ellos tuvo un vivo deseo,  y los hijos de Israel también volvieron a llorar y dijeron: ¡Quién nos diera a comer carne! Nos acordamos del pescado que comíamos en Egipto de balde, de los pepinos, los melones, los puerros, las cebollas y los ajos…”  </a:t>
            </a:r>
            <a:r>
              <a:rPr lang="es-MX" sz="3600" b="1" dirty="0"/>
              <a:t>Números 11:4, 5</a:t>
            </a:r>
          </a:p>
          <a:p>
            <a:pPr>
              <a:buNone/>
            </a:pPr>
            <a:endParaRPr lang="es-MX" sz="3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112568"/>
          </a:xfrm>
        </p:spPr>
        <p:txBody>
          <a:bodyPr>
            <a:normAutofit/>
          </a:bodyPr>
          <a:lstStyle/>
          <a:p>
            <a:r>
              <a:rPr lang="es-MX" dirty="0"/>
              <a:t>En 1994 el porcentaje de personas que admiten que “desean ganar mucho dinero” creció del 38% al 63</a:t>
            </a:r>
            <a:r>
              <a:rPr lang="es-MX" dirty="0" smtClean="0"/>
              <a:t>%.</a:t>
            </a:r>
          </a:p>
          <a:p>
            <a:pPr>
              <a:buNone/>
            </a:pPr>
            <a:endParaRPr lang="es-MX" dirty="0"/>
          </a:p>
          <a:p>
            <a:pPr lvl="0"/>
            <a:r>
              <a:rPr lang="es-MX" dirty="0"/>
              <a:t>Lo que los empleados roban de sus trabajos es $400 </a:t>
            </a:r>
            <a:r>
              <a:rPr lang="es-MX" dirty="0" smtClean="0"/>
              <a:t>billones</a:t>
            </a:r>
          </a:p>
          <a:p>
            <a:pPr lvl="0">
              <a:buNone/>
            </a:pPr>
            <a:endParaRPr lang="es-MX" dirty="0"/>
          </a:p>
          <a:p>
            <a:pPr lvl="0"/>
            <a:r>
              <a:rPr lang="es-MX" dirty="0"/>
              <a:t>En el 1999 40% de niños y 30% de niñas confiesan haber robado algo de una tienda</a:t>
            </a:r>
            <a:r>
              <a:rPr lang="es-MX" dirty="0" smtClean="0"/>
              <a:t>.</a:t>
            </a:r>
          </a:p>
          <a:p>
            <a:pPr lvl="0">
              <a:buNone/>
            </a:pPr>
            <a:endParaRPr lang="es-MX" dirty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CODICIA VA EN AUMENTO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3600" dirty="0" smtClean="0"/>
              <a:t>Desde 1970 los estados unidos ha generado para su gente un promedio de $700 billones de riquezas.</a:t>
            </a:r>
          </a:p>
          <a:p>
            <a:pPr lvl="0">
              <a:buNone/>
            </a:pPr>
            <a:endParaRPr lang="es-MX" sz="3600" dirty="0" smtClean="0"/>
          </a:p>
          <a:p>
            <a:pPr lvl="0"/>
            <a:r>
              <a:rPr lang="es-MX" sz="3600" dirty="0" smtClean="0"/>
              <a:t>El número de millonarios se elevó de 120,000 en el 1970 a casi 2 millones el 2000</a:t>
            </a:r>
          </a:p>
          <a:p>
            <a:pPr>
              <a:buNone/>
            </a:pPr>
            <a:endParaRPr lang="es-MX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b="1" i="1" dirty="0"/>
              <a:t>“¿Hasta cuándo oiré esta depravada multitud que murmura contra mí, las querellas de los hijos de Israel, que de mí se quejan?  Diles: Vivo yo, dice Jehová, que según habéis hablado a mis oídos, así haré yo con vosotros. En este desierto caerán vuestros cuerpos;</a:t>
            </a:r>
            <a:r>
              <a:rPr lang="es-MX" b="1" i="1" baseline="30000" dirty="0"/>
              <a:t> </a:t>
            </a:r>
            <a:r>
              <a:rPr lang="es-MX" b="1" i="1" dirty="0"/>
              <a:t>todo el número de los que fueron contados de entre vosotros, de veinte años arriba, los cuales han murmurado contra mí.”</a:t>
            </a:r>
            <a:r>
              <a:rPr lang="es-MX" b="1" dirty="0"/>
              <a:t>  Números 14:27-29</a:t>
            </a:r>
          </a:p>
          <a:p>
            <a:pPr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MX" sz="4800" b="1" dirty="0" smtClean="0">
                <a:solidFill>
                  <a:schemeClr val="bg1"/>
                </a:solidFill>
                <a:effectLst/>
              </a:rPr>
              <a:t>¿Qué es Codicia?</a:t>
            </a:r>
            <a:endParaRPr lang="es-MX" sz="48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46236"/>
            <a:ext cx="8568952" cy="495111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MX" sz="4000" b="1" dirty="0" smtClean="0"/>
              <a:t>Codiciar </a:t>
            </a:r>
            <a:r>
              <a:rPr lang="es-MX" sz="4000" b="1" dirty="0"/>
              <a:t>es desear cosas malas (reconocimiento sin méritos</a:t>
            </a:r>
            <a:r>
              <a:rPr lang="es-MX" sz="4000" b="1" dirty="0" smtClean="0"/>
              <a:t>)</a:t>
            </a:r>
          </a:p>
          <a:p>
            <a:pPr lvl="0">
              <a:buNone/>
            </a:pPr>
            <a:endParaRPr lang="es-MX" sz="4000" b="1" dirty="0"/>
          </a:p>
          <a:p>
            <a:pPr lvl="0"/>
            <a:r>
              <a:rPr lang="es-MX" sz="4000" b="1" dirty="0"/>
              <a:t>Codiciar es </a:t>
            </a:r>
            <a:endParaRPr lang="es-MX" sz="4000" b="1" dirty="0" smtClean="0"/>
          </a:p>
          <a:p>
            <a:pPr lvl="0">
              <a:buNone/>
            </a:pPr>
            <a:r>
              <a:rPr lang="es-MX" sz="4000" b="1" dirty="0" smtClean="0"/>
              <a:t>desear </a:t>
            </a:r>
            <a:r>
              <a:rPr lang="es-MX" sz="4000" b="1" dirty="0"/>
              <a:t>cosas </a:t>
            </a:r>
            <a:endParaRPr lang="es-MX" sz="4000" b="1" dirty="0" smtClean="0"/>
          </a:p>
          <a:p>
            <a:pPr lvl="0">
              <a:buNone/>
            </a:pPr>
            <a:r>
              <a:rPr lang="es-MX" sz="4000" b="1" dirty="0" smtClean="0"/>
              <a:t>buenas </a:t>
            </a:r>
            <a:r>
              <a:rPr lang="es-MX" sz="4000" b="1" dirty="0"/>
              <a:t>por </a:t>
            </a:r>
            <a:endParaRPr lang="es-MX" sz="4000" b="1" dirty="0" smtClean="0"/>
          </a:p>
          <a:p>
            <a:pPr lvl="0">
              <a:buNone/>
            </a:pPr>
            <a:r>
              <a:rPr lang="es-MX" sz="4000" b="1" dirty="0" smtClean="0"/>
              <a:t>razones malas</a:t>
            </a:r>
          </a:p>
          <a:p>
            <a:pPr lvl="0">
              <a:buNone/>
            </a:pPr>
            <a:r>
              <a:rPr lang="es-MX" sz="4000" b="1" dirty="0" smtClean="0"/>
              <a:t>(</a:t>
            </a:r>
            <a:r>
              <a:rPr lang="es-MX" sz="4000" b="1" dirty="0"/>
              <a:t>liderazgo para </a:t>
            </a:r>
            <a:endParaRPr lang="es-MX" sz="4000" b="1" dirty="0" smtClean="0"/>
          </a:p>
          <a:p>
            <a:pPr lvl="0">
              <a:buNone/>
            </a:pPr>
            <a:r>
              <a:rPr lang="es-MX" sz="4000" b="1" dirty="0" smtClean="0"/>
              <a:t>obtener </a:t>
            </a:r>
            <a:r>
              <a:rPr lang="es-MX" sz="4000" b="1" dirty="0"/>
              <a:t>poder</a:t>
            </a:r>
            <a:r>
              <a:rPr lang="es-MX" sz="4000" b="1" dirty="0" smtClean="0"/>
              <a:t>)</a:t>
            </a:r>
          </a:p>
          <a:p>
            <a:pPr lvl="0">
              <a:buNone/>
            </a:pPr>
            <a:endParaRPr lang="es-MX" sz="4000" b="1" dirty="0"/>
          </a:p>
          <a:p>
            <a:pPr>
              <a:buNone/>
            </a:pPr>
            <a:endParaRPr lang="es-MX" sz="4000" b="1" dirty="0"/>
          </a:p>
        </p:txBody>
      </p:sp>
      <p:pic>
        <p:nvPicPr>
          <p:cNvPr id="4" name="3 Imagen" descr="dimension_codi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140968"/>
            <a:ext cx="4248472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3600" b="1" dirty="0" smtClean="0"/>
              <a:t>Codiciar es desear cosas buenas fuera de tiempo (intimidad antes del matrimonio)</a:t>
            </a:r>
          </a:p>
          <a:p>
            <a:pPr lvl="0">
              <a:buNone/>
            </a:pPr>
            <a:endParaRPr lang="es-MX" sz="3600" b="1" dirty="0" smtClean="0"/>
          </a:p>
          <a:p>
            <a:pPr lvl="0"/>
            <a:r>
              <a:rPr lang="es-MX" sz="3600" b="1" dirty="0" smtClean="0"/>
              <a:t>Codiciar es desear </a:t>
            </a:r>
          </a:p>
          <a:p>
            <a:pPr lvl="0">
              <a:buNone/>
            </a:pPr>
            <a:r>
              <a:rPr lang="es-MX" sz="3600" b="1" dirty="0" smtClean="0"/>
              <a:t>cosas buenas, </a:t>
            </a:r>
          </a:p>
          <a:p>
            <a:pPr lvl="0">
              <a:buNone/>
            </a:pPr>
            <a:r>
              <a:rPr lang="es-MX" sz="3600" b="1" dirty="0" smtClean="0"/>
              <a:t>pero en cantidades </a:t>
            </a:r>
          </a:p>
          <a:p>
            <a:pPr lvl="0">
              <a:buNone/>
            </a:pPr>
            <a:r>
              <a:rPr lang="es-MX" sz="3600" b="1" dirty="0" smtClean="0"/>
              <a:t>malas (mucho dinero)</a:t>
            </a:r>
          </a:p>
          <a:p>
            <a:pPr>
              <a:buNone/>
            </a:pPr>
            <a:endParaRPr lang="es-MX" sz="3600" dirty="0"/>
          </a:p>
        </p:txBody>
      </p:sp>
      <p:pic>
        <p:nvPicPr>
          <p:cNvPr id="4" name="3 Imagen" descr="cod1i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501008"/>
            <a:ext cx="3168352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MX" sz="4400" b="1" i="1" u="sng" dirty="0" smtClean="0">
                <a:solidFill>
                  <a:schemeClr val="bg1"/>
                </a:solidFill>
                <a:effectLst/>
              </a:rPr>
              <a:t>SUBSTITUYA UNA ACTITUD DE CODICIA </a:t>
            </a:r>
            <a:r>
              <a:rPr lang="es-MX" sz="4400" i="1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sz="4400" i="1" u="sng" dirty="0" smtClean="0">
                <a:solidFill>
                  <a:schemeClr val="bg1"/>
                </a:solidFill>
                <a:effectLst/>
              </a:rPr>
            </a:br>
            <a:endParaRPr lang="es-MX" sz="4400" i="1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4000" b="1" dirty="0" smtClean="0"/>
              <a:t>Nuestra </a:t>
            </a:r>
            <a:r>
              <a:rPr lang="es-MX" sz="4000" b="1" dirty="0"/>
              <a:t>actitud o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nuestra </a:t>
            </a:r>
            <a:r>
              <a:rPr lang="es-MX" sz="4000" b="1" dirty="0"/>
              <a:t>respuesta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a </a:t>
            </a:r>
            <a:r>
              <a:rPr lang="es-MX" sz="4000" b="1" dirty="0"/>
              <a:t>las </a:t>
            </a:r>
            <a:r>
              <a:rPr lang="es-MX" sz="4000" b="1" dirty="0" smtClean="0"/>
              <a:t>circunstancias</a:t>
            </a:r>
          </a:p>
          <a:p>
            <a:pPr>
              <a:buNone/>
            </a:pPr>
            <a:r>
              <a:rPr lang="es-MX" sz="4000" b="1" dirty="0" smtClean="0"/>
              <a:t> </a:t>
            </a:r>
            <a:r>
              <a:rPr lang="es-MX" sz="4000" b="1" dirty="0"/>
              <a:t>de </a:t>
            </a:r>
            <a:r>
              <a:rPr lang="es-MX" sz="4000" b="1" dirty="0" smtClean="0"/>
              <a:t>nuestra </a:t>
            </a:r>
            <a:r>
              <a:rPr lang="es-MX" sz="4000" b="1" dirty="0"/>
              <a:t>vida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determina </a:t>
            </a:r>
            <a:r>
              <a:rPr lang="es-MX" sz="4000" b="1" dirty="0"/>
              <a:t>en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realidad </a:t>
            </a:r>
            <a:r>
              <a:rPr lang="es-MX" sz="4000" b="1" dirty="0"/>
              <a:t>que clase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de </a:t>
            </a:r>
            <a:r>
              <a:rPr lang="es-MX" sz="4000" b="1" dirty="0"/>
              <a:t>personas somos 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o </a:t>
            </a:r>
            <a:r>
              <a:rPr lang="es-MX" sz="4000" b="1" dirty="0"/>
              <a:t>que llevamos dentro.</a:t>
            </a:r>
          </a:p>
          <a:p>
            <a:pPr>
              <a:buNone/>
            </a:pPr>
            <a:endParaRPr lang="es-MX" sz="4000" b="1" dirty="0"/>
          </a:p>
        </p:txBody>
      </p:sp>
      <p:pic>
        <p:nvPicPr>
          <p:cNvPr id="4" name="3 Imagen" descr="codi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2348880"/>
            <a:ext cx="3240360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¿Alguna vez ha deseado usted sacarse la lotería?</a:t>
            </a:r>
            <a:br>
              <a:rPr lang="es-MX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s-MX" sz="3600" dirty="0"/>
          </a:p>
          <a:p>
            <a:pPr>
              <a:buNone/>
            </a:pPr>
            <a:r>
              <a:rPr lang="es-MX" sz="3600" i="1" dirty="0"/>
              <a:t>“Porque los que son de la carne piensan en las cosas de la carne; pero los que son del Espíritu, en las cosas del Espíritu.”</a:t>
            </a:r>
            <a:endParaRPr lang="es-MX" sz="3600" dirty="0"/>
          </a:p>
          <a:p>
            <a:r>
              <a:rPr lang="es-MX" sz="3600" dirty="0"/>
              <a:t>Romanos 8:5</a:t>
            </a:r>
          </a:p>
          <a:p>
            <a:pPr>
              <a:buNone/>
            </a:pPr>
            <a:r>
              <a:rPr lang="es-MX" sz="3600" b="1" dirty="0"/>
              <a:t> </a:t>
            </a:r>
            <a:endParaRPr lang="es-MX" sz="3600" dirty="0"/>
          </a:p>
          <a:p>
            <a:pPr>
              <a:buNone/>
            </a:pPr>
            <a:endParaRPr lang="es-MX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pPr lvl="0" algn="ctr"/>
            <a:r>
              <a:rPr lang="es-MX" sz="4800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sz="4800" u="sng" dirty="0" smtClean="0">
                <a:solidFill>
                  <a:schemeClr val="bg1"/>
                </a:solidFill>
                <a:effectLst/>
              </a:rPr>
            </a:br>
            <a:endParaRPr lang="es-MX" sz="4800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sz="4000" dirty="0" smtClean="0"/>
              <a:t>La </a:t>
            </a:r>
            <a:r>
              <a:rPr lang="es-MX" sz="4000" dirty="0"/>
              <a:t>codicia desenfrenada en </a:t>
            </a:r>
            <a:r>
              <a:rPr lang="es-MX" sz="4000" dirty="0" smtClean="0"/>
              <a:t>el</a:t>
            </a:r>
          </a:p>
          <a:p>
            <a:pPr>
              <a:buNone/>
            </a:pPr>
            <a:r>
              <a:rPr lang="es-MX" sz="4000" dirty="0" smtClean="0"/>
              <a:t>mundo </a:t>
            </a:r>
            <a:r>
              <a:rPr lang="es-MX" sz="4000" dirty="0"/>
              <a:t>occidental </a:t>
            </a:r>
            <a:endParaRPr lang="es-MX" sz="4000" dirty="0" smtClean="0"/>
          </a:p>
          <a:p>
            <a:pPr>
              <a:buNone/>
            </a:pPr>
            <a:r>
              <a:rPr lang="es-MX" sz="4000" dirty="0" smtClean="0"/>
              <a:t>y </a:t>
            </a:r>
            <a:r>
              <a:rPr lang="es-MX" sz="4000" dirty="0"/>
              <a:t>en la iglesia </a:t>
            </a:r>
            <a:endParaRPr lang="es-MX" sz="4000" dirty="0" smtClean="0"/>
          </a:p>
          <a:p>
            <a:pPr>
              <a:buNone/>
            </a:pPr>
            <a:r>
              <a:rPr lang="es-MX" sz="4000" dirty="0" smtClean="0"/>
              <a:t>evangélica,</a:t>
            </a:r>
          </a:p>
          <a:p>
            <a:pPr>
              <a:buNone/>
            </a:pPr>
            <a:r>
              <a:rPr lang="es-MX" sz="4000" dirty="0" smtClean="0"/>
              <a:t>obstruye </a:t>
            </a:r>
            <a:r>
              <a:rPr lang="es-MX" sz="4000" dirty="0"/>
              <a:t>el fluir </a:t>
            </a:r>
            <a:endParaRPr lang="es-MX" sz="4000" dirty="0" smtClean="0"/>
          </a:p>
          <a:p>
            <a:pPr>
              <a:buNone/>
            </a:pPr>
            <a:r>
              <a:rPr lang="es-MX" sz="4000" dirty="0" smtClean="0"/>
              <a:t>de </a:t>
            </a:r>
            <a:r>
              <a:rPr lang="es-MX" sz="4000" dirty="0"/>
              <a:t>la plenitud de </a:t>
            </a:r>
            <a:endParaRPr lang="es-MX" sz="4000" dirty="0" smtClean="0"/>
          </a:p>
          <a:p>
            <a:pPr>
              <a:buNone/>
            </a:pPr>
            <a:r>
              <a:rPr lang="es-MX" sz="4000" dirty="0" smtClean="0"/>
              <a:t>Dios </a:t>
            </a:r>
            <a:r>
              <a:rPr lang="es-MX" sz="4000" dirty="0"/>
              <a:t>en nuestras vidas</a:t>
            </a:r>
          </a:p>
          <a:p>
            <a:pPr>
              <a:buNone/>
            </a:pPr>
            <a:endParaRPr lang="es-MX" sz="4000" dirty="0"/>
          </a:p>
        </p:txBody>
      </p:sp>
      <p:pic>
        <p:nvPicPr>
          <p:cNvPr id="4" name="3 Imagen" descr="codici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2636912"/>
            <a:ext cx="3024336" cy="36004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MX" sz="3600" b="1" u="sng" dirty="0" smtClean="0">
                <a:solidFill>
                  <a:schemeClr val="bg1"/>
                </a:solidFill>
                <a:effectLst/>
              </a:rPr>
              <a:t>Escena #1: Cediendo a la codicia y por qué Dios lo aborrece</a:t>
            </a:r>
            <a:r>
              <a:rPr lang="es-MX" sz="3600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sz="3600" u="sng" dirty="0" smtClean="0">
                <a:solidFill>
                  <a:schemeClr val="bg1"/>
                </a:solidFill>
                <a:effectLst/>
              </a:rPr>
            </a:br>
            <a:endParaRPr lang="es-MX" sz="3600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MX" sz="4400" dirty="0" smtClean="0"/>
              <a:t>Se </a:t>
            </a:r>
            <a:r>
              <a:rPr lang="es-MX" sz="4400" dirty="0"/>
              <a:t>convierte en pecado cuando uno cede a la tentación. </a:t>
            </a:r>
            <a:endParaRPr lang="es-MX" sz="4400" dirty="0" smtClean="0"/>
          </a:p>
          <a:p>
            <a:pPr lvl="0">
              <a:buNone/>
            </a:pPr>
            <a:endParaRPr lang="es-MX" sz="4400" dirty="0" smtClean="0"/>
          </a:p>
          <a:p>
            <a:pPr lvl="0"/>
            <a:r>
              <a:rPr lang="es-MX" sz="4400" dirty="0" smtClean="0"/>
              <a:t>Números 11:4</a:t>
            </a:r>
          </a:p>
          <a:p>
            <a:pPr lvl="0">
              <a:buNone/>
            </a:pPr>
            <a:r>
              <a:rPr lang="es-MX" sz="4400" dirty="0" smtClean="0"/>
              <a:t> </a:t>
            </a:r>
          </a:p>
          <a:p>
            <a:pPr lvl="0"/>
            <a:r>
              <a:rPr lang="es-MX" sz="4400" dirty="0" smtClean="0"/>
              <a:t>Romanos </a:t>
            </a:r>
            <a:r>
              <a:rPr lang="es-MX" sz="4400" dirty="0"/>
              <a:t>8:5</a:t>
            </a:r>
          </a:p>
          <a:p>
            <a:pPr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u="sng" dirty="0" smtClean="0">
                <a:solidFill>
                  <a:schemeClr val="bg1"/>
                </a:solidFill>
                <a:effectLst/>
              </a:rPr>
              <a:t>Escena #2: Un regalo de Dios que a usted no le conviene</a:t>
            </a:r>
            <a:r>
              <a:rPr lang="es-MX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u="sng" dirty="0" smtClean="0">
                <a:solidFill>
                  <a:schemeClr val="bg1"/>
                </a:solidFill>
                <a:effectLst/>
              </a:rPr>
            </a:br>
            <a:endParaRPr lang="es-MX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4000" dirty="0" smtClean="0"/>
              <a:t>Al </a:t>
            </a:r>
            <a:r>
              <a:rPr lang="es-MX" sz="4000" dirty="0"/>
              <a:t>pasar el tiempo llegamos a aborrecer aquello que anhelábamos tener</a:t>
            </a:r>
            <a:r>
              <a:rPr lang="es-MX" sz="4000" dirty="0" smtClean="0"/>
              <a:t>.</a:t>
            </a:r>
          </a:p>
          <a:p>
            <a:pPr lvl="0">
              <a:buNone/>
            </a:pPr>
            <a:r>
              <a:rPr lang="es-MX" sz="4000" dirty="0" smtClean="0"/>
              <a:t> </a:t>
            </a:r>
          </a:p>
          <a:p>
            <a:pPr lvl="0"/>
            <a:r>
              <a:rPr lang="es-MX" sz="4000" dirty="0" smtClean="0"/>
              <a:t>Números </a:t>
            </a:r>
            <a:r>
              <a:rPr lang="es-MX" sz="4000" dirty="0"/>
              <a:t>11: 16-20</a:t>
            </a:r>
            <a:r>
              <a:rPr lang="es-MX" sz="4000" dirty="0" smtClean="0"/>
              <a:t>,</a:t>
            </a:r>
          </a:p>
          <a:p>
            <a:pPr lvl="0"/>
            <a:endParaRPr lang="es-MX" sz="4000" dirty="0" smtClean="0"/>
          </a:p>
          <a:p>
            <a:pPr lvl="0"/>
            <a:r>
              <a:rPr lang="es-MX" sz="4000" dirty="0" smtClean="0"/>
              <a:t> </a:t>
            </a:r>
            <a:r>
              <a:rPr lang="es-MX" sz="4000" dirty="0"/>
              <a:t>Salmos 106:15</a:t>
            </a:r>
          </a:p>
          <a:p>
            <a:pPr>
              <a:buNone/>
            </a:pPr>
            <a:endParaRPr lang="es-MX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u="sng" dirty="0" smtClean="0">
                <a:solidFill>
                  <a:schemeClr val="bg1"/>
                </a:solidFill>
                <a:effectLst/>
              </a:rPr>
              <a:t>Escena #3: Las consecuencias de la codicia</a:t>
            </a:r>
            <a:r>
              <a:rPr lang="es-MX" u="sng" dirty="0" smtClean="0">
                <a:solidFill>
                  <a:schemeClr val="bg1"/>
                </a:solidFill>
                <a:effectLst/>
              </a:rPr>
              <a:t/>
            </a:r>
            <a:br>
              <a:rPr lang="es-MX" u="sng" dirty="0" smtClean="0">
                <a:solidFill>
                  <a:schemeClr val="bg1"/>
                </a:solidFill>
                <a:effectLst/>
              </a:rPr>
            </a:br>
            <a:endParaRPr lang="es-MX" u="sng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4800" dirty="0" smtClean="0"/>
              <a:t>Bastante </a:t>
            </a:r>
            <a:r>
              <a:rPr lang="es-MX" sz="4800" dirty="0"/>
              <a:t>nunca es </a:t>
            </a:r>
            <a:r>
              <a:rPr lang="es-MX" sz="4800" dirty="0" smtClean="0"/>
              <a:t>bastante</a:t>
            </a:r>
          </a:p>
          <a:p>
            <a:pPr lvl="0">
              <a:buNone/>
            </a:pPr>
            <a:r>
              <a:rPr lang="es-MX" sz="4800" dirty="0" smtClean="0"/>
              <a:t> </a:t>
            </a:r>
          </a:p>
          <a:p>
            <a:pPr lvl="0"/>
            <a:r>
              <a:rPr lang="es-MX" sz="4800" dirty="0" smtClean="0"/>
              <a:t>Números 11:31-35</a:t>
            </a:r>
          </a:p>
          <a:p>
            <a:pPr lvl="0">
              <a:buNone/>
            </a:pPr>
            <a:endParaRPr lang="es-MX" sz="4800" dirty="0"/>
          </a:p>
          <a:p>
            <a:pPr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665</Words>
  <Application>Microsoft Office PowerPoint</Application>
  <PresentationFormat>Presentación en pantalla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Fundición</vt:lpstr>
      <vt:lpstr>     EL CARCTER DEL LIDER Y LA CODICIA  </vt:lpstr>
      <vt:lpstr>¿Qué es Codicia?</vt:lpstr>
      <vt:lpstr>Diapositiva 3</vt:lpstr>
      <vt:lpstr>SUBSTITUYA UNA ACTITUD DE CODICIA  </vt:lpstr>
      <vt:lpstr>1.  ¿Alguna vez ha deseado usted sacarse la lotería? </vt:lpstr>
      <vt:lpstr> </vt:lpstr>
      <vt:lpstr>Escena #1: Cediendo a la codicia y por qué Dios lo aborrece </vt:lpstr>
      <vt:lpstr>Escena #2: Un regalo de Dios que a usted no le conviene </vt:lpstr>
      <vt:lpstr>Escena #3: Las consecuencias de la codicia </vt:lpstr>
      <vt:lpstr>III.  …CON UNA ACTITUD DE CONTENTAMIENTO </vt:lpstr>
      <vt:lpstr>¿Qué es contentamiento?</vt:lpstr>
      <vt:lpstr>Diapositiva 12</vt:lpstr>
      <vt:lpstr> Aprenda de los ejemplos:</vt:lpstr>
      <vt:lpstr>PREGUNTAS Y DISCUSIÒN</vt:lpstr>
      <vt:lpstr>Diapositiva 15</vt:lpstr>
      <vt:lpstr>Diapositiva 16</vt:lpstr>
      <vt:lpstr>LA CODICIA VA EN AUMENTO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SEÑOR CAMBIA MI ACTITUD ANTES QUE SEA TARDE   </dc:title>
  <dc:creator>Elias Paez</dc:creator>
  <cp:lastModifiedBy>Elías Páez</cp:lastModifiedBy>
  <cp:revision>8</cp:revision>
  <dcterms:created xsi:type="dcterms:W3CDTF">2011-09-10T00:17:12Z</dcterms:created>
  <dcterms:modified xsi:type="dcterms:W3CDTF">2011-09-10T05:27:06Z</dcterms:modified>
</cp:coreProperties>
</file>