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97" r:id="rId3"/>
    <p:sldId id="257" r:id="rId4"/>
    <p:sldId id="263" r:id="rId5"/>
    <p:sldId id="277" r:id="rId6"/>
    <p:sldId id="262" r:id="rId7"/>
    <p:sldId id="261" r:id="rId8"/>
    <p:sldId id="278" r:id="rId9"/>
    <p:sldId id="268" r:id="rId10"/>
    <p:sldId id="279" r:id="rId11"/>
    <p:sldId id="298" r:id="rId12"/>
    <p:sldId id="260" r:id="rId13"/>
    <p:sldId id="259" r:id="rId14"/>
    <p:sldId id="299" r:id="rId15"/>
    <p:sldId id="294" r:id="rId16"/>
    <p:sldId id="291" r:id="rId17"/>
    <p:sldId id="267" r:id="rId18"/>
    <p:sldId id="292" r:id="rId19"/>
    <p:sldId id="273" r:id="rId20"/>
    <p:sldId id="282" r:id="rId21"/>
    <p:sldId id="283" r:id="rId22"/>
    <p:sldId id="284" r:id="rId23"/>
    <p:sldId id="285" r:id="rId24"/>
    <p:sldId id="286" r:id="rId25"/>
    <p:sldId id="274" r:id="rId26"/>
    <p:sldId id="288" r:id="rId27"/>
    <p:sldId id="275" r:id="rId28"/>
    <p:sldId id="290" r:id="rId29"/>
    <p:sldId id="296" r:id="rId30"/>
    <p:sldId id="300"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67" d="100"/>
          <a:sy n="67"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17343-F05A-4E63-BADD-DC4BAB63E84A}" type="datetimeFigureOut">
              <a:rPr lang="es-MX" smtClean="0"/>
              <a:pPr/>
              <a:t>16/7/16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7C4B81E-ED0F-43DF-87BA-EC9DF9D6107F}"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17343-F05A-4E63-BADD-DC4BAB63E84A}" type="datetimeFigureOut">
              <a:rPr lang="es-MX" smtClean="0"/>
              <a:pPr/>
              <a:t>16/7/16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4B81E-ED0F-43DF-87BA-EC9DF9D6107F}"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proverbia.net/citasautor.asp?autor=57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571472" y="1"/>
            <a:ext cx="7772400" cy="1071546"/>
          </a:xfrm>
        </p:spPr>
        <p:txBody>
          <a:bodyPr>
            <a:normAutofit/>
          </a:bodyPr>
          <a:lstStyle/>
          <a:p>
            <a:r>
              <a:rPr lang="es-MX" sz="4800" dirty="0" smtClean="0">
                <a:solidFill>
                  <a:schemeClr val="bg1"/>
                </a:solidFill>
              </a:rPr>
              <a:t>EL CARÁCTER DE UN LIDER</a:t>
            </a:r>
            <a:endParaRPr lang="es-MX" sz="4800" dirty="0">
              <a:solidFill>
                <a:schemeClr val="bg1"/>
              </a:solidFill>
            </a:endParaRPr>
          </a:p>
        </p:txBody>
      </p:sp>
      <p:sp>
        <p:nvSpPr>
          <p:cNvPr id="3" name="2 Subtítulo"/>
          <p:cNvSpPr>
            <a:spLocks noGrp="1"/>
          </p:cNvSpPr>
          <p:nvPr>
            <p:ph type="subTitle" idx="4294967295"/>
          </p:nvPr>
        </p:nvSpPr>
        <p:spPr>
          <a:xfrm>
            <a:off x="928662" y="928670"/>
            <a:ext cx="7500990" cy="1143008"/>
          </a:xfrm>
        </p:spPr>
        <p:txBody>
          <a:bodyPr>
            <a:noAutofit/>
          </a:bodyPr>
          <a:lstStyle/>
          <a:p>
            <a:pPr algn="ctr">
              <a:buNone/>
            </a:pPr>
            <a:r>
              <a:rPr lang="es-MX" sz="5400" dirty="0" smtClean="0">
                <a:solidFill>
                  <a:schemeClr val="bg1"/>
                </a:solidFill>
              </a:rPr>
              <a:t>Y LA MEDIOCRIDAD</a:t>
            </a:r>
            <a:endParaRPr lang="es-MX" sz="5400" dirty="0">
              <a:solidFill>
                <a:schemeClr val="bg1"/>
              </a:solidFill>
            </a:endParaRPr>
          </a:p>
        </p:txBody>
      </p:sp>
      <p:pic>
        <p:nvPicPr>
          <p:cNvPr id="4" name="Picture 2" descr="C:\Users\Elías Páez\Desktop\mediocres.jpg"/>
          <p:cNvPicPr>
            <a:picLocks noChangeAspect="1" noChangeArrowheads="1"/>
          </p:cNvPicPr>
          <p:nvPr/>
        </p:nvPicPr>
        <p:blipFill>
          <a:blip r:embed="rId2" cstate="print"/>
          <a:srcRect/>
          <a:stretch>
            <a:fillRect/>
          </a:stretch>
        </p:blipFill>
        <p:spPr bwMode="auto">
          <a:xfrm>
            <a:off x="179512" y="2204864"/>
            <a:ext cx="8496944" cy="43912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5364088" cy="6155531"/>
          </a:xfrm>
          <a:prstGeom prst="rect">
            <a:avLst/>
          </a:prstGeom>
        </p:spPr>
        <p:txBody>
          <a:bodyPr wrap="square">
            <a:spAutoFit/>
          </a:bodyPr>
          <a:lstStyle/>
          <a:p>
            <a:pPr marL="514350" indent="-514350">
              <a:buFont typeface="+mj-lt"/>
              <a:buAutoNum type="arabicPeriod"/>
            </a:pPr>
            <a:r>
              <a:rPr lang="es-MX" sz="3200" dirty="0" smtClean="0">
                <a:solidFill>
                  <a:schemeClr val="bg1"/>
                </a:solidFill>
              </a:rPr>
              <a:t>SE PROPONE UNA META Y NO   LA LLEVA ACABO</a:t>
            </a:r>
          </a:p>
          <a:p>
            <a:pPr marL="514350" indent="-514350">
              <a:buFont typeface="+mj-lt"/>
              <a:buAutoNum type="arabicPeriod"/>
            </a:pPr>
            <a:r>
              <a:rPr lang="es-MX" sz="3000" dirty="0" smtClean="0">
                <a:solidFill>
                  <a:schemeClr val="bg1"/>
                </a:solidFill>
              </a:rPr>
              <a:t>PIDE PRESTADO O FIADO Y NO PAGA A TIEMPO O NUNCA PAGA</a:t>
            </a:r>
          </a:p>
          <a:p>
            <a:pPr marL="514350" indent="-514350">
              <a:buFont typeface="+mj-lt"/>
              <a:buAutoNum type="arabicPeriod"/>
            </a:pPr>
            <a:r>
              <a:rPr lang="es-MX" sz="3000" dirty="0" smtClean="0">
                <a:solidFill>
                  <a:schemeClr val="bg1"/>
                </a:solidFill>
              </a:rPr>
              <a:t>TIENE DESEOS DE UN </a:t>
            </a:r>
            <a:r>
              <a:rPr lang="es-MX" sz="3000" dirty="0" smtClean="0">
                <a:solidFill>
                  <a:schemeClr val="bg1"/>
                </a:solidFill>
              </a:rPr>
              <a:t>LIDERASGO  </a:t>
            </a:r>
            <a:r>
              <a:rPr lang="es-MX" sz="3000" dirty="0" smtClean="0">
                <a:solidFill>
                  <a:schemeClr val="bg1"/>
                </a:solidFill>
              </a:rPr>
              <a:t>PERO LO POCO QUE SE LE DELEGA NO CUMPLE</a:t>
            </a:r>
          </a:p>
          <a:p>
            <a:pPr marL="514350" indent="-514350"/>
            <a:r>
              <a:rPr lang="es-MX" sz="3000" dirty="0" smtClean="0">
                <a:solidFill>
                  <a:schemeClr val="bg1"/>
                </a:solidFill>
              </a:rPr>
              <a:t>4.  PRESUME MUCHAS COSAS Y LOGRA MUY POCAS</a:t>
            </a:r>
          </a:p>
          <a:p>
            <a:pPr marL="514350" indent="-514350"/>
            <a:r>
              <a:rPr lang="es-MX" sz="3000" dirty="0" smtClean="0">
                <a:solidFill>
                  <a:schemeClr val="bg1"/>
                </a:solidFill>
              </a:rPr>
              <a:t>5.  PROMETE COSAS O DIOS Y NO LAS CUMPLE.</a:t>
            </a:r>
            <a:endParaRPr lang="es-MX" sz="3000" dirty="0">
              <a:solidFill>
                <a:schemeClr val="bg1"/>
              </a:solidFill>
            </a:endParaRPr>
          </a:p>
        </p:txBody>
      </p:sp>
      <p:pic>
        <p:nvPicPr>
          <p:cNvPr id="35841" name="Picture 1" descr="C:\Users\Elías Páez\Desktop\imagesCAHVTT89.jpg"/>
          <p:cNvPicPr>
            <a:picLocks noChangeAspect="1" noChangeArrowheads="1"/>
          </p:cNvPicPr>
          <p:nvPr/>
        </p:nvPicPr>
        <p:blipFill>
          <a:blip r:embed="rId2" cstate="print"/>
          <a:srcRect/>
          <a:stretch>
            <a:fillRect/>
          </a:stretch>
        </p:blipFill>
        <p:spPr bwMode="auto">
          <a:xfrm>
            <a:off x="5364088" y="908720"/>
            <a:ext cx="3779912" cy="51845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251520" y="476672"/>
            <a:ext cx="8568952" cy="5016758"/>
          </a:xfrm>
          <a:prstGeom prst="rect">
            <a:avLst/>
          </a:prstGeom>
        </p:spPr>
        <p:txBody>
          <a:bodyPr wrap="square">
            <a:spAutoFit/>
          </a:bodyPr>
          <a:lstStyle/>
          <a:p>
            <a:r>
              <a:rPr lang="es-MX" sz="3600" dirty="0" smtClean="0">
                <a:solidFill>
                  <a:schemeClr val="bg1"/>
                </a:solidFill>
              </a:rPr>
              <a:t>EJEMPLOS BIBLICOS</a:t>
            </a:r>
          </a:p>
          <a:p>
            <a:r>
              <a:rPr lang="es-MX" sz="2800" dirty="0" smtClean="0">
                <a:solidFill>
                  <a:schemeClr val="bg1"/>
                </a:solidFill>
              </a:rPr>
              <a:t>JOSUÉ 18:3 </a:t>
            </a:r>
          </a:p>
          <a:p>
            <a:r>
              <a:rPr lang="es-MX" sz="2400" dirty="0" smtClean="0">
                <a:solidFill>
                  <a:schemeClr val="bg1"/>
                </a:solidFill>
              </a:rPr>
              <a:t> “</a:t>
            </a:r>
            <a:r>
              <a:rPr lang="es-MX" sz="2800" dirty="0" smtClean="0">
                <a:solidFill>
                  <a:schemeClr val="bg1"/>
                </a:solidFill>
              </a:rPr>
              <a:t>Y Josué dijo a los hijos de Israel: ¿Hasta cuándo seréis negligentes para venir a poseer la tierra que os ha dado Jehová el Dios de vuestros padres?” ¿Hasta cuándo seréis negligentes? Dice la Palabra de Dios, que ahí estaba el pueblo de Israel congregado, y dice en otras palabras Josué: </a:t>
            </a:r>
          </a:p>
          <a:p>
            <a:endParaRPr lang="es-MX" sz="2800" dirty="0" smtClean="0">
              <a:solidFill>
                <a:schemeClr val="bg1"/>
              </a:solidFill>
            </a:endParaRPr>
          </a:p>
          <a:p>
            <a:r>
              <a:rPr lang="es-MX" sz="2800" dirty="0" smtClean="0">
                <a:solidFill>
                  <a:schemeClr val="bg1"/>
                </a:solidFill>
              </a:rPr>
              <a:t>“¿</a:t>
            </a:r>
            <a:r>
              <a:rPr lang="es-MX" sz="3200" dirty="0" smtClean="0">
                <a:solidFill>
                  <a:schemeClr val="bg1"/>
                </a:solidFill>
              </a:rPr>
              <a:t>HASTA CUÁNDO SERÉIS MEDIOCRES</a:t>
            </a:r>
            <a:r>
              <a:rPr lang="es-MX" sz="2800" dirty="0" smtClean="0">
                <a:solidFill>
                  <a:schemeClr val="bg1"/>
                </a:solidFill>
              </a:rPr>
              <a:t>?, ¿Por qué no hacen lo que Dios les ha encomendado hacer?”</a:t>
            </a:r>
            <a:endParaRPr lang="es-MX"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r>
              <a:rPr lang="es-MX" sz="4400" dirty="0" smtClean="0">
                <a:solidFill>
                  <a:schemeClr val="bg1"/>
                </a:solidFill>
              </a:rPr>
              <a:t>SI USTED QUIERE UN MATRIMONIO EXCELENTE, UNA VIDA EXCELENTE, UNA EMPRESA EXCELENTE, UNA IGLESIA EXCELENTE, USTED NECESITA ESTABLECER UN PLAN, TENER METAS PERO SOBRE TODO DISCIPLINA. </a:t>
            </a:r>
          </a:p>
          <a:p>
            <a:r>
              <a:rPr lang="es-MX" sz="4400" dirty="0" smtClean="0">
                <a:solidFill>
                  <a:schemeClr val="bg1"/>
                </a:solidFill>
              </a:rPr>
              <a:t>SI USTED QUIERE HACER LA DIFERENCIA USTED NECESITA DISCIPLINARSE A SI MISMO.</a:t>
            </a:r>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588224" cy="3573016"/>
          </a:xfrm>
        </p:spPr>
        <p:txBody>
          <a:bodyPr>
            <a:noAutofit/>
          </a:bodyPr>
          <a:lstStyle/>
          <a:p>
            <a:endParaRPr lang="es-MX" dirty="0" smtClean="0">
              <a:solidFill>
                <a:schemeClr val="bg1"/>
              </a:solidFill>
            </a:endParaRPr>
          </a:p>
          <a:p>
            <a:pPr>
              <a:buNone/>
            </a:pPr>
            <a:r>
              <a:rPr lang="es-MX" dirty="0" smtClean="0">
                <a:solidFill>
                  <a:schemeClr val="bg1"/>
                </a:solidFill>
              </a:rPr>
              <a:t>   USTED COMIENZA A DEJAR LA MEDIOCRIDAD CUANDO DISCIPLINA SU MENTE, SU LENGUA, SUS EMOCIONES Y SU CUERPO, Y ELIGE CAMINAR EN POS DE LA EXCELENCIA.</a:t>
            </a:r>
          </a:p>
          <a:p>
            <a:endParaRPr lang="es-MX" dirty="0">
              <a:solidFill>
                <a:schemeClr val="bg1"/>
              </a:solidFill>
            </a:endParaRPr>
          </a:p>
        </p:txBody>
      </p:sp>
      <p:pic>
        <p:nvPicPr>
          <p:cNvPr id="25602" name="Picture 2" descr="C:\Users\Elías Páez\Desktop\puente_mal_hecho.jpg"/>
          <p:cNvPicPr>
            <a:picLocks noChangeAspect="1" noChangeArrowheads="1"/>
          </p:cNvPicPr>
          <p:nvPr/>
        </p:nvPicPr>
        <p:blipFill>
          <a:blip r:embed="rId2" cstate="print"/>
          <a:srcRect/>
          <a:stretch>
            <a:fillRect/>
          </a:stretch>
        </p:blipFill>
        <p:spPr bwMode="auto">
          <a:xfrm>
            <a:off x="2627784" y="3140968"/>
            <a:ext cx="6516216" cy="3352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2" descr="C:\Users\Elías Páez\Desktop\untit.bmp"/>
          <p:cNvPicPr>
            <a:picLocks noChangeAspect="1" noChangeArrowheads="1"/>
          </p:cNvPicPr>
          <p:nvPr/>
        </p:nvPicPr>
        <p:blipFill>
          <a:blip r:embed="rId2" cstate="print"/>
          <a:srcRect/>
          <a:stretch>
            <a:fillRect/>
          </a:stretch>
        </p:blipFill>
        <p:spPr bwMode="auto">
          <a:xfrm>
            <a:off x="5076056" y="3284984"/>
            <a:ext cx="3864843" cy="3212976"/>
          </a:xfrm>
          <a:prstGeom prst="rect">
            <a:avLst/>
          </a:prstGeom>
          <a:noFill/>
        </p:spPr>
      </p:pic>
      <p:pic>
        <p:nvPicPr>
          <p:cNvPr id="56323" name="Picture 3" descr="C:\Users\Elías Páez\Desktop\construction_errors_error_mistake.jpg"/>
          <p:cNvPicPr>
            <a:picLocks noChangeAspect="1" noChangeArrowheads="1"/>
          </p:cNvPicPr>
          <p:nvPr/>
        </p:nvPicPr>
        <p:blipFill>
          <a:blip r:embed="rId3" cstate="print"/>
          <a:srcRect/>
          <a:stretch>
            <a:fillRect/>
          </a:stretch>
        </p:blipFill>
        <p:spPr bwMode="auto">
          <a:xfrm>
            <a:off x="467544" y="3284984"/>
            <a:ext cx="4176464" cy="3326904"/>
          </a:xfrm>
          <a:prstGeom prst="rect">
            <a:avLst/>
          </a:prstGeom>
          <a:noFill/>
        </p:spPr>
      </p:pic>
      <p:sp>
        <p:nvSpPr>
          <p:cNvPr id="4" name="3 Título"/>
          <p:cNvSpPr>
            <a:spLocks noGrp="1"/>
          </p:cNvSpPr>
          <p:nvPr>
            <p:ph type="title"/>
          </p:nvPr>
        </p:nvSpPr>
        <p:spPr/>
        <p:txBody>
          <a:bodyPr/>
          <a:lstStyle/>
          <a:p>
            <a:r>
              <a:rPr lang="es-MX" dirty="0" smtClean="0">
                <a:solidFill>
                  <a:schemeClr val="bg1"/>
                </a:solidFill>
              </a:rPr>
              <a:t>TRABAJOS  DE UN MEDIOCRE</a:t>
            </a:r>
            <a:endParaRPr lang="es-MX" dirty="0">
              <a:solidFill>
                <a:schemeClr val="bg1"/>
              </a:solidFill>
            </a:endParaRPr>
          </a:p>
        </p:txBody>
      </p:sp>
      <p:pic>
        <p:nvPicPr>
          <p:cNvPr id="56324" name="Picture 4" descr="C:\Users\Elías Páez\Desktop\1188501620_487028824_9bc8cbfb04.jpg"/>
          <p:cNvPicPr>
            <a:picLocks noGrp="1" noChangeAspect="1" noChangeArrowheads="1"/>
          </p:cNvPicPr>
          <p:nvPr>
            <p:ph sz="half" idx="1"/>
          </p:nvPr>
        </p:nvPicPr>
        <p:blipFill>
          <a:blip r:embed="rId4" cstate="print"/>
          <a:srcRect/>
          <a:stretch>
            <a:fillRect/>
          </a:stretch>
        </p:blipFill>
        <p:spPr bwMode="auto">
          <a:xfrm>
            <a:off x="323528" y="1125538"/>
            <a:ext cx="4320480" cy="2016125"/>
          </a:xfrm>
          <a:prstGeom prst="rect">
            <a:avLst/>
          </a:prstGeom>
          <a:noFill/>
        </p:spPr>
      </p:pic>
      <p:pic>
        <p:nvPicPr>
          <p:cNvPr id="56326" name="Picture 6" descr="C:\Users\Elías Páez\Desktop\retretes.jpg"/>
          <p:cNvPicPr>
            <a:picLocks noGrp="1" noChangeAspect="1" noChangeArrowheads="1"/>
          </p:cNvPicPr>
          <p:nvPr>
            <p:ph sz="half" idx="2"/>
          </p:nvPr>
        </p:nvPicPr>
        <p:blipFill>
          <a:blip r:embed="rId5" cstate="print"/>
          <a:srcRect/>
          <a:stretch>
            <a:fillRect/>
          </a:stretch>
        </p:blipFill>
        <p:spPr bwMode="auto">
          <a:xfrm>
            <a:off x="5076056" y="1125538"/>
            <a:ext cx="3888432" cy="201543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357158" y="0"/>
            <a:ext cx="8572560" cy="6186309"/>
          </a:xfrm>
          <a:prstGeom prst="rect">
            <a:avLst/>
          </a:prstGeom>
        </p:spPr>
        <p:txBody>
          <a:bodyPr wrap="square">
            <a:spAutoFit/>
          </a:bodyPr>
          <a:lstStyle/>
          <a:p>
            <a:r>
              <a:rPr lang="es-MX" sz="3600" dirty="0" smtClean="0">
                <a:solidFill>
                  <a:schemeClr val="bg1"/>
                </a:solidFill>
              </a:rPr>
              <a:t>SI QUEREMOS SALIR DE NUESTRA MEDIOCRIDAD, SI ANHELAMOS HACER LAS COSAS CON EXCELENCIA, SI QUEREMOS SER DILIGENTES Y CRECER CADA DÍA. NECESITAMOS APRENDER EL PRINCIPIO DE LA AUTODISCIPLINA O MEJOR DICHO DOMINIO PROPIO</a:t>
            </a:r>
          </a:p>
          <a:p>
            <a:r>
              <a:rPr lang="es-MX" sz="3600" dirty="0" smtClean="0">
                <a:solidFill>
                  <a:schemeClr val="bg1"/>
                </a:solidFill>
              </a:rPr>
              <a:t>2 DE TIMO 1:7</a:t>
            </a:r>
          </a:p>
          <a:p>
            <a:r>
              <a:rPr lang="es-MX" sz="3600" dirty="0" smtClean="0">
                <a:solidFill>
                  <a:schemeClr val="bg1"/>
                </a:solidFill>
              </a:rPr>
              <a:t> PORQUE NO NOS HA DADO DIOS ESPÍRITU DE COBARDÍA, SINO DE PODER, DE AMOR Y DE </a:t>
            </a:r>
            <a:r>
              <a:rPr lang="es-MX" sz="3600" u="sng" dirty="0" smtClean="0">
                <a:solidFill>
                  <a:schemeClr val="bg1"/>
                </a:solidFill>
              </a:rPr>
              <a:t>DOMINIO PROPIO</a:t>
            </a:r>
            <a:endParaRPr lang="es-MX" sz="3600" u="sng"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179512" y="188640"/>
            <a:ext cx="8358278" cy="6740307"/>
          </a:xfrm>
          <a:prstGeom prst="rect">
            <a:avLst/>
          </a:prstGeom>
        </p:spPr>
        <p:txBody>
          <a:bodyPr wrap="square">
            <a:spAutoFit/>
          </a:bodyPr>
          <a:lstStyle/>
          <a:p>
            <a:r>
              <a:rPr lang="es-MX" sz="3600" dirty="0" smtClean="0">
                <a:solidFill>
                  <a:schemeClr val="bg1"/>
                </a:solidFill>
              </a:rPr>
              <a:t>A CONTINUACIÓN SEIS CLAVES QUE TE AYUDARAN A TENER UNA VIDA DISCIPLINADA:</a:t>
            </a:r>
            <a:br>
              <a:rPr lang="es-MX" sz="3600" dirty="0" smtClean="0">
                <a:solidFill>
                  <a:schemeClr val="bg1"/>
                </a:solidFill>
              </a:rPr>
            </a:br>
            <a:r>
              <a:rPr lang="es-MX" sz="3600" dirty="0" smtClean="0">
                <a:solidFill>
                  <a:schemeClr val="bg1"/>
                </a:solidFill>
              </a:rPr>
              <a:t>1. ADMINISTRA BIEN TU VIDA. NO MALGASTES EL TIEMPO.</a:t>
            </a:r>
            <a:br>
              <a:rPr lang="es-MX" sz="3600" dirty="0" smtClean="0">
                <a:solidFill>
                  <a:schemeClr val="bg1"/>
                </a:solidFill>
              </a:rPr>
            </a:br>
            <a:r>
              <a:rPr lang="es-MX" sz="3600" dirty="0" smtClean="0">
                <a:solidFill>
                  <a:schemeClr val="bg1"/>
                </a:solidFill>
              </a:rPr>
              <a:t>2. DESCUBRE TUS FORTALEZAS Y ENFÓCATE EN ELLAS. ¿EN QUE ERES BUENO O BUENA?</a:t>
            </a:r>
            <a:br>
              <a:rPr lang="es-MX" sz="3600" dirty="0" smtClean="0">
                <a:solidFill>
                  <a:schemeClr val="bg1"/>
                </a:solidFill>
              </a:rPr>
            </a:br>
            <a:r>
              <a:rPr lang="es-MX" sz="3600" dirty="0" smtClean="0">
                <a:solidFill>
                  <a:schemeClr val="bg1"/>
                </a:solidFill>
              </a:rPr>
              <a:t>3. ORDENA Y ESTABLECE PRIORIDADES.</a:t>
            </a:r>
            <a:br>
              <a:rPr lang="es-MX" sz="3600" dirty="0" smtClean="0">
                <a:solidFill>
                  <a:schemeClr val="bg1"/>
                </a:solidFill>
              </a:rPr>
            </a:br>
            <a:r>
              <a:rPr lang="es-MX" sz="3600" dirty="0" smtClean="0">
                <a:solidFill>
                  <a:schemeClr val="bg1"/>
                </a:solidFill>
              </a:rPr>
              <a:t>4. SE SABIO EN TOMAR DECISIONES.</a:t>
            </a:r>
            <a:br>
              <a:rPr lang="es-MX" sz="3600" dirty="0" smtClean="0">
                <a:solidFill>
                  <a:schemeClr val="bg1"/>
                </a:solidFill>
              </a:rPr>
            </a:br>
            <a:r>
              <a:rPr lang="es-MX" sz="3600" dirty="0" smtClean="0">
                <a:solidFill>
                  <a:schemeClr val="bg1"/>
                </a:solidFill>
              </a:rPr>
              <a:t>5. ESTABLECE METAS QUE TE DESAFÍEN.</a:t>
            </a:r>
            <a:br>
              <a:rPr lang="es-MX" sz="3600" dirty="0" smtClean="0">
                <a:solidFill>
                  <a:schemeClr val="bg1"/>
                </a:solidFill>
              </a:rPr>
            </a:br>
            <a:r>
              <a:rPr lang="es-MX" sz="3600" dirty="0" smtClean="0">
                <a:solidFill>
                  <a:schemeClr val="bg1"/>
                </a:solidFill>
              </a:rPr>
              <a:t>6. MANOS A LA OBRA. LA FE SIN ACCIÓN NO SIRVE.</a:t>
            </a:r>
            <a:endParaRPr lang="es-MX" sz="36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58" y="-285776"/>
            <a:ext cx="8229600" cy="1143000"/>
          </a:xfrm>
        </p:spPr>
        <p:txBody>
          <a:bodyPr>
            <a:normAutofit/>
          </a:bodyPr>
          <a:lstStyle/>
          <a:p>
            <a:r>
              <a:rPr lang="es-MX" dirty="0" smtClean="0">
                <a:solidFill>
                  <a:schemeClr val="bg1"/>
                </a:solidFill>
              </a:rPr>
              <a:t>RECOMPENSAS DE SER ESFORZADO</a:t>
            </a:r>
            <a:endParaRPr lang="es-MX" dirty="0">
              <a:solidFill>
                <a:schemeClr val="bg1"/>
              </a:solidFill>
            </a:endParaRPr>
          </a:p>
        </p:txBody>
      </p:sp>
      <p:sp>
        <p:nvSpPr>
          <p:cNvPr id="3" name="2 Marcador de contenido"/>
          <p:cNvSpPr>
            <a:spLocks noGrp="1"/>
          </p:cNvSpPr>
          <p:nvPr>
            <p:ph idx="4294967295"/>
          </p:nvPr>
        </p:nvSpPr>
        <p:spPr>
          <a:xfrm>
            <a:off x="0" y="642918"/>
            <a:ext cx="9144000" cy="6143668"/>
          </a:xfrm>
        </p:spPr>
        <p:txBody>
          <a:bodyPr>
            <a:normAutofit/>
          </a:bodyPr>
          <a:lstStyle/>
          <a:p>
            <a:endParaRPr lang="es-MX" sz="4000" dirty="0" smtClean="0">
              <a:solidFill>
                <a:schemeClr val="bg1"/>
              </a:solidFill>
            </a:endParaRPr>
          </a:p>
          <a:p>
            <a:r>
              <a:rPr lang="es-MX" sz="4000" dirty="0" smtClean="0">
                <a:solidFill>
                  <a:schemeClr val="bg1"/>
                </a:solidFill>
              </a:rPr>
              <a:t>JOSUE 1:7 SOLAMENTE ESFUÉRZATE Y SÉ MUY VALIENTE, PARA CUIDAR DE HACER CONFORME A TODA LA LEY QUE MI SIERVO MOISÉS TE MANDÓ; NO TE APARTES DE ELLA NI A DIESTRA NI A SINIESTRA, PARA QUE SEAS PROSPERADO EN TODAS LAS COSAS QUE EMPRENDAS. </a:t>
            </a:r>
            <a:r>
              <a:rPr lang="es-MX" sz="2800" dirty="0" smtClean="0">
                <a:solidFill>
                  <a:schemeClr val="bg1"/>
                </a:solidFill>
              </a:rPr>
              <a:t/>
            </a:r>
            <a:br>
              <a:rPr lang="es-MX" sz="2800" dirty="0" smtClean="0">
                <a:solidFill>
                  <a:schemeClr val="bg1"/>
                </a:solidFill>
              </a:rPr>
            </a:br>
            <a:endParaRPr lang="es-MX" sz="28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500034" y="285728"/>
            <a:ext cx="8215370" cy="5632311"/>
          </a:xfrm>
          <a:prstGeom prst="rect">
            <a:avLst/>
          </a:prstGeom>
        </p:spPr>
        <p:txBody>
          <a:bodyPr wrap="square">
            <a:spAutoFit/>
          </a:bodyPr>
          <a:lstStyle/>
          <a:p>
            <a:r>
              <a:rPr lang="es-MX" sz="4000" dirty="0" smtClean="0">
                <a:solidFill>
                  <a:schemeClr val="bg1"/>
                </a:solidFill>
              </a:rPr>
              <a:t>1:8 NUNCA SE APARTARÁ DE TU BOCA ESTE LIBRO DE LA LEY, SINO QUE DE DÍA Y DE NOCHE MEDITARÁS EN ÉL, PARA QUE GUARDES Y HAGAS CONFORME A TODO LO QUE EN ÉL ESTÁ ESCRITO; PORQUE ENTONCES HARÁS PROSPERAR TU CAMINO, Y TODO TE SALDRÁ BIEN. </a:t>
            </a:r>
            <a:br>
              <a:rPr lang="es-MX" sz="4000" dirty="0" smtClean="0">
                <a:solidFill>
                  <a:schemeClr val="bg1"/>
                </a:solidFill>
              </a:rPr>
            </a:br>
            <a:r>
              <a:rPr lang="es-MX" sz="4000" dirty="0" smtClean="0">
                <a:solidFill>
                  <a:schemeClr val="bg1"/>
                </a:solidFill>
              </a:rPr>
              <a:t> JOSUE 1:7 Y 8</a:t>
            </a:r>
            <a:endParaRPr lang="es-MX" sz="40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42928" y="0"/>
            <a:ext cx="8229600" cy="1142976"/>
          </a:xfrm>
        </p:spPr>
        <p:txBody>
          <a:bodyPr>
            <a:normAutofit fontScale="90000"/>
          </a:bodyPr>
          <a:lstStyle/>
          <a:p>
            <a:r>
              <a:rPr lang="es-ES" b="1" dirty="0" smtClean="0">
                <a:solidFill>
                  <a:schemeClr val="bg1"/>
                </a:solidFill>
              </a:rPr>
              <a:t/>
            </a:r>
            <a:br>
              <a:rPr lang="es-ES" b="1" dirty="0" smtClean="0">
                <a:solidFill>
                  <a:schemeClr val="bg1"/>
                </a:solidFill>
              </a:rPr>
            </a:br>
            <a:r>
              <a:rPr lang="es-ES" b="1" dirty="0" smtClean="0">
                <a:solidFill>
                  <a:schemeClr val="bg1"/>
                </a:solidFill>
              </a:rPr>
              <a:t>El LIDER MEDIOCRE</a:t>
            </a:r>
            <a:r>
              <a:rPr lang="es-MX" b="1" dirty="0" smtClean="0">
                <a:solidFill>
                  <a:schemeClr val="bg1"/>
                </a:solidFill>
              </a:rPr>
              <a:t/>
            </a:r>
            <a:br>
              <a:rPr lang="es-MX" b="1" dirty="0" smtClean="0">
                <a:solidFill>
                  <a:schemeClr val="bg1"/>
                </a:solidFill>
              </a:rPr>
            </a:br>
            <a:endParaRPr lang="es-MX" dirty="0">
              <a:solidFill>
                <a:schemeClr val="bg1"/>
              </a:solidFill>
            </a:endParaRPr>
          </a:p>
        </p:txBody>
      </p:sp>
      <p:sp>
        <p:nvSpPr>
          <p:cNvPr id="3" name="2 Marcador de contenido"/>
          <p:cNvSpPr>
            <a:spLocks noGrp="1"/>
          </p:cNvSpPr>
          <p:nvPr>
            <p:ph idx="4294967295"/>
          </p:nvPr>
        </p:nvSpPr>
        <p:spPr>
          <a:xfrm>
            <a:off x="0" y="500042"/>
            <a:ext cx="9144000" cy="6357958"/>
          </a:xfrm>
        </p:spPr>
        <p:txBody>
          <a:bodyPr>
            <a:normAutofit/>
          </a:bodyPr>
          <a:lstStyle/>
          <a:p>
            <a:pPr>
              <a:buNone/>
            </a:pPr>
            <a:r>
              <a:rPr lang="es-ES" sz="4000" dirty="0">
                <a:solidFill>
                  <a:schemeClr val="bg1"/>
                </a:solidFill>
              </a:rPr>
              <a:t>  </a:t>
            </a:r>
            <a:endParaRPr lang="es-MX" sz="4000" dirty="0">
              <a:solidFill>
                <a:schemeClr val="bg1"/>
              </a:solidFill>
            </a:endParaRPr>
          </a:p>
          <a:p>
            <a:r>
              <a:rPr lang="es-ES" sz="3600" dirty="0" smtClean="0">
                <a:solidFill>
                  <a:schemeClr val="bg1"/>
                </a:solidFill>
              </a:rPr>
              <a:t>EL MEDIOCRE AMA SU CAMA COMO A SÍ MISMO. </a:t>
            </a:r>
            <a:endParaRPr lang="es-MX" sz="3600" dirty="0" smtClean="0">
              <a:solidFill>
                <a:schemeClr val="bg1"/>
              </a:solidFill>
            </a:endParaRPr>
          </a:p>
          <a:p>
            <a:r>
              <a:rPr lang="es-ES" sz="3600" dirty="0" smtClean="0">
                <a:solidFill>
                  <a:schemeClr val="bg1"/>
                </a:solidFill>
              </a:rPr>
              <a:t>EL MEDIOCRE NACE CANSADO Y VIVE PARA DESCANSAR. </a:t>
            </a:r>
            <a:endParaRPr lang="es-MX" sz="3600" dirty="0" smtClean="0">
              <a:solidFill>
                <a:schemeClr val="bg1"/>
              </a:solidFill>
            </a:endParaRPr>
          </a:p>
          <a:p>
            <a:r>
              <a:rPr lang="es-ES" sz="3600" dirty="0" smtClean="0">
                <a:solidFill>
                  <a:schemeClr val="bg1"/>
                </a:solidFill>
              </a:rPr>
              <a:t>EL MEDIOCRE DESCANSA DE DÍA PARA QUE PUEDA DORMIR DE NOCHE. </a:t>
            </a:r>
            <a:endParaRPr lang="es-MX" sz="3600" dirty="0" smtClean="0">
              <a:solidFill>
                <a:schemeClr val="bg1"/>
              </a:solidFill>
            </a:endParaRPr>
          </a:p>
          <a:p>
            <a:r>
              <a:rPr lang="es-ES" sz="3600" dirty="0" smtClean="0">
                <a:solidFill>
                  <a:schemeClr val="bg1"/>
                </a:solidFill>
              </a:rPr>
              <a:t>SI EL MEDIOCRE VE A ALGUIEN DESCANSANDO, DE INMEDIATO LO APOYA Y LO AYUDA</a:t>
            </a:r>
            <a:r>
              <a:rPr lang="es-ES" sz="4000" dirty="0" smtClean="0">
                <a:solidFill>
                  <a:schemeClr val="bg1"/>
                </a:solidFill>
              </a:rPr>
              <a:t>. </a:t>
            </a:r>
            <a:endParaRPr lang="es-MX" sz="4000" dirty="0">
              <a:solidFill>
                <a:schemeClr val="bg1"/>
              </a:solidFill>
            </a:endParaRPr>
          </a:p>
          <a:p>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755576" y="476672"/>
            <a:ext cx="7848872" cy="4770537"/>
          </a:xfrm>
          <a:prstGeom prst="rect">
            <a:avLst/>
          </a:prstGeom>
        </p:spPr>
        <p:txBody>
          <a:bodyPr wrap="square">
            <a:spAutoFit/>
          </a:bodyPr>
          <a:lstStyle/>
          <a:p>
            <a:r>
              <a:rPr lang="es-MX" sz="3200" b="1" dirty="0" smtClean="0">
                <a:solidFill>
                  <a:schemeClr val="bg1"/>
                </a:solidFill>
              </a:rPr>
              <a:t>APOCALIPCIS 3 :</a:t>
            </a:r>
            <a:r>
              <a:rPr lang="es-MX" sz="3200" b="1" dirty="0" smtClean="0">
                <a:solidFill>
                  <a:schemeClr val="bg1"/>
                </a:solidFill>
              </a:rPr>
              <a:t>15-16</a:t>
            </a:r>
          </a:p>
          <a:p>
            <a:endParaRPr lang="es-MX" sz="3200" b="1" dirty="0" smtClean="0">
              <a:solidFill>
                <a:schemeClr val="bg1"/>
              </a:solidFill>
            </a:endParaRPr>
          </a:p>
          <a:p>
            <a:r>
              <a:rPr lang="es-MX" sz="3200" dirty="0" smtClean="0">
                <a:solidFill>
                  <a:schemeClr val="bg1"/>
                </a:solidFill>
              </a:rPr>
              <a:t> </a:t>
            </a:r>
            <a:r>
              <a:rPr lang="es-MX" sz="4000" dirty="0" smtClean="0">
                <a:solidFill>
                  <a:schemeClr val="bg1"/>
                </a:solidFill>
              </a:rPr>
              <a:t>Yo conozco tus obras, que ni eres frío ni caliente. ¡Ojalá fueses frío o caliente!</a:t>
            </a:r>
          </a:p>
          <a:p>
            <a:r>
              <a:rPr lang="es-MX" sz="4000" b="1" dirty="0" smtClean="0">
                <a:solidFill>
                  <a:schemeClr val="bg1"/>
                </a:solidFill>
              </a:rPr>
              <a:t>16.</a:t>
            </a:r>
            <a:r>
              <a:rPr lang="es-MX" sz="4000" dirty="0" smtClean="0">
                <a:solidFill>
                  <a:schemeClr val="bg1"/>
                </a:solidFill>
              </a:rPr>
              <a:t> Pero por cuanto eres tibio, y no frío ni caliente, te vomitaré de mi boca.</a:t>
            </a:r>
            <a:endParaRPr lang="es-MX" sz="40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4644008" cy="6740307"/>
          </a:xfrm>
          <a:prstGeom prst="rect">
            <a:avLst/>
          </a:prstGeom>
        </p:spPr>
        <p:txBody>
          <a:bodyPr wrap="square">
            <a:spAutoFit/>
          </a:bodyPr>
          <a:lstStyle/>
          <a:p>
            <a:r>
              <a:rPr lang="es-ES" sz="5400" dirty="0" smtClean="0">
                <a:solidFill>
                  <a:schemeClr val="bg1"/>
                </a:solidFill>
              </a:rPr>
              <a:t>EL MEDIOCRE EVADE LAS TAREAS Y SIEMPRE ESTÁ BUSCANDO QUE SU LABOR LA REALICE OTRO. </a:t>
            </a:r>
            <a:endParaRPr lang="es-MX" sz="5400" dirty="0" smtClean="0">
              <a:solidFill>
                <a:schemeClr val="bg1"/>
              </a:solidFill>
            </a:endParaRPr>
          </a:p>
        </p:txBody>
      </p:sp>
      <p:pic>
        <p:nvPicPr>
          <p:cNvPr id="16385" name="Picture 1" descr="C:\Users\Elías Páez\Desktop\mediocres.gif"/>
          <p:cNvPicPr>
            <a:picLocks noChangeAspect="1" noChangeArrowheads="1"/>
          </p:cNvPicPr>
          <p:nvPr/>
        </p:nvPicPr>
        <p:blipFill>
          <a:blip r:embed="rId2" cstate="print"/>
          <a:srcRect/>
          <a:stretch>
            <a:fillRect/>
          </a:stretch>
        </p:blipFill>
        <p:spPr bwMode="auto">
          <a:xfrm>
            <a:off x="5004048" y="332656"/>
            <a:ext cx="3600400" cy="633670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001156" cy="3139321"/>
          </a:xfrm>
          <a:prstGeom prst="rect">
            <a:avLst/>
          </a:prstGeom>
        </p:spPr>
        <p:txBody>
          <a:bodyPr wrap="square">
            <a:spAutoFit/>
          </a:bodyPr>
          <a:lstStyle/>
          <a:p>
            <a:pPr algn="ctr"/>
            <a:r>
              <a:rPr lang="es-ES" sz="6600" dirty="0" smtClean="0">
                <a:solidFill>
                  <a:schemeClr val="bg1"/>
                </a:solidFill>
              </a:rPr>
              <a:t>EL MEDIOCRE TIENE PRESENTE QUE NADIE SE MUERE POR DESCANSAR. </a:t>
            </a:r>
            <a:endParaRPr lang="es-MX" sz="6600" dirty="0" smtClean="0">
              <a:solidFill>
                <a:schemeClr val="bg1"/>
              </a:solidFill>
            </a:endParaRPr>
          </a:p>
        </p:txBody>
      </p:sp>
      <p:pic>
        <p:nvPicPr>
          <p:cNvPr id="15361" name="Picture 1" descr="C:\Users\Elías Páez\Desktop\untitle.bmp"/>
          <p:cNvPicPr>
            <a:picLocks noChangeAspect="1" noChangeArrowheads="1"/>
          </p:cNvPicPr>
          <p:nvPr/>
        </p:nvPicPr>
        <p:blipFill>
          <a:blip r:embed="rId2" cstate="print"/>
          <a:srcRect/>
          <a:stretch>
            <a:fillRect/>
          </a:stretch>
        </p:blipFill>
        <p:spPr bwMode="auto">
          <a:xfrm>
            <a:off x="1259632" y="2996952"/>
            <a:ext cx="7056784" cy="35283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5509200"/>
          </a:xfrm>
          <a:prstGeom prst="rect">
            <a:avLst/>
          </a:prstGeom>
        </p:spPr>
        <p:txBody>
          <a:bodyPr wrap="square">
            <a:spAutoFit/>
          </a:bodyPr>
          <a:lstStyle/>
          <a:p>
            <a:pPr algn="ctr"/>
            <a:r>
              <a:rPr lang="es-ES" sz="8800" dirty="0" smtClean="0">
                <a:solidFill>
                  <a:schemeClr val="bg1"/>
                </a:solidFill>
              </a:rPr>
              <a:t>El mediocre deja siempre para mañana lo que debe hacer hoy. </a:t>
            </a:r>
            <a:endParaRPr lang="es-MX" sz="88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247864"/>
          </a:xfrm>
          <a:prstGeom prst="rect">
            <a:avLst/>
          </a:prstGeom>
        </p:spPr>
        <p:txBody>
          <a:bodyPr wrap="square">
            <a:spAutoFit/>
          </a:bodyPr>
          <a:lstStyle/>
          <a:p>
            <a:pPr algn="ctr"/>
            <a:r>
              <a:rPr lang="es-ES" sz="8000" dirty="0" smtClean="0">
                <a:solidFill>
                  <a:schemeClr val="bg1"/>
                </a:solidFill>
              </a:rPr>
              <a:t>El mediocre se dice a sí mismo: "Si el trabajo es salud, que trabajen los enfermos". </a:t>
            </a:r>
            <a:endParaRPr lang="es-MX" sz="80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2800767"/>
          </a:xfrm>
          <a:prstGeom prst="rect">
            <a:avLst/>
          </a:prstGeom>
        </p:spPr>
        <p:txBody>
          <a:bodyPr wrap="square">
            <a:spAutoFit/>
          </a:bodyPr>
          <a:lstStyle/>
          <a:p>
            <a:pPr algn="ctr"/>
            <a:r>
              <a:rPr lang="es-ES" sz="4400" dirty="0" smtClean="0">
                <a:solidFill>
                  <a:schemeClr val="bg1"/>
                </a:solidFill>
              </a:rPr>
              <a:t>CUANDO EL MEDIOCRE SIENTE DESEOS DE TRABAJAR SE BUSCA UN LUGAR TRANQUILO Y ESPERA PACIENTEMENTE QUE ESOS DESEOS SE LE PASEN.</a:t>
            </a:r>
            <a:endParaRPr lang="es-MX" sz="4400" dirty="0"/>
          </a:p>
        </p:txBody>
      </p:sp>
      <p:pic>
        <p:nvPicPr>
          <p:cNvPr id="12289" name="Picture 1" descr="C:\Users\Elías Páez\Desktop\gatito-flojo.jpg"/>
          <p:cNvPicPr>
            <a:picLocks noChangeAspect="1" noChangeArrowheads="1"/>
          </p:cNvPicPr>
          <p:nvPr/>
        </p:nvPicPr>
        <p:blipFill>
          <a:blip r:embed="rId2" cstate="print"/>
          <a:srcRect/>
          <a:stretch>
            <a:fillRect/>
          </a:stretch>
        </p:blipFill>
        <p:spPr bwMode="auto">
          <a:xfrm>
            <a:off x="683568" y="2996952"/>
            <a:ext cx="8064896" cy="33843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14366" y="0"/>
            <a:ext cx="8229600" cy="2132856"/>
          </a:xfrm>
        </p:spPr>
        <p:txBody>
          <a:bodyPr>
            <a:normAutofit fontScale="90000"/>
          </a:bodyPr>
          <a:lstStyle/>
          <a:p>
            <a:pPr algn="l"/>
            <a:r>
              <a:rPr lang="es-MX" b="1" dirty="0" smtClean="0">
                <a:solidFill>
                  <a:schemeClr val="bg1"/>
                </a:solidFill>
              </a:rPr>
              <a:t/>
            </a:r>
            <a:br>
              <a:rPr lang="es-MX" b="1" dirty="0" smtClean="0">
                <a:solidFill>
                  <a:schemeClr val="bg1"/>
                </a:solidFill>
              </a:rPr>
            </a:br>
            <a:r>
              <a:rPr lang="es-MX" sz="3600" b="1" dirty="0" smtClean="0">
                <a:solidFill>
                  <a:schemeClr val="bg1"/>
                </a:solidFill>
              </a:rPr>
              <a:t>MENTALIZA DE ÉXITO : ACTUAR</a:t>
            </a:r>
            <a:br>
              <a:rPr lang="es-MX" sz="3600" b="1" dirty="0" smtClean="0">
                <a:solidFill>
                  <a:schemeClr val="bg1"/>
                </a:solidFill>
              </a:rPr>
            </a:br>
            <a:r>
              <a:rPr lang="es-MX" sz="3600" b="1" dirty="0" smtClean="0">
                <a:solidFill>
                  <a:schemeClr val="bg1"/>
                </a:solidFill>
              </a:rPr>
              <a:t> MENTALIDAD MEDIOCRE: INTENTAR ACTUAR.</a:t>
            </a:r>
            <a:r>
              <a:rPr lang="es-MX" sz="4000" dirty="0" smtClean="0">
                <a:solidFill>
                  <a:schemeClr val="bg1"/>
                </a:solidFill>
              </a:rPr>
              <a:t/>
            </a:r>
            <a:br>
              <a:rPr lang="es-MX" sz="4000" dirty="0" smtClean="0">
                <a:solidFill>
                  <a:schemeClr val="bg1"/>
                </a:solidFill>
              </a:rPr>
            </a:br>
            <a:endParaRPr lang="es-MX" sz="4000" dirty="0">
              <a:solidFill>
                <a:schemeClr val="bg1"/>
              </a:solidFill>
            </a:endParaRPr>
          </a:p>
        </p:txBody>
      </p:sp>
      <p:sp>
        <p:nvSpPr>
          <p:cNvPr id="3" name="2 Marcador de contenido"/>
          <p:cNvSpPr>
            <a:spLocks noGrp="1"/>
          </p:cNvSpPr>
          <p:nvPr>
            <p:ph idx="4294967295"/>
          </p:nvPr>
        </p:nvSpPr>
        <p:spPr>
          <a:xfrm>
            <a:off x="0" y="1628800"/>
            <a:ext cx="9144000" cy="5229199"/>
          </a:xfrm>
        </p:spPr>
        <p:txBody>
          <a:bodyPr>
            <a:noAutofit/>
          </a:bodyPr>
          <a:lstStyle/>
          <a:p>
            <a:pPr>
              <a:buNone/>
            </a:pPr>
            <a:endParaRPr lang="es-MX" sz="3600" dirty="0" smtClean="0">
              <a:solidFill>
                <a:schemeClr val="bg1"/>
              </a:solidFill>
            </a:endParaRPr>
          </a:p>
          <a:p>
            <a:pPr>
              <a:buNone/>
            </a:pPr>
            <a:r>
              <a:rPr lang="es-MX" sz="3600" dirty="0" smtClean="0">
                <a:solidFill>
                  <a:schemeClr val="bg1"/>
                </a:solidFill>
              </a:rPr>
              <a:t>  </a:t>
            </a:r>
            <a:r>
              <a:rPr lang="es-MX" sz="4000" dirty="0" smtClean="0">
                <a:solidFill>
                  <a:schemeClr val="bg1"/>
                </a:solidFill>
              </a:rPr>
              <a:t>Con el tiempo me he dado cuenta que uno de los principales problemas al momento de proponerse conseguir una meta, es el error de programar mentalmente la predisposición de conseguir nuestros objetivos con los verbos </a:t>
            </a:r>
            <a:r>
              <a:rPr lang="es-MX" dirty="0" smtClean="0">
                <a:solidFill>
                  <a:schemeClr val="bg1"/>
                </a:solidFill>
              </a:rPr>
              <a:t>INTENTAR, TRATAR U OTRO EQUIVALENTE</a:t>
            </a:r>
            <a:endParaRPr lang="es-MX" sz="40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740307"/>
          </a:xfrm>
          <a:prstGeom prst="rect">
            <a:avLst/>
          </a:prstGeom>
        </p:spPr>
        <p:txBody>
          <a:bodyPr wrap="square">
            <a:spAutoFit/>
          </a:bodyPr>
          <a:lstStyle/>
          <a:p>
            <a:endParaRPr lang="es-ES" sz="3600" dirty="0" smtClean="0">
              <a:solidFill>
                <a:schemeClr val="bg1"/>
              </a:solidFill>
            </a:endParaRPr>
          </a:p>
          <a:p>
            <a:endParaRPr lang="es-ES" sz="3600" dirty="0" smtClean="0">
              <a:solidFill>
                <a:schemeClr val="bg1"/>
              </a:solidFill>
            </a:endParaRPr>
          </a:p>
          <a:p>
            <a:endParaRPr lang="es-ES" sz="3600" dirty="0" smtClean="0">
              <a:solidFill>
                <a:schemeClr val="bg1"/>
              </a:solidFill>
            </a:endParaRPr>
          </a:p>
          <a:p>
            <a:pPr marL="742950" indent="-742950">
              <a:buFont typeface="+mj-lt"/>
              <a:buAutoNum type="arabicPeriod"/>
            </a:pPr>
            <a:r>
              <a:rPr lang="es-ES" sz="3600" dirty="0" smtClean="0">
                <a:solidFill>
                  <a:schemeClr val="bg1"/>
                </a:solidFill>
              </a:rPr>
              <a:t>El ser excelente reta a quienes le rodean a luchar. </a:t>
            </a:r>
            <a:endParaRPr lang="es-MX" sz="3600" dirty="0" smtClean="0">
              <a:solidFill>
                <a:schemeClr val="bg1"/>
              </a:solidFill>
            </a:endParaRPr>
          </a:p>
          <a:p>
            <a:pPr marL="742950" indent="-742950"/>
            <a:r>
              <a:rPr lang="es-ES" sz="3600" dirty="0" smtClean="0">
                <a:solidFill>
                  <a:schemeClr val="bg1"/>
                </a:solidFill>
              </a:rPr>
              <a:t>2.   El ser excelente renuncia a todo aquello que obstaculiza sus sueños. </a:t>
            </a:r>
            <a:endParaRPr lang="es-MX" sz="3600" dirty="0" smtClean="0">
              <a:solidFill>
                <a:schemeClr val="bg1"/>
              </a:solidFill>
            </a:endParaRPr>
          </a:p>
          <a:p>
            <a:pPr marL="742950" indent="-742950"/>
            <a:r>
              <a:rPr lang="es-ES" sz="3600" dirty="0" smtClean="0">
                <a:solidFill>
                  <a:schemeClr val="bg1"/>
                </a:solidFill>
              </a:rPr>
              <a:t>3.   El ser excelente está consciente de que son tiempos de construir y que ya tendrá tiempo en la eternidad para descansar en paz. </a:t>
            </a:r>
            <a:endParaRPr lang="es-MX" sz="3600" dirty="0" smtClean="0">
              <a:solidFill>
                <a:schemeClr val="bg1"/>
              </a:solidFill>
            </a:endParaRPr>
          </a:p>
          <a:p>
            <a:endParaRPr lang="es-MX" sz="3600" dirty="0">
              <a:solidFill>
                <a:schemeClr val="bg1"/>
              </a:solidFill>
            </a:endParaRPr>
          </a:p>
        </p:txBody>
      </p:sp>
      <p:sp>
        <p:nvSpPr>
          <p:cNvPr id="3" name="2 Rectángulo"/>
          <p:cNvSpPr/>
          <p:nvPr/>
        </p:nvSpPr>
        <p:spPr>
          <a:xfrm>
            <a:off x="611560" y="260648"/>
            <a:ext cx="8136904" cy="584775"/>
          </a:xfrm>
          <a:prstGeom prst="rect">
            <a:avLst/>
          </a:prstGeom>
        </p:spPr>
        <p:txBody>
          <a:bodyPr wrap="square">
            <a:spAutoFit/>
          </a:bodyPr>
          <a:lstStyle/>
          <a:p>
            <a:r>
              <a:rPr lang="es-MX" sz="3200" dirty="0" smtClean="0">
                <a:solidFill>
                  <a:schemeClr val="bg1"/>
                </a:solidFill>
              </a:rPr>
              <a:t>LA GENTE DE ÉXITO NO INTENTA, SINO ACTÚA</a:t>
            </a:r>
            <a:endParaRPr lang="es-MX" sz="32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71490" y="-285776"/>
            <a:ext cx="8229600" cy="1143000"/>
          </a:xfrm>
        </p:spPr>
        <p:txBody>
          <a:bodyPr/>
          <a:lstStyle/>
          <a:p>
            <a:r>
              <a:rPr lang="es-MX" dirty="0" smtClean="0">
                <a:solidFill>
                  <a:schemeClr val="bg1"/>
                </a:solidFill>
              </a:rPr>
              <a:t>EJEMPLO BIBLICOS DE EXCELENCIA</a:t>
            </a:r>
            <a:endParaRPr lang="es-MX" dirty="0">
              <a:solidFill>
                <a:schemeClr val="bg1"/>
              </a:solidFill>
            </a:endParaRPr>
          </a:p>
        </p:txBody>
      </p:sp>
      <p:sp>
        <p:nvSpPr>
          <p:cNvPr id="3" name="2 Marcador de contenido"/>
          <p:cNvSpPr>
            <a:spLocks noGrp="1"/>
          </p:cNvSpPr>
          <p:nvPr>
            <p:ph idx="4294967295"/>
          </p:nvPr>
        </p:nvSpPr>
        <p:spPr>
          <a:xfrm>
            <a:off x="-32" y="571480"/>
            <a:ext cx="9144032" cy="6143668"/>
          </a:xfrm>
        </p:spPr>
        <p:txBody>
          <a:bodyPr>
            <a:normAutofit/>
          </a:bodyPr>
          <a:lstStyle/>
          <a:p>
            <a:r>
              <a:rPr lang="es-MX" sz="4000" dirty="0" smtClean="0">
                <a:solidFill>
                  <a:schemeClr val="bg1"/>
                </a:solidFill>
              </a:rPr>
              <a:t>4:7 He peleado la buena batalla, he acabado la carrera, he guardado la fe. </a:t>
            </a:r>
          </a:p>
          <a:p>
            <a:r>
              <a:rPr lang="es-MX" sz="4000" dirty="0" smtClean="0">
                <a:solidFill>
                  <a:schemeClr val="bg1"/>
                </a:solidFill>
              </a:rPr>
              <a:t>2 TIMOTEO 4:7</a:t>
            </a:r>
          </a:p>
          <a:p>
            <a:r>
              <a:rPr lang="es-MX" sz="3600" dirty="0" smtClean="0">
                <a:solidFill>
                  <a:schemeClr val="bg1"/>
                </a:solidFill>
              </a:rPr>
              <a:t>PABLO UN LIDER EXELENTE </a:t>
            </a:r>
          </a:p>
          <a:p>
            <a:r>
              <a:rPr lang="es-MX" sz="3600" dirty="0" smtClean="0">
                <a:solidFill>
                  <a:schemeClr val="bg1"/>
                </a:solidFill>
              </a:rPr>
              <a:t>USA TRES FRASES EN PRESENTE :</a:t>
            </a:r>
          </a:p>
          <a:p>
            <a:pPr>
              <a:buNone/>
            </a:pPr>
            <a:r>
              <a:rPr lang="es-MX" sz="3600" dirty="0" smtClean="0">
                <a:solidFill>
                  <a:schemeClr val="bg1"/>
                </a:solidFill>
              </a:rPr>
              <a:t>   1. HE PELEADO</a:t>
            </a:r>
          </a:p>
          <a:p>
            <a:pPr>
              <a:buNone/>
            </a:pPr>
            <a:r>
              <a:rPr lang="es-MX" sz="3600" dirty="0" smtClean="0">
                <a:solidFill>
                  <a:schemeClr val="bg1"/>
                </a:solidFill>
              </a:rPr>
              <a:t>   2. HE ACABADO</a:t>
            </a:r>
          </a:p>
          <a:p>
            <a:pPr>
              <a:buNone/>
            </a:pPr>
            <a:r>
              <a:rPr lang="es-MX" sz="3600" dirty="0" smtClean="0">
                <a:solidFill>
                  <a:schemeClr val="bg1"/>
                </a:solidFill>
              </a:rPr>
              <a:t>   3. HE GUARDADO</a:t>
            </a:r>
          </a:p>
          <a:p>
            <a:pPr>
              <a:buNone/>
            </a:pPr>
            <a:endParaRPr lang="es-MX" sz="36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6986528"/>
          </a:xfrm>
          <a:prstGeom prst="rect">
            <a:avLst/>
          </a:prstGeom>
        </p:spPr>
        <p:txBody>
          <a:bodyPr wrap="square">
            <a:spAutoFit/>
          </a:bodyPr>
          <a:lstStyle/>
          <a:p>
            <a:r>
              <a:rPr lang="es-MX" sz="4400" dirty="0" smtClean="0">
                <a:solidFill>
                  <a:schemeClr val="bg1"/>
                </a:solidFill>
              </a:rPr>
              <a:t>HECHOS 13:22 </a:t>
            </a:r>
          </a:p>
          <a:p>
            <a:r>
              <a:rPr lang="es-MX" sz="4000" dirty="0" smtClean="0">
                <a:solidFill>
                  <a:schemeClr val="bg1"/>
                </a:solidFill>
              </a:rPr>
              <a:t>  Quitado éste, les levantó por rey a David,         de quien dio también testimonio diciendo:    He hallado a David hijo de Isa, varón conforme a mi corazón, </a:t>
            </a:r>
            <a:r>
              <a:rPr lang="es-MX" sz="4000" u="sng" dirty="0" smtClean="0">
                <a:solidFill>
                  <a:schemeClr val="bg1"/>
                </a:solidFill>
              </a:rPr>
              <a:t>QUIEN HARÁ TODO LO QUE YO QUIERO.</a:t>
            </a:r>
          </a:p>
          <a:p>
            <a:r>
              <a:rPr lang="es-MX" sz="4000" dirty="0" smtClean="0">
                <a:solidFill>
                  <a:schemeClr val="bg1"/>
                </a:solidFill>
              </a:rPr>
              <a:t> DAVID UN REY EXELENTE</a:t>
            </a:r>
          </a:p>
          <a:p>
            <a:r>
              <a:rPr lang="es-MX" sz="4000" dirty="0" smtClean="0">
                <a:solidFill>
                  <a:schemeClr val="bg1"/>
                </a:solidFill>
              </a:rPr>
              <a:t> DIOS DIJO DE EL:</a:t>
            </a:r>
          </a:p>
          <a:p>
            <a:r>
              <a:rPr lang="es-MX" sz="4000" dirty="0" smtClean="0">
                <a:solidFill>
                  <a:schemeClr val="bg1"/>
                </a:solidFill>
              </a:rPr>
              <a:t> 1. HARA TODO</a:t>
            </a:r>
            <a:br>
              <a:rPr lang="es-MX" sz="4000" dirty="0" smtClean="0">
                <a:solidFill>
                  <a:schemeClr val="bg1"/>
                </a:solidFill>
              </a:rPr>
            </a:br>
            <a:endParaRPr lang="es-MX" sz="4000" dirty="0" smtClean="0">
              <a:solidFill>
                <a:schemeClr val="bg1"/>
              </a:solidFill>
            </a:endParaRPr>
          </a:p>
          <a:p>
            <a:endParaRPr lang="es-MX" sz="4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62000" y="762000"/>
            <a:ext cx="83820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defTabSz="914400" rtl="0" eaLnBrk="1" fontAlgn="base" latinLnBrk="0" hangingPunct="1">
              <a:lnSpc>
                <a:spcPct val="100000"/>
              </a:lnSpc>
              <a:spcBef>
                <a:spcPct val="0"/>
              </a:spcBef>
              <a:spcAft>
                <a:spcPct val="0"/>
              </a:spcAft>
              <a:buClrTx/>
              <a:buSzTx/>
              <a:tabLst>
                <a:tab pos="3849688" algn="l"/>
              </a:tabLst>
            </a:pPr>
            <a:r>
              <a:rPr kumimoji="0" lang="es-MX" sz="28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p>
          <a:p>
            <a:pPr marL="514350" marR="0" lvl="0" indent="-514350" defTabSz="914400" rtl="0" eaLnBrk="1" fontAlgn="base" latinLnBrk="0" hangingPunct="1">
              <a:lnSpc>
                <a:spcPct val="100000"/>
              </a:lnSpc>
              <a:spcBef>
                <a:spcPct val="0"/>
              </a:spcBef>
              <a:spcAft>
                <a:spcPct val="0"/>
              </a:spcAft>
              <a:buClrTx/>
              <a:buSzTx/>
              <a:tabLst>
                <a:tab pos="3849688" algn="l"/>
              </a:tabLst>
            </a:pP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1.Hoy es el d</a:t>
            </a:r>
            <a:r>
              <a:rPr kumimoji="0" lang="es-MX" sz="3200" b="1" i="0" u="none" strike="noStrike" cap="none" normalizeH="0" baseline="0" dirty="0" smtClean="0">
                <a:ln>
                  <a:noFill/>
                </a:ln>
                <a:solidFill>
                  <a:schemeClr val="bg1"/>
                </a:solidFill>
                <a:effectLst/>
                <a:latin typeface="Calibri"/>
                <a:ea typeface="Times New Roman" pitchFamily="18" charset="0"/>
                <a:cs typeface="Arial" pitchFamily="34" charset="0"/>
              </a:rPr>
              <a:t>í</a:t>
            </a: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 para poder cambiar de</a:t>
            </a:r>
            <a:r>
              <a:rPr kumimoji="0" lang="es-MX" sz="3200" b="1"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actitud.</a:t>
            </a:r>
            <a:b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endPar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514350" marR="0" lvl="0" indent="-514350" defTabSz="914400" rtl="0" eaLnBrk="1" fontAlgn="base" latinLnBrk="0" hangingPunct="1">
              <a:lnSpc>
                <a:spcPct val="100000"/>
              </a:lnSpc>
              <a:spcBef>
                <a:spcPct val="0"/>
              </a:spcBef>
              <a:spcAft>
                <a:spcPct val="0"/>
              </a:spcAft>
              <a:buClrTx/>
              <a:buSzTx/>
              <a:tabLst>
                <a:tab pos="3849688" algn="l"/>
              </a:tabLst>
            </a:pPr>
            <a:r>
              <a:rPr lang="es-MX" sz="3200" b="1" dirty="0" smtClean="0">
                <a:solidFill>
                  <a:schemeClr val="bg1"/>
                </a:solidFill>
                <a:latin typeface="Arial" pitchFamily="34" charset="0"/>
                <a:ea typeface="Times New Roman" pitchFamily="18" charset="0"/>
                <a:cs typeface="Arial" pitchFamily="34" charset="0"/>
              </a:rPr>
              <a:t>2. </a:t>
            </a: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Ya no trates de cambiar, mejor cambia.</a:t>
            </a:r>
            <a:b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endPar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514350" marR="0" lvl="0" indent="-514350" defTabSz="914400" rtl="0" eaLnBrk="1" fontAlgn="base" latinLnBrk="0" hangingPunct="1">
              <a:lnSpc>
                <a:spcPct val="100000"/>
              </a:lnSpc>
              <a:spcBef>
                <a:spcPct val="0"/>
              </a:spcBef>
              <a:spcAft>
                <a:spcPct val="0"/>
              </a:spcAft>
              <a:buClrTx/>
              <a:buSzTx/>
              <a:tabLst>
                <a:tab pos="3849688" algn="l"/>
              </a:tabLst>
            </a:pP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Ya no trates de hacer, mejor haz.</a:t>
            </a:r>
            <a:b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endPar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514350" marR="0" lvl="0" indent="-514350" defTabSz="914400" rtl="0" eaLnBrk="1" fontAlgn="base" latinLnBrk="0" hangingPunct="1">
              <a:lnSpc>
                <a:spcPct val="100000"/>
              </a:lnSpc>
              <a:spcBef>
                <a:spcPct val="0"/>
              </a:spcBef>
              <a:spcAft>
                <a:spcPct val="0"/>
              </a:spcAft>
              <a:buClrTx/>
              <a:buSzTx/>
              <a:tabLst>
                <a:tab pos="3849688" algn="l"/>
              </a:tabLst>
            </a:pP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4. Ya no trates de sonreír, mejor sonríe.</a:t>
            </a:r>
            <a: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r>
            <a:br>
              <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endParaRPr kumimoji="0" lang="es-MX" sz="3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4932040" cy="6858000"/>
          </a:xfrm>
        </p:spPr>
        <p:txBody>
          <a:bodyPr>
            <a:normAutofit/>
          </a:bodyPr>
          <a:lstStyle/>
          <a:p>
            <a:r>
              <a:rPr lang="es-MX" sz="3600" dirty="0" smtClean="0">
                <a:solidFill>
                  <a:schemeClr val="bg1"/>
                </a:solidFill>
              </a:rPr>
              <a:t>MEDIOCRE VIENE DE MEDIO, UNA PERSONA QUE SE QUEDA A MEDIAS Y QUE POR LO REGULAR NO TERMINA LO QUE EMPIEZA PORQUE NO SE TRAZA NINGUNA META O NO SE ESFUERZA PARA LLEGAR A ELLA PORQUE SE DA POR VENCIDO ANTES.....</a:t>
            </a:r>
            <a:endParaRPr lang="es-MX" sz="3600" dirty="0">
              <a:solidFill>
                <a:schemeClr val="bg1"/>
              </a:solidFill>
            </a:endParaRPr>
          </a:p>
        </p:txBody>
      </p:sp>
      <p:pic>
        <p:nvPicPr>
          <p:cNvPr id="2" name="Picture 2" descr="C:\Users\Elías Páez\Desktop\MEDIOCRIDAD.png"/>
          <p:cNvPicPr>
            <a:picLocks noChangeAspect="1" noChangeArrowheads="1"/>
          </p:cNvPicPr>
          <p:nvPr/>
        </p:nvPicPr>
        <p:blipFill>
          <a:blip r:embed="rId2" cstate="print"/>
          <a:srcRect/>
          <a:stretch>
            <a:fillRect/>
          </a:stretch>
        </p:blipFill>
        <p:spPr bwMode="auto">
          <a:xfrm>
            <a:off x="4788024" y="1556792"/>
            <a:ext cx="4355976" cy="53012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ángulo 1"/>
          <p:cNvSpPr/>
          <p:nvPr/>
        </p:nvSpPr>
        <p:spPr>
          <a:xfrm>
            <a:off x="457200" y="609600"/>
            <a:ext cx="7772400" cy="6001642"/>
          </a:xfrm>
          <a:prstGeom prst="rect">
            <a:avLst/>
          </a:prstGeom>
        </p:spPr>
        <p:txBody>
          <a:bodyPr wrap="square">
            <a:spAutoFit/>
          </a:bodyPr>
          <a:lstStyle/>
          <a:p>
            <a:pPr marL="514350" lvl="0" indent="-514350" fontAlgn="base">
              <a:spcBef>
                <a:spcPct val="0"/>
              </a:spcBef>
              <a:spcAft>
                <a:spcPct val="0"/>
              </a:spcAft>
              <a:tabLst>
                <a:tab pos="3849688" algn="l"/>
              </a:tabLst>
            </a:pPr>
            <a:r>
              <a:rPr lang="es-MX" sz="3200" b="1" dirty="0" smtClean="0">
                <a:solidFill>
                  <a:schemeClr val="bg1"/>
                </a:solidFill>
                <a:latin typeface="Arial" pitchFamily="34" charset="0"/>
                <a:ea typeface="Times New Roman" pitchFamily="18" charset="0"/>
                <a:cs typeface="Arial" pitchFamily="34" charset="0"/>
              </a:rPr>
              <a:t>5. Ya no trates de cumplir, mejor cumple.</a:t>
            </a:r>
          </a:p>
          <a:p>
            <a:pPr lvl="0" eaLnBrk="0" fontAlgn="base" hangingPunct="0">
              <a:spcBef>
                <a:spcPct val="0"/>
              </a:spcBef>
              <a:spcAft>
                <a:spcPct val="0"/>
              </a:spcAft>
            </a:pPr>
            <a:r>
              <a:rPr lang="es-MX" sz="3200" b="1" dirty="0" smtClean="0">
                <a:solidFill>
                  <a:schemeClr val="bg1"/>
                </a:solidFill>
                <a:latin typeface="Arial" pitchFamily="34" charset="0"/>
                <a:ea typeface="Times New Roman" pitchFamily="18" charset="0"/>
                <a:cs typeface="Arial" pitchFamily="34" charset="0"/>
              </a:rPr>
              <a:t>    </a:t>
            </a:r>
          </a:p>
          <a:p>
            <a:pPr lvl="0" eaLnBrk="0" fontAlgn="base" hangingPunct="0">
              <a:spcBef>
                <a:spcPct val="0"/>
              </a:spcBef>
              <a:spcAft>
                <a:spcPct val="0"/>
              </a:spcAft>
            </a:pPr>
            <a:r>
              <a:rPr lang="es-MX" sz="3200" b="1" dirty="0" smtClean="0">
                <a:solidFill>
                  <a:schemeClr val="bg1"/>
                </a:solidFill>
                <a:latin typeface="Arial" pitchFamily="34" charset="0"/>
                <a:ea typeface="Times New Roman" pitchFamily="18" charset="0"/>
                <a:cs typeface="Arial" pitchFamily="34" charset="0"/>
              </a:rPr>
              <a:t> 6. Ya no trates de dar la célula, mejor dala.</a:t>
            </a:r>
            <a:br>
              <a:rPr lang="es-MX" sz="3200" b="1" dirty="0" smtClean="0">
                <a:solidFill>
                  <a:schemeClr val="bg1"/>
                </a:solidFill>
                <a:latin typeface="Arial" pitchFamily="34" charset="0"/>
                <a:ea typeface="Times New Roman" pitchFamily="18" charset="0"/>
                <a:cs typeface="Arial" pitchFamily="34" charset="0"/>
              </a:rPr>
            </a:br>
            <a:r>
              <a:rPr lang="es-MX" sz="3200" b="1" dirty="0" smtClean="0">
                <a:solidFill>
                  <a:schemeClr val="bg1"/>
                </a:solidFill>
                <a:latin typeface="Arial" pitchFamily="34" charset="0"/>
                <a:ea typeface="Times New Roman" pitchFamily="18" charset="0"/>
                <a:cs typeface="Arial" pitchFamily="34" charset="0"/>
              </a:rPr>
              <a:t>    </a:t>
            </a:r>
          </a:p>
          <a:p>
            <a:pPr lvl="0" eaLnBrk="0" fontAlgn="base" hangingPunct="0">
              <a:spcBef>
                <a:spcPct val="0"/>
              </a:spcBef>
              <a:spcAft>
                <a:spcPct val="0"/>
              </a:spcAft>
            </a:pPr>
            <a:r>
              <a:rPr lang="es-MX" sz="3200" b="1" dirty="0" smtClean="0">
                <a:solidFill>
                  <a:schemeClr val="bg1"/>
                </a:solidFill>
                <a:latin typeface="Arial" pitchFamily="34" charset="0"/>
                <a:ea typeface="Times New Roman" pitchFamily="18" charset="0"/>
                <a:cs typeface="Arial" pitchFamily="34" charset="0"/>
              </a:rPr>
              <a:t> 7. Ya no trates de supervisar, mejor supervisa</a:t>
            </a:r>
          </a:p>
          <a:p>
            <a:pPr lvl="0" eaLnBrk="0" fontAlgn="base" hangingPunct="0">
              <a:spcBef>
                <a:spcPct val="0"/>
              </a:spcBef>
              <a:spcAft>
                <a:spcPct val="0"/>
              </a:spcAft>
            </a:pPr>
            <a:r>
              <a:rPr lang="es-MX" sz="3200" b="1" dirty="0" smtClean="0">
                <a:solidFill>
                  <a:schemeClr val="bg1"/>
                </a:solidFill>
                <a:latin typeface="Arial" pitchFamily="34" charset="0"/>
                <a:ea typeface="Times New Roman" pitchFamily="18" charset="0"/>
                <a:cs typeface="Arial" pitchFamily="34" charset="0"/>
              </a:rPr>
              <a:t> </a:t>
            </a:r>
          </a:p>
          <a:p>
            <a:pPr lvl="0" eaLnBrk="0" fontAlgn="base" hangingPunct="0">
              <a:spcBef>
                <a:spcPct val="0"/>
              </a:spcBef>
              <a:spcAft>
                <a:spcPct val="0"/>
              </a:spcAft>
            </a:pPr>
            <a:r>
              <a:rPr lang="es-MX" sz="3200" b="1" dirty="0" smtClean="0">
                <a:solidFill>
                  <a:schemeClr val="bg1"/>
                </a:solidFill>
                <a:latin typeface="Arial" pitchFamily="34" charset="0"/>
                <a:ea typeface="Times New Roman" pitchFamily="18" charset="0"/>
                <a:cs typeface="Arial" pitchFamily="34" charset="0"/>
              </a:rPr>
              <a:t>8 . Ya no trates de pastorear la zona mejor hazlo</a:t>
            </a:r>
            <a:br>
              <a:rPr lang="es-MX" sz="3200" b="1" dirty="0" smtClean="0">
                <a:solidFill>
                  <a:schemeClr val="bg1"/>
                </a:solidFill>
                <a:latin typeface="Arial" pitchFamily="34" charset="0"/>
                <a:ea typeface="Times New Roman" pitchFamily="18" charset="0"/>
                <a:cs typeface="Arial" pitchFamily="34" charset="0"/>
              </a:rPr>
            </a:br>
            <a:r>
              <a:rPr lang="es-MX" sz="3200" b="1" dirty="0" smtClean="0">
                <a:solidFill>
                  <a:srgbClr val="222222"/>
                </a:solidFill>
                <a:latin typeface="Arial" pitchFamily="34" charset="0"/>
                <a:ea typeface="Times New Roman" pitchFamily="18" charset="0"/>
                <a:cs typeface="Arial" pitchFamily="34" charset="0"/>
              </a:rPr>
              <a:t/>
            </a:r>
            <a:br>
              <a:rPr lang="es-MX" sz="3200" b="1" dirty="0" smtClean="0">
                <a:solidFill>
                  <a:srgbClr val="222222"/>
                </a:solidFill>
                <a:latin typeface="Arial" pitchFamily="34" charset="0"/>
                <a:ea typeface="Times New Roman" pitchFamily="18" charset="0"/>
                <a:cs typeface="Arial" pitchFamily="34" charset="0"/>
              </a:rPr>
            </a:br>
            <a:endParaRPr lang="es-MX" sz="32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6000760" cy="6858000"/>
          </a:xfrm>
        </p:spPr>
        <p:txBody>
          <a:bodyPr>
            <a:normAutofit/>
          </a:bodyPr>
          <a:lstStyle/>
          <a:p>
            <a:r>
              <a:rPr lang="es-MX" sz="4400" dirty="0" smtClean="0">
                <a:solidFill>
                  <a:schemeClr val="bg1"/>
                </a:solidFill>
              </a:rPr>
              <a:t>PARA MUCHOS HOY EN DÍA LA MEDIOCRIDAD ES ALGO NORMAL, ESTÁN SATISFECHOS CON SU VIDA QUE NO HACEN EL MÍNIMO ESFUERZO EN BUSCAR UNA VIDA DE EXCELENCIA. </a:t>
            </a:r>
          </a:p>
          <a:p>
            <a:endParaRPr lang="es-MX" sz="4400" dirty="0">
              <a:solidFill>
                <a:schemeClr val="bg1"/>
              </a:solidFill>
            </a:endParaRPr>
          </a:p>
        </p:txBody>
      </p:sp>
      <p:pic>
        <p:nvPicPr>
          <p:cNvPr id="3074" name="Picture 2" descr="C:\Users\Elías Páez\Desktop\___start_again____by_DreeamyEyes[4].jpg"/>
          <p:cNvPicPr>
            <a:picLocks noChangeAspect="1" noChangeArrowheads="1"/>
          </p:cNvPicPr>
          <p:nvPr/>
        </p:nvPicPr>
        <p:blipFill>
          <a:blip r:embed="rId2" cstate="print"/>
          <a:srcRect/>
          <a:stretch>
            <a:fillRect/>
          </a:stretch>
        </p:blipFill>
        <p:spPr bwMode="auto">
          <a:xfrm>
            <a:off x="5004048" y="2636913"/>
            <a:ext cx="4139952" cy="42210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6000760" cy="6186309"/>
          </a:xfrm>
          <a:prstGeom prst="rect">
            <a:avLst/>
          </a:prstGeom>
        </p:spPr>
        <p:txBody>
          <a:bodyPr wrap="square">
            <a:spAutoFit/>
          </a:bodyPr>
          <a:lstStyle/>
          <a:p>
            <a:r>
              <a:rPr lang="es-MX" sz="3600" dirty="0" smtClean="0">
                <a:solidFill>
                  <a:schemeClr val="bg1"/>
                </a:solidFill>
              </a:rPr>
              <a:t>ES TAN FÁCIL SER MEDIOCRE Y TAN DIFÍCIL SER EXCELENTE QUE NO NOS ESFORZAMOS EN TENER UN PLAN PARA DESARROLLAR TODO NUESTRO POTENCIAL Y LO MAS TRISTE ES QUE TODO LO DEJAMOS : “A LA VOLUNTAD DE DIOS”, ALLÍ NOS ESCUDAMOS PARA NO TENER ÉXITO, PARA NO SER EXCELENTE EN LA VIDA.</a:t>
            </a:r>
            <a:endParaRPr lang="es-MX" sz="3600" dirty="0"/>
          </a:p>
        </p:txBody>
      </p:sp>
      <p:pic>
        <p:nvPicPr>
          <p:cNvPr id="3" name="Picture 2"/>
          <p:cNvPicPr>
            <a:picLocks noChangeAspect="1" noChangeArrowheads="1"/>
          </p:cNvPicPr>
          <p:nvPr/>
        </p:nvPicPr>
        <p:blipFill>
          <a:blip r:embed="rId2" cstate="print"/>
          <a:srcRect/>
          <a:stretch>
            <a:fillRect/>
          </a:stretch>
        </p:blipFill>
        <p:spPr bwMode="auto">
          <a:xfrm>
            <a:off x="5857885" y="1923950"/>
            <a:ext cx="3286116" cy="49340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5517232"/>
          </a:xfrm>
        </p:spPr>
        <p:txBody>
          <a:bodyPr>
            <a:normAutofit fontScale="92500"/>
          </a:bodyPr>
          <a:lstStyle/>
          <a:p>
            <a:r>
              <a:rPr lang="es-MX" sz="3600" dirty="0" smtClean="0">
                <a:solidFill>
                  <a:schemeClr val="bg1"/>
                </a:solidFill>
              </a:rPr>
              <a:t>ALGUNAS DE LAS FRASES CELEBRES:</a:t>
            </a:r>
          </a:p>
          <a:p>
            <a:r>
              <a:rPr lang="es-MX" sz="3600" dirty="0" smtClean="0">
                <a:solidFill>
                  <a:schemeClr val="bg1"/>
                </a:solidFill>
              </a:rPr>
              <a:t>LOS ESPÍRITUS MEDIOCRES SUELEN CONDENAR TODO AQUELLO QUE ESTÁ FUERA DE SU ALCANCE.</a:t>
            </a:r>
          </a:p>
          <a:p>
            <a:pPr>
              <a:buNone/>
            </a:pPr>
            <a:r>
              <a:rPr lang="es-MX" sz="2400" b="1" dirty="0" smtClean="0">
                <a:solidFill>
                  <a:schemeClr val="bg1"/>
                </a:solidFill>
                <a:hlinkClick r:id="rId2" action="ppaction://hlinkfile" tooltip="Frases de François de la Rochefoucauld"/>
              </a:rPr>
              <a:t>    FRANÇOIS DE LA ROCHEFOUCAULD</a:t>
            </a:r>
            <a:r>
              <a:rPr lang="es-MX" sz="2400" b="1" dirty="0" smtClean="0">
                <a:solidFill>
                  <a:schemeClr val="bg1"/>
                </a:solidFill>
              </a:rPr>
              <a:t> </a:t>
            </a:r>
            <a:r>
              <a:rPr lang="es-MX" sz="2400" dirty="0" smtClean="0">
                <a:solidFill>
                  <a:schemeClr val="bg1"/>
                </a:solidFill>
              </a:rPr>
              <a:t>(1613-1680)</a:t>
            </a:r>
          </a:p>
          <a:p>
            <a:pPr>
              <a:buNone/>
            </a:pPr>
            <a:r>
              <a:rPr lang="es-MX" sz="2400" dirty="0" smtClean="0">
                <a:solidFill>
                  <a:schemeClr val="bg1"/>
                </a:solidFill>
              </a:rPr>
              <a:t>    ESCRITOR FRANCÉS. </a:t>
            </a:r>
          </a:p>
          <a:p>
            <a:pPr>
              <a:buFont typeface="Wingdings" pitchFamily="2" charset="2"/>
              <a:buChar char="§"/>
            </a:pPr>
            <a:endParaRPr lang="es-MX" sz="2800" dirty="0" smtClean="0">
              <a:solidFill>
                <a:schemeClr val="bg1"/>
              </a:solidFill>
            </a:endParaRPr>
          </a:p>
          <a:p>
            <a:pPr>
              <a:buFont typeface="Wingdings" pitchFamily="2" charset="2"/>
              <a:buChar char="§"/>
            </a:pPr>
            <a:r>
              <a:rPr lang="es-MX" sz="2800" dirty="0" smtClean="0">
                <a:solidFill>
                  <a:schemeClr val="bg1"/>
                </a:solidFill>
              </a:rPr>
              <a:t>  </a:t>
            </a:r>
            <a:r>
              <a:rPr lang="es-MX" dirty="0" smtClean="0">
                <a:solidFill>
                  <a:schemeClr val="bg1"/>
                </a:solidFill>
              </a:rPr>
              <a:t>UNA DE LAS MAYORES PRUEBAS DE MEDIOCRIDAD</a:t>
            </a:r>
          </a:p>
          <a:p>
            <a:pPr>
              <a:buNone/>
            </a:pPr>
            <a:r>
              <a:rPr lang="es-MX" dirty="0" smtClean="0">
                <a:solidFill>
                  <a:schemeClr val="bg1"/>
                </a:solidFill>
              </a:rPr>
              <a:t>      ES NO ACERTAR A RECONOCER LA SUPERIORIDAD DE OTROS.</a:t>
            </a:r>
          </a:p>
          <a:p>
            <a:pPr>
              <a:buNone/>
            </a:pPr>
            <a:r>
              <a:rPr lang="es-MX" sz="2400" dirty="0" smtClean="0">
                <a:solidFill>
                  <a:schemeClr val="bg1"/>
                </a:solidFill>
              </a:rPr>
              <a:t>          JEAN BAPTISTE SAY </a:t>
            </a:r>
            <a:r>
              <a:rPr lang="es-MX" dirty="0" smtClean="0">
                <a:solidFill>
                  <a:schemeClr val="bg1"/>
                </a:solidFill>
              </a:rPr>
              <a:t>.(1767-1832) ECONOMISTA FRANCÉS</a:t>
            </a:r>
          </a:p>
          <a:p>
            <a:pPr>
              <a:buNone/>
            </a:pPr>
            <a:endParaRPr lang="es-MX" dirty="0" smtClean="0">
              <a:solidFill>
                <a:schemeClr val="bg1"/>
              </a:solidFill>
            </a:endParaRPr>
          </a:p>
          <a:p>
            <a:pPr>
              <a:buNone/>
            </a:pPr>
            <a:endParaRPr lang="es-MX"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9144000" cy="6858000"/>
          </a:xfrm>
        </p:spPr>
        <p:txBody>
          <a:bodyPr>
            <a:normAutofit/>
          </a:bodyPr>
          <a:lstStyle/>
          <a:p>
            <a:endParaRPr lang="es-MX" sz="3600" dirty="0" smtClean="0">
              <a:solidFill>
                <a:schemeClr val="bg1"/>
              </a:solidFill>
            </a:endParaRPr>
          </a:p>
          <a:p>
            <a:pPr>
              <a:buNone/>
            </a:pPr>
            <a:r>
              <a:rPr lang="es-MX" sz="3600" dirty="0" smtClean="0">
                <a:solidFill>
                  <a:schemeClr val="bg1"/>
                </a:solidFill>
              </a:rPr>
              <a:t>EL MEDIOCRE ES DICTADOR NO ISPIRA CON EL </a:t>
            </a:r>
          </a:p>
          <a:p>
            <a:pPr>
              <a:buNone/>
            </a:pPr>
            <a:r>
              <a:rPr lang="es-MX" sz="3600" dirty="0" smtClean="0">
                <a:solidFill>
                  <a:schemeClr val="bg1"/>
                </a:solidFill>
              </a:rPr>
              <a:t>    EJEMPLO , ORDENA Y NO SUPERVISA</a:t>
            </a:r>
          </a:p>
        </p:txBody>
      </p:sp>
      <p:pic>
        <p:nvPicPr>
          <p:cNvPr id="2" name="Picture 2" descr="C:\Users\Elías Páez\Desktop\imagesCAIUPF0Z.jpg"/>
          <p:cNvPicPr>
            <a:picLocks noChangeAspect="1" noChangeArrowheads="1"/>
          </p:cNvPicPr>
          <p:nvPr/>
        </p:nvPicPr>
        <p:blipFill>
          <a:blip r:embed="rId2" cstate="print"/>
          <a:srcRect/>
          <a:stretch>
            <a:fillRect/>
          </a:stretch>
        </p:blipFill>
        <p:spPr bwMode="auto">
          <a:xfrm>
            <a:off x="0" y="2862263"/>
            <a:ext cx="6372200" cy="39957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Rectángulo"/>
          <p:cNvSpPr/>
          <p:nvPr/>
        </p:nvSpPr>
        <p:spPr>
          <a:xfrm>
            <a:off x="0" y="0"/>
            <a:ext cx="9144000" cy="1938992"/>
          </a:xfrm>
          <a:prstGeom prst="rect">
            <a:avLst/>
          </a:prstGeom>
        </p:spPr>
        <p:txBody>
          <a:bodyPr wrap="square">
            <a:spAutoFit/>
          </a:bodyPr>
          <a:lstStyle/>
          <a:p>
            <a:pPr algn="ctr"/>
            <a:r>
              <a:rPr lang="es-MX" sz="4000" dirty="0" smtClean="0">
                <a:solidFill>
                  <a:schemeClr val="bg1"/>
                </a:solidFill>
              </a:rPr>
              <a:t>“SI QUIERES LLEVAR UNA VIDA EXTRAORDINARIA AVERIGUA LO QUE HACE LA GENTE COMÚN Y NO LO HAGAS”</a:t>
            </a:r>
            <a:endParaRPr lang="es-MX" sz="4000" dirty="0">
              <a:solidFill>
                <a:schemeClr val="bg1"/>
              </a:solidFill>
            </a:endParaRPr>
          </a:p>
        </p:txBody>
      </p:sp>
      <p:pic>
        <p:nvPicPr>
          <p:cNvPr id="5124" name="Picture 4"/>
          <p:cNvPicPr>
            <a:picLocks noChangeAspect="1" noChangeArrowheads="1"/>
          </p:cNvPicPr>
          <p:nvPr/>
        </p:nvPicPr>
        <p:blipFill>
          <a:blip r:embed="rId2" cstate="print"/>
          <a:srcRect/>
          <a:stretch>
            <a:fillRect/>
          </a:stretch>
        </p:blipFill>
        <p:spPr bwMode="auto">
          <a:xfrm>
            <a:off x="5572133" y="1844824"/>
            <a:ext cx="3571868" cy="5013176"/>
          </a:xfrm>
          <a:prstGeom prst="rect">
            <a:avLst/>
          </a:prstGeom>
          <a:ln>
            <a:noFill/>
          </a:ln>
          <a:effectLst>
            <a:softEdge rad="112500"/>
          </a:effectLst>
        </p:spPr>
      </p:pic>
      <p:pic>
        <p:nvPicPr>
          <p:cNvPr id="37889" name="Picture 1" descr="C:\Users\Elías Páez\Desktop\imagesCAIWXOOE.jpg"/>
          <p:cNvPicPr>
            <a:picLocks noChangeAspect="1" noChangeArrowheads="1"/>
          </p:cNvPicPr>
          <p:nvPr/>
        </p:nvPicPr>
        <p:blipFill>
          <a:blip r:embed="rId3" cstate="print"/>
          <a:srcRect/>
          <a:stretch>
            <a:fillRect/>
          </a:stretch>
        </p:blipFill>
        <p:spPr bwMode="auto">
          <a:xfrm>
            <a:off x="539552" y="1988840"/>
            <a:ext cx="4894461" cy="48691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0"/>
            <a:ext cx="5572132" cy="6858000"/>
          </a:xfrm>
        </p:spPr>
        <p:txBody>
          <a:bodyPr>
            <a:noAutofit/>
          </a:bodyPr>
          <a:lstStyle/>
          <a:p>
            <a:r>
              <a:rPr lang="es-MX" sz="4400" dirty="0" smtClean="0">
                <a:solidFill>
                  <a:schemeClr val="bg1"/>
                </a:solidFill>
              </a:rPr>
              <a:t>EJEMPLOS TANGIBLES:</a:t>
            </a:r>
          </a:p>
          <a:p>
            <a:r>
              <a:rPr lang="es-MX" sz="4400" dirty="0" smtClean="0">
                <a:solidFill>
                  <a:schemeClr val="bg1"/>
                </a:solidFill>
              </a:rPr>
              <a:t>INICIO UNA CÉLULA Y AL POCO TIEMPO LO CIERRA</a:t>
            </a:r>
          </a:p>
          <a:p>
            <a:endParaRPr lang="es-MX" sz="4400" dirty="0" smtClean="0">
              <a:solidFill>
                <a:schemeClr val="bg1"/>
              </a:solidFill>
            </a:endParaRPr>
          </a:p>
          <a:p>
            <a:r>
              <a:rPr lang="es-MX" sz="4400" dirty="0" smtClean="0">
                <a:solidFill>
                  <a:schemeClr val="bg1"/>
                </a:solidFill>
              </a:rPr>
              <a:t>SIEMPRE OTROS TIENEN LA CULPA DE SUS FRACASOS</a:t>
            </a:r>
            <a:endParaRPr lang="es-MX" sz="4400" dirty="0">
              <a:solidFill>
                <a:schemeClr val="bg1"/>
              </a:solidFill>
            </a:endParaRPr>
          </a:p>
          <a:p>
            <a:endParaRPr lang="es-MX" sz="4400" dirty="0" smtClean="0">
              <a:solidFill>
                <a:schemeClr val="bg1"/>
              </a:solidFill>
            </a:endParaRPr>
          </a:p>
          <a:p>
            <a:endParaRPr lang="es-MX" sz="4400" dirty="0">
              <a:solidFill>
                <a:schemeClr val="bg1"/>
              </a:solidFill>
            </a:endParaRPr>
          </a:p>
        </p:txBody>
      </p:sp>
      <p:pic>
        <p:nvPicPr>
          <p:cNvPr id="36865" name="Picture 1" descr="C:\Users\Elías Páez\Desktop\untitled.bmp"/>
          <p:cNvPicPr>
            <a:picLocks noChangeAspect="1" noChangeArrowheads="1"/>
          </p:cNvPicPr>
          <p:nvPr/>
        </p:nvPicPr>
        <p:blipFill>
          <a:blip r:embed="rId2" cstate="print"/>
          <a:srcRect/>
          <a:stretch>
            <a:fillRect/>
          </a:stretch>
        </p:blipFill>
        <p:spPr bwMode="auto">
          <a:xfrm>
            <a:off x="5364088" y="260648"/>
            <a:ext cx="3600400" cy="532859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1270</Words>
  <Application>Microsoft Office PowerPoint</Application>
  <PresentationFormat>Presentación en pantalla (4:3)</PresentationFormat>
  <Paragraphs>93</Paragraphs>
  <Slides>30</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30</vt:i4>
      </vt:variant>
    </vt:vector>
  </HeadingPairs>
  <TitlesOfParts>
    <vt:vector size="31" baseType="lpstr">
      <vt:lpstr>Tema de Office</vt:lpstr>
      <vt:lpstr>EL CARÁCTER DE UN LIDER</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TRABAJOS  DE UN MEDIOCRE</vt:lpstr>
      <vt:lpstr>Diapositiva 15</vt:lpstr>
      <vt:lpstr>Diapositiva 16</vt:lpstr>
      <vt:lpstr>RECOMPENSAS DE SER ESFORZADO</vt:lpstr>
      <vt:lpstr>Diapositiva 18</vt:lpstr>
      <vt:lpstr> El LIDER MEDIOCRE </vt:lpstr>
      <vt:lpstr>Diapositiva 20</vt:lpstr>
      <vt:lpstr>Diapositiva 21</vt:lpstr>
      <vt:lpstr>Diapositiva 22</vt:lpstr>
      <vt:lpstr>Diapositiva 23</vt:lpstr>
      <vt:lpstr>Diapositiva 24</vt:lpstr>
      <vt:lpstr> MENTALIZA DE ÉXITO : ACTUAR  MENTALIDAD MEDIOCRE: INTENTAR ACTUAR. </vt:lpstr>
      <vt:lpstr>Diapositiva 26</vt:lpstr>
      <vt:lpstr>EJEMPLO BIBLICOS DE EXCELENCIA</vt:lpstr>
      <vt:lpstr>Diapositiva 28</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VENCIENDO EL GIGANTE</dc:title>
  <dc:creator>Martha Paez</dc:creator>
  <cp:lastModifiedBy>ELIAS  PAEZ DE LA CERDA</cp:lastModifiedBy>
  <cp:revision>47</cp:revision>
  <dcterms:created xsi:type="dcterms:W3CDTF">2016-07-16T13:10:50Z</dcterms:created>
  <dcterms:modified xsi:type="dcterms:W3CDTF">2016-07-16T13:16:02Z</dcterms:modified>
</cp:coreProperties>
</file>