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9" r:id="rId3"/>
    <p:sldId id="258" r:id="rId4"/>
    <p:sldId id="261" r:id="rId5"/>
    <p:sldId id="263" r:id="rId6"/>
    <p:sldId id="275" r:id="rId7"/>
    <p:sldId id="264" r:id="rId8"/>
    <p:sldId id="265" r:id="rId9"/>
    <p:sldId id="276" r:id="rId10"/>
    <p:sldId id="266" r:id="rId11"/>
    <p:sldId id="267" r:id="rId12"/>
    <p:sldId id="268" r:id="rId13"/>
    <p:sldId id="269" r:id="rId14"/>
    <p:sldId id="270" r:id="rId15"/>
    <p:sldId id="277" r:id="rId16"/>
    <p:sldId id="271" r:id="rId17"/>
    <p:sldId id="272" r:id="rId18"/>
    <p:sldId id="278" r:id="rId19"/>
    <p:sldId id="273" r:id="rId20"/>
    <p:sldId id="274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36D31-3CBA-4666-ADB0-7AA4D00E776E}" type="datetimeFigureOut">
              <a:rPr lang="es-MX" smtClean="0"/>
              <a:t>09/09/2011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12FC6-3A26-45E9-A06A-ACC4FFA2756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12FC6-3A26-45E9-A06A-ACC4FFA2756D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B444-F3E2-4CEC-AC12-5F3BA21013B0}" type="datetimeFigureOut">
              <a:rPr lang="es-MX" smtClean="0"/>
              <a:pPr/>
              <a:t>09/09/2011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4955-6362-4BE7-966D-B07324072D8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0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 CARACTER DE UN LIDER Y SU ACTITUD</a:t>
            </a:r>
            <a:endParaRPr lang="es-MX" sz="80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1" descr="http://factoidz.com/wp-content/themes/gabtheme/images/what-motivates-people-to-gossi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284984"/>
            <a:ext cx="5112568" cy="35730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Principio #1 – Criticar es malo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3600" dirty="0" smtClean="0">
                <a:solidFill>
                  <a:schemeClr val="bg1"/>
                </a:solidFill>
              </a:rPr>
              <a:t>Afecta </a:t>
            </a:r>
            <a:r>
              <a:rPr lang="es-MX" sz="3600" dirty="0">
                <a:solidFill>
                  <a:schemeClr val="bg1"/>
                </a:solidFill>
              </a:rPr>
              <a:t>nuestra relación con Dios y con el prójimo.</a:t>
            </a:r>
          </a:p>
          <a:p>
            <a:pPr lvl="0"/>
            <a:r>
              <a:rPr lang="es-MX" sz="3600" dirty="0">
                <a:solidFill>
                  <a:schemeClr val="bg1"/>
                </a:solidFill>
              </a:rPr>
              <a:t>Nuestra actitud de critica nos perjudica a nosotros mismos</a:t>
            </a:r>
          </a:p>
          <a:p>
            <a:pPr lvl="0"/>
            <a:r>
              <a:rPr lang="es-MX" sz="3600" dirty="0">
                <a:solidFill>
                  <a:schemeClr val="bg1"/>
                </a:solidFill>
              </a:rPr>
              <a:t>Esta actitud destruye nuestra confraternidad con otros</a:t>
            </a: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u="sng" smtClean="0">
                <a:solidFill>
                  <a:schemeClr val="bg1"/>
                </a:solidFill>
              </a:rPr>
              <a:t>Propósito #2 – La crítica es necia, insignificante, lastima</a:t>
            </a:r>
            <a:endParaRPr lang="es-MX" i="1" u="sng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MX" sz="4000" dirty="0">
              <a:solidFill>
                <a:schemeClr val="bg1"/>
              </a:solidFill>
            </a:endParaRPr>
          </a:p>
          <a:p>
            <a:pPr lvl="0"/>
            <a:r>
              <a:rPr lang="es-MX" sz="4000" dirty="0">
                <a:solidFill>
                  <a:schemeClr val="bg1"/>
                </a:solidFill>
              </a:rPr>
              <a:t>Existe como una especie de falta de perdón</a:t>
            </a:r>
          </a:p>
          <a:p>
            <a:pPr lvl="0"/>
            <a:r>
              <a:rPr lang="es-MX" sz="4000" dirty="0">
                <a:solidFill>
                  <a:schemeClr val="bg1"/>
                </a:solidFill>
              </a:rPr>
              <a:t>Sirve para enmascarar la envidia, celo o resentimiento</a:t>
            </a:r>
          </a:p>
          <a:p>
            <a:pPr lvl="0"/>
            <a:r>
              <a:rPr lang="es-MX" sz="4000" dirty="0">
                <a:solidFill>
                  <a:schemeClr val="bg1"/>
                </a:solidFill>
              </a:rPr>
              <a:t>Cubre fracasos propios, personales</a:t>
            </a:r>
          </a:p>
          <a:p>
            <a:pPr>
              <a:buNone/>
            </a:pP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Propósito #3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i="1" u="sng" dirty="0" smtClean="0">
                <a:solidFill>
                  <a:schemeClr val="bg1"/>
                </a:solidFill>
              </a:rPr>
              <a:t>La </a:t>
            </a:r>
            <a:r>
              <a:rPr lang="es-MX" sz="5400" b="1" i="1" u="sng" dirty="0">
                <a:solidFill>
                  <a:schemeClr val="bg1"/>
                </a:solidFill>
              </a:rPr>
              <a:t>crítica es </a:t>
            </a:r>
            <a:r>
              <a:rPr lang="es-MX" sz="5400" b="1" i="1" u="sng" dirty="0" err="1" smtClean="0">
                <a:solidFill>
                  <a:schemeClr val="bg1"/>
                </a:solidFill>
              </a:rPr>
              <a:t>autoexaltadora</a:t>
            </a:r>
            <a:endParaRPr lang="es-MX" sz="5400" b="1" i="1" u="sng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es-MX" sz="5400" b="1" i="1" u="sng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2564905"/>
            <a:ext cx="842493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 </a:t>
            </a:r>
            <a:r>
              <a:rPr lang="es-MX" sz="3600" b="1" dirty="0" smtClean="0">
                <a:solidFill>
                  <a:schemeClr val="bg1"/>
                </a:solidFill>
              </a:rPr>
              <a:t>Éxodo 16:8:</a:t>
            </a:r>
            <a:r>
              <a:rPr lang="es-MX" sz="3600" dirty="0" smtClean="0">
                <a:solidFill>
                  <a:schemeClr val="bg1"/>
                </a:solidFill>
              </a:rPr>
              <a:t> Dijo también Moisés: Jehová os dará en la tarde carne para comer, y en la mañana pan hasta saciaros; porque Jehová ha oído vuestras </a:t>
            </a:r>
            <a:r>
              <a:rPr lang="es-MX" sz="3600" b="1" dirty="0" smtClean="0">
                <a:solidFill>
                  <a:schemeClr val="bg1"/>
                </a:solidFill>
              </a:rPr>
              <a:t>Murmuraciones</a:t>
            </a:r>
            <a:r>
              <a:rPr lang="es-MX" sz="3600" dirty="0" smtClean="0">
                <a:solidFill>
                  <a:schemeClr val="bg1"/>
                </a:solidFill>
              </a:rPr>
              <a:t> </a:t>
            </a:r>
            <a:r>
              <a:rPr lang="es-MX" sz="3600" dirty="0" smtClean="0">
                <a:solidFill>
                  <a:schemeClr val="bg1"/>
                </a:solidFill>
              </a:rPr>
              <a:t>con que habéis murmurado contra él; porque nosotros, ¿qué somos? Vuestras </a:t>
            </a:r>
            <a:r>
              <a:rPr lang="es-MX" sz="3600" b="1" dirty="0" smtClean="0">
                <a:solidFill>
                  <a:schemeClr val="bg1"/>
                </a:solidFill>
              </a:rPr>
              <a:t>Murmuraciones</a:t>
            </a:r>
            <a:r>
              <a:rPr lang="es-MX" sz="3600" dirty="0" smtClean="0">
                <a:solidFill>
                  <a:schemeClr val="bg1"/>
                </a:solidFill>
              </a:rPr>
              <a:t> </a:t>
            </a:r>
            <a:r>
              <a:rPr lang="es-MX" sz="3600" dirty="0" smtClean="0">
                <a:solidFill>
                  <a:schemeClr val="bg1"/>
                </a:solidFill>
              </a:rPr>
              <a:t>no son contra nosotros, sino contra Jehová. </a:t>
            </a:r>
            <a:br>
              <a:rPr lang="es-MX" sz="3600" dirty="0" smtClean="0">
                <a:solidFill>
                  <a:schemeClr val="bg1"/>
                </a:solidFill>
              </a:rPr>
            </a:br>
            <a:endParaRPr lang="es-MX" sz="2400" dirty="0" smtClean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/>
            </a:r>
            <a:br>
              <a:rPr lang="es-MX" sz="2400" dirty="0" smtClean="0">
                <a:solidFill>
                  <a:schemeClr val="bg1"/>
                </a:solidFill>
              </a:rPr>
            </a:b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Propósito #4 – La crítica es dolorosa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b="1" i="1" dirty="0" smtClean="0">
                <a:solidFill>
                  <a:schemeClr val="bg1"/>
                </a:solidFill>
              </a:rPr>
              <a:t>“</a:t>
            </a:r>
            <a:r>
              <a:rPr lang="es-MX" sz="4000" i="1" dirty="0">
                <a:solidFill>
                  <a:schemeClr val="bg1"/>
                </a:solidFill>
              </a:rPr>
              <a:t>Pues, ¿busco ahora el favor de los hombres, o el de Dios? ¿O trato de agradar a los  hombres? Pues si todavía agradara a los hombres, no sería siervo de Cristo.” </a:t>
            </a:r>
            <a:r>
              <a:rPr lang="es-MX" sz="4000" dirty="0">
                <a:solidFill>
                  <a:schemeClr val="bg1"/>
                </a:solidFill>
              </a:rPr>
              <a:t>Gálatas 1:10</a:t>
            </a:r>
          </a:p>
          <a:p>
            <a:pPr>
              <a:buNone/>
            </a:pP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Propósito #5 – La crítica </a:t>
            </a:r>
            <a:r>
              <a:rPr lang="es-MX" b="1" i="1" u="sng" dirty="0" smtClean="0">
                <a:solidFill>
                  <a:schemeClr val="bg1"/>
                </a:solidFill>
              </a:rPr>
              <a:t>en </a:t>
            </a:r>
            <a:r>
              <a:rPr lang="es-MX" b="1" i="1" u="sng" dirty="0" smtClean="0">
                <a:solidFill>
                  <a:schemeClr val="bg1"/>
                </a:solidFill>
              </a:rPr>
              <a:t>muchas </a:t>
            </a:r>
            <a:r>
              <a:rPr lang="es-MX" b="1" i="1" u="sng" dirty="0" smtClean="0">
                <a:solidFill>
                  <a:schemeClr val="bg1"/>
                </a:solidFill>
              </a:rPr>
              <a:t>veces</a:t>
            </a:r>
            <a:r>
              <a:rPr lang="es-MX" b="1" i="1" u="sng" dirty="0" smtClean="0">
                <a:solidFill>
                  <a:schemeClr val="bg1"/>
                </a:solidFill>
              </a:rPr>
              <a:t> </a:t>
            </a:r>
            <a:r>
              <a:rPr lang="es-MX" b="1" i="1" u="sng" dirty="0" smtClean="0">
                <a:solidFill>
                  <a:schemeClr val="bg1"/>
                </a:solidFill>
              </a:rPr>
              <a:t>hecha sin intención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48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s-MX" sz="4800" b="1" dirty="0" smtClean="0"/>
              <a:t> </a:t>
            </a:r>
            <a:r>
              <a:rPr lang="es-MX" sz="4800" b="1" dirty="0" smtClean="0">
                <a:solidFill>
                  <a:schemeClr val="bg1"/>
                </a:solidFill>
              </a:rPr>
              <a:t>Filipenses 2:14:</a:t>
            </a:r>
            <a:r>
              <a:rPr lang="es-MX" sz="4800" dirty="0" smtClean="0">
                <a:solidFill>
                  <a:schemeClr val="bg1"/>
                </a:solidFill>
              </a:rPr>
              <a:t> Haced todo sin </a:t>
            </a:r>
            <a:r>
              <a:rPr lang="es-MX" sz="4800" b="1" dirty="0" smtClean="0">
                <a:solidFill>
                  <a:schemeClr val="bg1"/>
                </a:solidFill>
              </a:rPr>
              <a:t>MURMURACION</a:t>
            </a:r>
            <a:r>
              <a:rPr lang="es-MX" sz="4800" dirty="0" smtClean="0">
                <a:solidFill>
                  <a:schemeClr val="bg1"/>
                </a:solidFill>
              </a:rPr>
              <a:t>ES </a:t>
            </a:r>
            <a:r>
              <a:rPr lang="es-MX" sz="4800" dirty="0" smtClean="0">
                <a:solidFill>
                  <a:schemeClr val="bg1"/>
                </a:solidFill>
              </a:rPr>
              <a:t>y contiendas,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Principio #6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4800" b="1" i="1" u="sng" dirty="0" smtClean="0">
                <a:solidFill>
                  <a:schemeClr val="bg1"/>
                </a:solidFill>
              </a:rPr>
              <a:t> </a:t>
            </a:r>
            <a:r>
              <a:rPr lang="es-MX" sz="4800" b="1" i="1" u="sng" dirty="0" smtClean="0">
                <a:solidFill>
                  <a:schemeClr val="bg1"/>
                </a:solidFill>
              </a:rPr>
              <a:t>La critica obstruye el fluir de la bendición de Dios</a:t>
            </a:r>
            <a:endParaRPr lang="es-MX" sz="4800" i="1" u="sng" dirty="0" smtClean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83568" y="3284984"/>
            <a:ext cx="82089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 </a:t>
            </a:r>
            <a:r>
              <a:rPr lang="es-MX" sz="4400" b="1" dirty="0" smtClean="0">
                <a:solidFill>
                  <a:schemeClr val="bg1"/>
                </a:solidFill>
              </a:rPr>
              <a:t>Salmos 109:29:</a:t>
            </a:r>
            <a:r>
              <a:rPr lang="es-MX" sz="4400" dirty="0" smtClean="0">
                <a:solidFill>
                  <a:schemeClr val="bg1"/>
                </a:solidFill>
              </a:rPr>
              <a:t> Sean vestidos de ignominia los que me </a:t>
            </a:r>
            <a:r>
              <a:rPr lang="es-MX" sz="4400" b="1" dirty="0" err="1" smtClean="0">
                <a:solidFill>
                  <a:schemeClr val="bg1"/>
                </a:solidFill>
              </a:rPr>
              <a:t>CALUMNIA</a:t>
            </a:r>
            <a:r>
              <a:rPr lang="es-MX" sz="4400" dirty="0" err="1" smtClean="0">
                <a:solidFill>
                  <a:schemeClr val="bg1"/>
                </a:solidFill>
              </a:rPr>
              <a:t>N;Sean</a:t>
            </a:r>
            <a:r>
              <a:rPr lang="es-MX" sz="4400" dirty="0" smtClean="0">
                <a:solidFill>
                  <a:schemeClr val="bg1"/>
                </a:solidFill>
              </a:rPr>
              <a:t> </a:t>
            </a:r>
            <a:r>
              <a:rPr lang="es-MX" sz="4400" dirty="0" smtClean="0">
                <a:solidFill>
                  <a:schemeClr val="bg1"/>
                </a:solidFill>
              </a:rPr>
              <a:t>cubiertos de confusión como con manto.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lvl="0"/>
            <a:r>
              <a:rPr lang="es-MX" sz="4000" b="1" dirty="0">
                <a:solidFill>
                  <a:schemeClr val="bg1"/>
                </a:solidFill>
              </a:rPr>
              <a:t>Una actitud de amor – </a:t>
            </a:r>
            <a:r>
              <a:rPr lang="es-MX" sz="4000" dirty="0">
                <a:solidFill>
                  <a:schemeClr val="bg1"/>
                </a:solidFill>
              </a:rPr>
              <a:t>I Corintios 13</a:t>
            </a:r>
          </a:p>
          <a:p>
            <a:r>
              <a:rPr lang="es-MX" sz="4000" b="1" dirty="0">
                <a:solidFill>
                  <a:schemeClr val="bg1"/>
                </a:solidFill>
              </a:rPr>
              <a:t>La única actitud bastante grande para re-emplazar una actitud crítica es el amor.</a:t>
            </a:r>
            <a:endParaRPr lang="es-MX" sz="4000" dirty="0">
              <a:solidFill>
                <a:schemeClr val="bg1"/>
              </a:solidFill>
            </a:endParaRPr>
          </a:p>
          <a:p>
            <a:pPr>
              <a:buNone/>
            </a:pPr>
            <a:endParaRPr lang="es-MX" sz="4000" dirty="0">
              <a:solidFill>
                <a:schemeClr val="bg1"/>
              </a:solidFill>
            </a:endParaRPr>
          </a:p>
        </p:txBody>
      </p:sp>
      <p:pic>
        <p:nvPicPr>
          <p:cNvPr id="5" name="4 Imagen" descr="abrazo-devoto-de-los-amigos-thumb65817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933056"/>
            <a:ext cx="5472608" cy="29249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MX" b="1" i="1" u="sng" dirty="0" smtClean="0">
                <a:solidFill>
                  <a:schemeClr val="bg1"/>
                </a:solidFill>
              </a:rPr>
              <a:t>En las cosas mayores –  tome acción                  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069160"/>
          </a:xfrm>
        </p:spPr>
        <p:txBody>
          <a:bodyPr>
            <a:normAutofit/>
          </a:bodyPr>
          <a:lstStyle/>
          <a:p>
            <a:r>
              <a:rPr lang="es-MX" i="1" dirty="0" smtClean="0">
                <a:solidFill>
                  <a:schemeClr val="bg1"/>
                </a:solidFill>
              </a:rPr>
              <a:t>“…</a:t>
            </a:r>
            <a:r>
              <a:rPr lang="es-MX" i="1" dirty="0">
                <a:solidFill>
                  <a:schemeClr val="bg1"/>
                </a:solidFill>
              </a:rPr>
              <a:t>No aplaude a los malvados…”</a:t>
            </a:r>
            <a:endParaRPr lang="es-MX" dirty="0">
              <a:solidFill>
                <a:schemeClr val="bg1"/>
              </a:solidFill>
            </a:endParaRPr>
          </a:p>
          <a:p>
            <a:pPr lvl="1"/>
            <a:r>
              <a:rPr lang="es-MX" dirty="0">
                <a:solidFill>
                  <a:schemeClr val="bg1"/>
                </a:solidFill>
              </a:rPr>
              <a:t>¿Se trata de algo crítico? Si no se acciona, ¿producirá una catástrofe</a:t>
            </a:r>
            <a:r>
              <a:rPr lang="es-MX" dirty="0" smtClean="0">
                <a:solidFill>
                  <a:schemeClr val="bg1"/>
                </a:solidFill>
              </a:rPr>
              <a:t>?</a:t>
            </a:r>
          </a:p>
          <a:p>
            <a:pPr lvl="1"/>
            <a:endParaRPr lang="es-MX" dirty="0">
              <a:solidFill>
                <a:schemeClr val="bg1"/>
              </a:solidFill>
            </a:endParaRPr>
          </a:p>
          <a:p>
            <a:r>
              <a:rPr lang="es-MX" dirty="0">
                <a:solidFill>
                  <a:schemeClr val="bg1"/>
                </a:solidFill>
              </a:rPr>
              <a:t>Error doctrinal 			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Infidelidad </a:t>
            </a:r>
            <a:r>
              <a:rPr lang="es-MX" dirty="0">
                <a:solidFill>
                  <a:schemeClr val="bg1"/>
                </a:solidFill>
              </a:rPr>
              <a:t>matrimonial </a:t>
            </a:r>
          </a:p>
          <a:p>
            <a:r>
              <a:rPr lang="es-MX" dirty="0">
                <a:solidFill>
                  <a:schemeClr val="bg1"/>
                </a:solidFill>
              </a:rPr>
              <a:t>Acto criminal 			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Conducta </a:t>
            </a:r>
            <a:r>
              <a:rPr lang="es-MX" dirty="0">
                <a:solidFill>
                  <a:schemeClr val="bg1"/>
                </a:solidFill>
              </a:rPr>
              <a:t>abusiva</a:t>
            </a:r>
          </a:p>
          <a:p>
            <a:pPr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¡El amor toma acción!</a:t>
            </a:r>
            <a:endParaRPr lang="es-MX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sz="4400" dirty="0" smtClean="0">
                <a:solidFill>
                  <a:schemeClr val="bg1"/>
                </a:solidFill>
              </a:rPr>
              <a:t>¿Se trata de algo crónico?</a:t>
            </a:r>
          </a:p>
          <a:p>
            <a:pPr lvl="1"/>
            <a:r>
              <a:rPr lang="es-MX" sz="4400" dirty="0" smtClean="0">
                <a:solidFill>
                  <a:schemeClr val="bg1"/>
                </a:solidFill>
              </a:rPr>
              <a:t>Su proximidad </a:t>
            </a:r>
            <a:endParaRPr lang="es-MX" sz="4400" dirty="0" smtClean="0">
              <a:solidFill>
                <a:schemeClr val="bg1"/>
              </a:solidFill>
            </a:endParaRPr>
          </a:p>
          <a:p>
            <a:pPr lvl="1"/>
            <a:r>
              <a:rPr lang="es-MX" sz="4400" dirty="0" smtClean="0">
                <a:solidFill>
                  <a:schemeClr val="bg1"/>
                </a:solidFill>
              </a:rPr>
              <a:t>¿</a:t>
            </a:r>
            <a:r>
              <a:rPr lang="es-MX" sz="4400" dirty="0" smtClean="0">
                <a:solidFill>
                  <a:schemeClr val="bg1"/>
                </a:solidFill>
              </a:rPr>
              <a:t>implica responsabilidad? </a:t>
            </a:r>
          </a:p>
          <a:p>
            <a:pPr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MX" b="1" i="1" u="sng" dirty="0" smtClean="0">
                <a:solidFill>
                  <a:schemeClr val="bg1"/>
                </a:solidFill>
              </a:rPr>
              <a:t>En las cosas menores – aceptación 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781128"/>
          </a:xfrm>
        </p:spPr>
        <p:txBody>
          <a:bodyPr>
            <a:noAutofit/>
          </a:bodyPr>
          <a:lstStyle/>
          <a:p>
            <a:pPr lvl="1"/>
            <a:r>
              <a:rPr lang="es-MX" sz="3200" dirty="0" smtClean="0">
                <a:solidFill>
                  <a:schemeClr val="bg1"/>
                </a:solidFill>
              </a:rPr>
              <a:t>Preferencias </a:t>
            </a:r>
            <a:r>
              <a:rPr lang="es-MX" sz="3200" dirty="0">
                <a:solidFill>
                  <a:schemeClr val="bg1"/>
                </a:solidFill>
              </a:rPr>
              <a:t>personales</a:t>
            </a:r>
          </a:p>
          <a:p>
            <a:pPr lvl="1"/>
            <a:r>
              <a:rPr lang="es-MX" sz="3200" dirty="0">
                <a:solidFill>
                  <a:schemeClr val="bg1"/>
                </a:solidFill>
              </a:rPr>
              <a:t>Diferencias pequeñas</a:t>
            </a:r>
          </a:p>
          <a:p>
            <a:pPr lvl="1"/>
            <a:r>
              <a:rPr lang="es-MX" sz="3200" dirty="0">
                <a:solidFill>
                  <a:schemeClr val="bg1"/>
                </a:solidFill>
              </a:rPr>
              <a:t>Irritaciones</a:t>
            </a:r>
          </a:p>
          <a:p>
            <a:pPr lvl="1"/>
            <a:r>
              <a:rPr lang="es-MX" sz="3200" dirty="0">
                <a:solidFill>
                  <a:schemeClr val="bg1"/>
                </a:solidFill>
              </a:rPr>
              <a:t>“</a:t>
            </a:r>
            <a:r>
              <a:rPr lang="es-MX" sz="3200" i="1" dirty="0">
                <a:solidFill>
                  <a:schemeClr val="bg1"/>
                </a:solidFill>
              </a:rPr>
              <a:t>Ella piensa así pero yo no entiendo porque…”</a:t>
            </a:r>
            <a:endParaRPr lang="es-MX" sz="3200" dirty="0">
              <a:solidFill>
                <a:schemeClr val="bg1"/>
              </a:solidFill>
            </a:endParaRPr>
          </a:p>
          <a:p>
            <a:pPr lvl="1"/>
            <a:r>
              <a:rPr lang="es-MX" sz="3200" i="1" dirty="0">
                <a:solidFill>
                  <a:schemeClr val="bg1"/>
                </a:solidFill>
              </a:rPr>
              <a:t>“El es un poquito diferente…”</a:t>
            </a:r>
            <a:endParaRPr lang="es-MX" sz="3200" dirty="0">
              <a:solidFill>
                <a:schemeClr val="bg1"/>
              </a:solidFill>
            </a:endParaRPr>
          </a:p>
          <a:p>
            <a:pPr lvl="1"/>
            <a:r>
              <a:rPr lang="es-MX" sz="3200" i="1" dirty="0">
                <a:solidFill>
                  <a:schemeClr val="bg1"/>
                </a:solidFill>
              </a:rPr>
              <a:t>“No lo hizo bien así…”</a:t>
            </a:r>
            <a:endParaRPr lang="es-MX" sz="3200" dirty="0">
              <a:solidFill>
                <a:schemeClr val="bg1"/>
              </a:solidFill>
            </a:endParaRPr>
          </a:p>
          <a:p>
            <a:pPr lvl="1"/>
            <a:r>
              <a:rPr lang="es-MX" sz="3200" dirty="0">
                <a:solidFill>
                  <a:schemeClr val="bg1"/>
                </a:solidFill>
              </a:rPr>
              <a:t>Diferencias musicales, de personalidad, </a:t>
            </a:r>
            <a:r>
              <a:rPr lang="es-MX" sz="3200" dirty="0" smtClean="0">
                <a:solidFill>
                  <a:schemeClr val="bg1"/>
                </a:solidFill>
              </a:rPr>
              <a:t>culturales.</a:t>
            </a:r>
            <a:r>
              <a:rPr lang="es-MX" sz="3600" dirty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Salmos 15 : 1-3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15:1</a:t>
            </a:r>
            <a:r>
              <a:rPr lang="es-MX" dirty="0" smtClean="0"/>
              <a:t> Jehová, ¿quién habitará en tu tabernáculo? ¿Quién morará en tu monte santo? </a:t>
            </a:r>
            <a:br>
              <a:rPr lang="es-MX" dirty="0" smtClean="0"/>
            </a:br>
            <a:r>
              <a:rPr lang="es-MX" b="1" dirty="0" smtClean="0"/>
              <a:t>15:2</a:t>
            </a:r>
            <a:r>
              <a:rPr lang="es-MX" dirty="0" smtClean="0"/>
              <a:t> El que anda en integridad y hace justicia, Y habla verdad en su corazón. </a:t>
            </a:r>
            <a:br>
              <a:rPr lang="es-MX" dirty="0" smtClean="0"/>
            </a:br>
            <a:r>
              <a:rPr lang="es-MX" b="1" dirty="0" smtClean="0"/>
              <a:t>15:3</a:t>
            </a:r>
            <a:r>
              <a:rPr lang="es-MX" dirty="0" smtClean="0"/>
              <a:t> El que no calumnia con su lengua, Ni hace mal a su prójimo, Ni admite reproche alguno contra su vecino. 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MX" sz="4800" b="1" u="sng" dirty="0" smtClean="0">
              <a:solidFill>
                <a:schemeClr val="bg1"/>
              </a:solidFill>
            </a:endParaRPr>
          </a:p>
          <a:p>
            <a:pPr algn="ctr"/>
            <a:r>
              <a:rPr lang="es-MX" sz="4800" b="1" u="sng" dirty="0" smtClean="0">
                <a:solidFill>
                  <a:schemeClr val="bg1"/>
                </a:solidFill>
              </a:rPr>
              <a:t>¿</a:t>
            </a:r>
            <a:r>
              <a:rPr lang="es-MX" sz="4800" b="1" u="sng" dirty="0">
                <a:solidFill>
                  <a:schemeClr val="bg1"/>
                </a:solidFill>
              </a:rPr>
              <a:t>Escojo amor sobre la crítica de momento a momento?</a:t>
            </a:r>
            <a:endParaRPr lang="es-MX" sz="4800" u="sng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es-MX" sz="4800" u="sng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es-MX" sz="48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i="1" u="sng" dirty="0" smtClean="0">
                <a:solidFill>
                  <a:schemeClr val="bg1"/>
                </a:solidFill>
              </a:rPr>
              <a:t>MI ACTUTUD</a:t>
            </a:r>
            <a:endParaRPr lang="es-MX" sz="4800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/>
          </a:bodyPr>
          <a:lstStyle/>
          <a:p>
            <a:pPr lvl="0"/>
            <a:r>
              <a:rPr lang="es-MX" sz="3600" dirty="0" smtClean="0">
                <a:solidFill>
                  <a:schemeClr val="bg1"/>
                </a:solidFill>
              </a:rPr>
              <a:t>¿</a:t>
            </a:r>
            <a:r>
              <a:rPr lang="es-MX" sz="3600" dirty="0">
                <a:solidFill>
                  <a:schemeClr val="bg1"/>
                </a:solidFill>
              </a:rPr>
              <a:t>Alguna vez ha criticado contra alguien o conoce a alguien que esté criticando? ¿Cómo se siente cuando alguien es afectado por causa de nuestra crítica?</a:t>
            </a:r>
          </a:p>
          <a:p>
            <a:pPr lvl="0"/>
            <a:r>
              <a:rPr lang="es-MX" sz="3600" dirty="0">
                <a:solidFill>
                  <a:schemeClr val="bg1"/>
                </a:solidFill>
              </a:rPr>
              <a:t>Me es difícil dejar de hablar de alguien</a:t>
            </a:r>
          </a:p>
          <a:p>
            <a:pPr lvl="0"/>
            <a:r>
              <a:rPr lang="es-MX" sz="3600" dirty="0">
                <a:solidFill>
                  <a:schemeClr val="bg1"/>
                </a:solidFill>
              </a:rPr>
              <a:t>La recompensa de aceptar y no hablar y amar</a:t>
            </a: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SEÑOR CAMBIA MI ACTITUD  ANTES QUE SEA TARDE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53347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SUBTITUYA </a:t>
            </a:r>
            <a:r>
              <a:rPr lang="es-MX" b="1" dirty="0">
                <a:solidFill>
                  <a:schemeClr val="bg1"/>
                </a:solidFill>
              </a:rPr>
              <a:t>UNA ACTITUD DE CRÍTICA CON UNA ACTITUD DE AMOR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MX" dirty="0">
                <a:solidFill>
                  <a:schemeClr val="bg1"/>
                </a:solidFill>
              </a:rPr>
              <a:t>“Una actitud continuamente crítica hacia a los que me rodean consumirá todo lo que produce  salud  y gozo en mi vida” </a:t>
            </a:r>
          </a:p>
          <a:p>
            <a:pPr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4 Imagen" descr="Actitud-positi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4894" y="4365104"/>
            <a:ext cx="2809106" cy="24928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EL OJO CRITICO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3600" dirty="0">
              <a:solidFill>
                <a:schemeClr val="bg1"/>
              </a:solidFill>
            </a:endParaRPr>
          </a:p>
          <a:p>
            <a:r>
              <a:rPr lang="es-MX" sz="3600" b="1" i="1" dirty="0">
                <a:solidFill>
                  <a:schemeClr val="bg1"/>
                </a:solidFill>
              </a:rPr>
              <a:t>“¿Y por qué miras la paja que está en el ojo de tu hermano, y no hechas de ver la viga que está en tu propio ojo?” </a:t>
            </a:r>
            <a:endParaRPr lang="es-MX" sz="3600" dirty="0">
              <a:solidFill>
                <a:schemeClr val="bg1"/>
              </a:solidFill>
            </a:endParaRPr>
          </a:p>
          <a:p>
            <a:r>
              <a:rPr lang="es-MX" sz="3600" b="1" i="1" dirty="0">
                <a:solidFill>
                  <a:schemeClr val="bg1"/>
                </a:solidFill>
              </a:rPr>
              <a:t>Mateo7:3</a:t>
            </a:r>
            <a:endParaRPr lang="es-MX" sz="3600" dirty="0">
              <a:solidFill>
                <a:schemeClr val="bg1"/>
              </a:solidFill>
            </a:endParaRP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s-MX" sz="4400" b="1" i="1" u="sng" dirty="0" smtClean="0">
                <a:solidFill>
                  <a:schemeClr val="bg1"/>
                </a:solidFill>
              </a:rPr>
              <a:t>Una actitud de critica </a:t>
            </a:r>
            <a:endParaRPr lang="es-MX" sz="4400" b="1" i="1" u="sng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es-MX" sz="4400" b="1" i="1" u="sng" dirty="0" smtClean="0">
                <a:solidFill>
                  <a:schemeClr val="bg1"/>
                </a:solidFill>
              </a:rPr>
              <a:t> </a:t>
            </a:r>
            <a:r>
              <a:rPr lang="es-MX" sz="4400" b="1" i="1" u="sng" dirty="0" smtClean="0">
                <a:solidFill>
                  <a:schemeClr val="bg1"/>
                </a:solidFill>
              </a:rPr>
              <a:t>Números 12:1</a:t>
            </a:r>
          </a:p>
          <a:p>
            <a:pPr algn="ctr">
              <a:buNone/>
            </a:pPr>
            <a:endParaRPr lang="es-MX" sz="6000" b="1" i="1" u="sng" dirty="0">
              <a:solidFill>
                <a:schemeClr val="bg1"/>
              </a:solidFill>
            </a:endParaRPr>
          </a:p>
        </p:txBody>
      </p:sp>
      <p:pic>
        <p:nvPicPr>
          <p:cNvPr id="5" name="4 Imagen" descr="Critic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7496" y="3861048"/>
            <a:ext cx="4536504" cy="2996952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323528" y="2564904"/>
            <a:ext cx="41044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María y Aarón hablaron contra Moisés a causa de la mujer cusita que había tomado; porque él había tomado mujer cusita.</a:t>
            </a:r>
          </a:p>
          <a:p>
            <a:r>
              <a:rPr lang="es-MX" sz="2800" b="1" dirty="0" smtClean="0">
                <a:solidFill>
                  <a:schemeClr val="bg1"/>
                </a:solidFill>
              </a:rPr>
              <a:t>2.</a:t>
            </a:r>
            <a:r>
              <a:rPr lang="es-MX" sz="2800" dirty="0" smtClean="0">
                <a:solidFill>
                  <a:schemeClr val="bg1"/>
                </a:solidFill>
              </a:rPr>
              <a:t> Y dijeron: ¿Solamente por Moisés ha hablado Jehová? ¿No ha hablado también por nosotros? Y lo oyó Jehová</a:t>
            </a:r>
            <a:r>
              <a:rPr lang="es-MX" sz="2000" dirty="0" smtClean="0"/>
              <a:t>.</a:t>
            </a:r>
            <a:endParaRPr lang="es-MX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i="1" u="sng" smtClean="0">
                <a:solidFill>
                  <a:schemeClr val="bg1"/>
                </a:solidFill>
              </a:rPr>
              <a:t>¿Qué es crítica?</a:t>
            </a:r>
            <a:endParaRPr lang="es-MX" sz="4800" i="1" u="sng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2800" dirty="0" smtClean="0">
                <a:solidFill>
                  <a:schemeClr val="bg1"/>
                </a:solidFill>
              </a:rPr>
              <a:t>La </a:t>
            </a:r>
            <a:r>
              <a:rPr lang="es-MX" sz="2800" dirty="0">
                <a:solidFill>
                  <a:schemeClr val="bg1"/>
                </a:solidFill>
              </a:rPr>
              <a:t>crítica es </a:t>
            </a:r>
            <a:r>
              <a:rPr lang="es-MX" sz="2800" u="sng" dirty="0">
                <a:solidFill>
                  <a:schemeClr val="bg1"/>
                </a:solidFill>
              </a:rPr>
              <a:t>insistir</a:t>
            </a:r>
            <a:r>
              <a:rPr lang="es-MX" sz="2800" dirty="0">
                <a:solidFill>
                  <a:schemeClr val="bg1"/>
                </a:solidFill>
              </a:rPr>
              <a:t> en las faltas </a:t>
            </a:r>
            <a:r>
              <a:rPr lang="es-MX" sz="2800" u="sng" dirty="0">
                <a:solidFill>
                  <a:schemeClr val="bg1"/>
                </a:solidFill>
              </a:rPr>
              <a:t>percibidas </a:t>
            </a:r>
            <a:r>
              <a:rPr lang="es-MX" sz="2800" dirty="0">
                <a:solidFill>
                  <a:schemeClr val="bg1"/>
                </a:solidFill>
              </a:rPr>
              <a:t>de otros sin considerar </a:t>
            </a:r>
            <a:r>
              <a:rPr lang="es-MX" sz="2800" u="sng" dirty="0">
                <a:solidFill>
                  <a:schemeClr val="bg1"/>
                </a:solidFill>
              </a:rPr>
              <a:t>como ayudarles </a:t>
            </a:r>
            <a:r>
              <a:rPr lang="es-MX" sz="2800" dirty="0">
                <a:solidFill>
                  <a:schemeClr val="bg1"/>
                </a:solidFill>
              </a:rPr>
              <a:t>a mejorar.</a:t>
            </a:r>
          </a:p>
          <a:p>
            <a:pPr>
              <a:buNone/>
            </a:pP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b="1" dirty="0">
                <a:solidFill>
                  <a:schemeClr val="bg1"/>
                </a:solidFill>
              </a:rPr>
              <a:t>La murmuración se relaciona con situaciones. La crítica se relaciona otras personas.</a:t>
            </a:r>
            <a:endParaRPr lang="es-MX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i="1" dirty="0">
                <a:solidFill>
                  <a:schemeClr val="bg1"/>
                </a:solidFill>
              </a:rPr>
              <a:t>“Yo no lo hiciera de esa manera</a:t>
            </a:r>
            <a:r>
              <a:rPr lang="es-MX" sz="2800" i="1" dirty="0" smtClean="0">
                <a:solidFill>
                  <a:schemeClr val="bg1"/>
                </a:solidFill>
              </a:rPr>
              <a:t>…”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  <a:r>
              <a:rPr lang="es-MX" sz="2800" i="1" dirty="0">
                <a:solidFill>
                  <a:schemeClr val="bg1"/>
                </a:solidFill>
              </a:rPr>
              <a:t>“¿Por qué hacen eso…?”</a:t>
            </a: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i="1" dirty="0">
                <a:solidFill>
                  <a:schemeClr val="bg1"/>
                </a:solidFill>
              </a:rPr>
              <a:t>¿Por qué se aleja el Pastor del púlpito…?</a:t>
            </a: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i="1" dirty="0">
                <a:solidFill>
                  <a:schemeClr val="bg1"/>
                </a:solidFill>
              </a:rPr>
              <a:t>“Yo nunca haría eso…”</a:t>
            </a:r>
            <a:endParaRPr lang="es-MX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MX" sz="2800" i="1" dirty="0">
                <a:solidFill>
                  <a:schemeClr val="bg1"/>
                </a:solidFill>
              </a:rPr>
              <a:t> </a:t>
            </a:r>
            <a:endParaRPr lang="es-MX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s-MX" sz="2800" dirty="0">
              <a:solidFill>
                <a:schemeClr val="bg1"/>
              </a:solidFill>
            </a:endParaRPr>
          </a:p>
        </p:txBody>
      </p:sp>
      <p:pic>
        <p:nvPicPr>
          <p:cNvPr id="5" name="4 Imagen" descr="devocional-murmur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717032"/>
            <a:ext cx="2555776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u="sng" dirty="0" smtClean="0">
                <a:solidFill>
                  <a:schemeClr val="bg1"/>
                </a:solidFill>
              </a:rPr>
              <a:t>¿Debo hablar de alguien con alguien más?</a:t>
            </a:r>
            <a:endParaRPr lang="es-MX" i="1" u="sng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5069160"/>
          </a:xfrm>
        </p:spPr>
        <p:txBody>
          <a:bodyPr>
            <a:normAutofit/>
          </a:bodyPr>
          <a:lstStyle/>
          <a:p>
            <a:r>
              <a:rPr lang="es-MX" sz="3600" dirty="0" smtClean="0">
                <a:solidFill>
                  <a:schemeClr val="bg1"/>
                </a:solidFill>
              </a:rPr>
              <a:t>Depende</a:t>
            </a:r>
            <a:r>
              <a:rPr lang="es-MX" sz="3600" dirty="0">
                <a:solidFill>
                  <a:schemeClr val="bg1"/>
                </a:solidFill>
              </a:rPr>
              <a:t>.  Si la conversación no termina algo como lo que sigue, entonces es chisme y crítica:</a:t>
            </a: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  <a:p>
            <a:r>
              <a:rPr lang="es-MX" sz="3600" i="1" dirty="0">
                <a:solidFill>
                  <a:schemeClr val="bg1"/>
                </a:solidFill>
              </a:rPr>
              <a:t>“Paremos aquí Juan y </a:t>
            </a:r>
            <a:endParaRPr lang="es-MX" sz="36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MX" sz="3600" i="1" dirty="0" smtClean="0">
                <a:solidFill>
                  <a:schemeClr val="bg1"/>
                </a:solidFill>
              </a:rPr>
              <a:t>hagamos </a:t>
            </a:r>
            <a:r>
              <a:rPr lang="es-MX" sz="3600" i="1" dirty="0">
                <a:solidFill>
                  <a:schemeClr val="bg1"/>
                </a:solidFill>
              </a:rPr>
              <a:t>una oración </a:t>
            </a:r>
            <a:endParaRPr lang="es-MX" sz="36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MX" sz="3600" i="1" dirty="0" smtClean="0">
                <a:solidFill>
                  <a:schemeClr val="bg1"/>
                </a:solidFill>
              </a:rPr>
              <a:t>por </a:t>
            </a:r>
            <a:r>
              <a:rPr lang="es-MX" sz="3600" i="1" dirty="0">
                <a:solidFill>
                  <a:schemeClr val="bg1"/>
                </a:solidFill>
              </a:rPr>
              <a:t>esta situación porque </a:t>
            </a:r>
            <a:endParaRPr lang="es-MX" sz="36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MX" sz="3600" i="1" dirty="0" smtClean="0">
                <a:solidFill>
                  <a:schemeClr val="bg1"/>
                </a:solidFill>
              </a:rPr>
              <a:t>en </a:t>
            </a:r>
            <a:r>
              <a:rPr lang="es-MX" sz="3600" i="1" dirty="0">
                <a:solidFill>
                  <a:schemeClr val="bg1"/>
                </a:solidFill>
              </a:rPr>
              <a:t>verdad deseo ayudar a Luis.”</a:t>
            </a:r>
            <a:endParaRPr lang="es-MX" sz="3600" dirty="0">
              <a:solidFill>
                <a:schemeClr val="bg1"/>
              </a:solidFill>
            </a:endParaRPr>
          </a:p>
          <a:p>
            <a:pPr>
              <a:buNone/>
            </a:pP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5" name="4 Imagen" descr="images2228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212976"/>
            <a:ext cx="3491880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322835161_c995f56d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1 DE CORINTIOS 10:10-11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5400" i="1" u="sng" dirty="0" smtClean="0">
                <a:solidFill>
                  <a:schemeClr val="bg1"/>
                </a:solidFill>
              </a:rPr>
              <a:t>Toda crítica tiene una raíz: </a:t>
            </a:r>
          </a:p>
          <a:p>
            <a:pPr algn="ctr">
              <a:buNone/>
            </a:pPr>
            <a:endParaRPr lang="es-MX" sz="5400" i="1" u="sng" dirty="0">
              <a:solidFill>
                <a:schemeClr val="bg1"/>
              </a:solidFill>
            </a:endParaRPr>
          </a:p>
        </p:txBody>
      </p:sp>
      <p:pic>
        <p:nvPicPr>
          <p:cNvPr id="5" name="4 Imagen" descr="raiz_g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564904"/>
            <a:ext cx="4499992" cy="4495403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0" y="2204864"/>
            <a:ext cx="4283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10.</a:t>
            </a:r>
            <a:r>
              <a:rPr lang="es-MX" sz="2800" dirty="0" smtClean="0">
                <a:solidFill>
                  <a:schemeClr val="bg1"/>
                </a:solidFill>
              </a:rPr>
              <a:t> Ni murmuréis, como algunos de ellos murmuraron, y perecieron por el destructor.</a:t>
            </a:r>
          </a:p>
          <a:p>
            <a:r>
              <a:rPr lang="es-MX" sz="2800" b="1" dirty="0" smtClean="0">
                <a:solidFill>
                  <a:schemeClr val="bg1"/>
                </a:solidFill>
              </a:rPr>
              <a:t>11.</a:t>
            </a:r>
            <a:r>
              <a:rPr lang="es-MX" sz="2800" dirty="0" smtClean="0">
                <a:solidFill>
                  <a:schemeClr val="bg1"/>
                </a:solidFill>
              </a:rPr>
              <a:t> Y estas cosas les acontecieron como ejemplo, y están escritas para amonestarnos a nosotros, a quienes han alcanzado los fines de los siglos.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748</Words>
  <Application>Microsoft Office PowerPoint</Application>
  <PresentationFormat>Presentación en pantalla (4:3)</PresentationFormat>
  <Paragraphs>87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EL CARACTER DE UN LIDER Y SU ACTITUD</vt:lpstr>
      <vt:lpstr>Salmos 15 : 1-3</vt:lpstr>
      <vt:lpstr>MI ACTUTUD</vt:lpstr>
      <vt:lpstr>SEÑOR CAMBIA MI ACTITUD  ANTES QUE SEA TARDE</vt:lpstr>
      <vt:lpstr>EL OJO CRITICO</vt:lpstr>
      <vt:lpstr>RETIRO DE LIDERES</vt:lpstr>
      <vt:lpstr>¿Qué es crítica?</vt:lpstr>
      <vt:lpstr>¿Debo hablar de alguien con alguien más?</vt:lpstr>
      <vt:lpstr>1 DE CORINTIOS 10:10-11</vt:lpstr>
      <vt:lpstr>Principio #1 – Criticar es malo</vt:lpstr>
      <vt:lpstr>Propósito #2 – La crítica es necia, insignificante, lastima</vt:lpstr>
      <vt:lpstr>Propósito #3</vt:lpstr>
      <vt:lpstr>Propósito #4 – La crítica es dolorosa</vt:lpstr>
      <vt:lpstr>Propósito #5 – La crítica en muchas veces hecha sin intención</vt:lpstr>
      <vt:lpstr>Principio #6</vt:lpstr>
      <vt:lpstr>Diapositiva 16</vt:lpstr>
      <vt:lpstr>En las cosas mayores –  tome acción                  </vt:lpstr>
      <vt:lpstr>¡El amor toma acción!</vt:lpstr>
      <vt:lpstr>En las cosas menores – aceptación 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</dc:title>
  <dc:creator>Elias Paez</dc:creator>
  <cp:lastModifiedBy>Elías Páez</cp:lastModifiedBy>
  <cp:revision>9</cp:revision>
  <dcterms:created xsi:type="dcterms:W3CDTF">2011-09-09T23:55:54Z</dcterms:created>
  <dcterms:modified xsi:type="dcterms:W3CDTF">2011-09-10T05:18:48Z</dcterms:modified>
</cp:coreProperties>
</file>