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Default Extension="gif" ContentType="image/gif"/>
  <Override PartName="/ppt/notesSlides/notesSlide24.xml" ContentType="application/vnd.openxmlformats-officedocument.presentationml.notes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35"/>
  </p:notesMasterIdLst>
  <p:sldIdLst>
    <p:sldId id="313" r:id="rId2"/>
    <p:sldId id="259" r:id="rId3"/>
    <p:sldId id="288" r:id="rId4"/>
    <p:sldId id="258" r:id="rId5"/>
    <p:sldId id="289" r:id="rId6"/>
    <p:sldId id="260" r:id="rId7"/>
    <p:sldId id="291" r:id="rId8"/>
    <p:sldId id="293" r:id="rId9"/>
    <p:sldId id="282" r:id="rId10"/>
    <p:sldId id="294" r:id="rId11"/>
    <p:sldId id="280" r:id="rId12"/>
    <p:sldId id="297" r:id="rId13"/>
    <p:sldId id="281" r:id="rId14"/>
    <p:sldId id="263" r:id="rId15"/>
    <p:sldId id="299" r:id="rId16"/>
    <p:sldId id="278" r:id="rId17"/>
    <p:sldId id="300" r:id="rId18"/>
    <p:sldId id="312" r:id="rId19"/>
    <p:sldId id="301" r:id="rId20"/>
    <p:sldId id="279" r:id="rId21"/>
    <p:sldId id="302" r:id="rId22"/>
    <p:sldId id="285" r:id="rId23"/>
    <p:sldId id="303" r:id="rId24"/>
    <p:sldId id="268" r:id="rId25"/>
    <p:sldId id="304" r:id="rId26"/>
    <p:sldId id="305" r:id="rId27"/>
    <p:sldId id="307" r:id="rId28"/>
    <p:sldId id="308" r:id="rId29"/>
    <p:sldId id="269" r:id="rId30"/>
    <p:sldId id="310" r:id="rId31"/>
    <p:sldId id="311" r:id="rId32"/>
    <p:sldId id="270" r:id="rId33"/>
    <p:sldId id="271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60066"/>
    <a:srgbClr val="FFFF00"/>
    <a:srgbClr val="FF9900"/>
    <a:srgbClr val="0000FF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horzBarState="maximized">
    <p:restoredLeft sz="10728" autoAdjust="0"/>
    <p:restoredTop sz="90145" autoAdjust="0"/>
  </p:normalViewPr>
  <p:slideViewPr>
    <p:cSldViewPr>
      <p:cViewPr>
        <p:scale>
          <a:sx n="73" d="100"/>
          <a:sy n="73" d="100"/>
        </p:scale>
        <p:origin x="-1568" y="-6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8B6B11B-6A4C-4108-8DD8-D2135B72F0D8}" type="datetime1">
              <a:rPr lang="en-US"/>
              <a:pPr>
                <a:defRPr/>
              </a:pPr>
              <a:t>3/9/13</a:t>
            </a:fld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D05A14D4-B46E-453B-9578-16CF043EB7D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D055D2-5FD5-4AF3-8817-98E90ACF5186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1D882-0671-4E0D-B8F9-6613AC407FB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F18F8-47FF-4DF6-9AB1-46943CCCDE0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E8FE5-0135-495C-B44F-5BB0BA8453D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BC297-1069-4B20-82B9-AB3DED9AA62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4937C-C56C-4DA4-BA2F-C27A4FC61A1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6D3A1-42D2-4805-9E4C-CD968EBAD5F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03321-2451-4B71-92B0-32EEA6920EC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20923-EFE9-4123-8B5C-1F848FDFF2E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BBA55-527A-4CA4-AC09-D686B435EBB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67420-AAF8-4FFF-9A65-BBC524AB8A0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BB599-066B-4123-8BA6-DD352D30246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04AFC83-B99D-4083-8CE1-61F331B92B5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oper Black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oper Black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oper Black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oper Black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oper Black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oper Black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oper Black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oper Black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AMAA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000" y="1600200"/>
            <a:ext cx="8382000" cy="5105400"/>
          </a:xfrm>
          <a:prstGeom prst="ellipse">
            <a:avLst/>
          </a:prstGeom>
          <a:ln w="12700" cap="rnd">
            <a:solidFill>
              <a:srgbClr val="C8C6BD"/>
            </a:solidFill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1015663"/>
          </a:xfr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>
              <a:defRPr/>
            </a:pPr>
            <a:r>
              <a:rPr lang="es-MX" sz="6000" b="1" dirty="0" smtClean="0">
                <a:ln w="11430"/>
                <a:solidFill>
                  <a:srgbClr val="FFC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ush Script MT" pitchFamily="66" charset="0"/>
              </a:rPr>
              <a:t>La Lepra de Naamán</a:t>
            </a:r>
            <a:endParaRPr lang="es-MX" sz="6000" b="1" dirty="0">
              <a:ln w="11430"/>
              <a:solidFill>
                <a:srgbClr val="FFC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rush Script MT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 txBox="1">
            <a:spLocks noChangeArrowheads="1" noChangeShapeType="1" noTextEdit="1"/>
          </p:cNvSpPr>
          <p:nvPr/>
        </p:nvSpPr>
        <p:spPr bwMode="auto">
          <a:xfrm>
            <a:off x="152400" y="304800"/>
            <a:ext cx="8305800" cy="11430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Usted Hizo Una Decisión</a:t>
            </a:r>
          </a:p>
          <a:p>
            <a:pPr fontAlgn="auto">
              <a:spcAft>
                <a:spcPts val="0"/>
              </a:spcAft>
              <a:defRPr/>
            </a:pPr>
            <a:r>
              <a:rPr lang="es-MX" sz="2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 </a:t>
            </a:r>
            <a:endParaRPr lang="es-MX" sz="3200" b="1" kern="10" dirty="0" smtClean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endParaRPr lang="es-MX" sz="28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6002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293" name="Content Placeholder 5"/>
          <p:cNvSpPr>
            <a:spLocks noGrp="1"/>
          </p:cNvSpPr>
          <p:nvPr>
            <p:ph idx="1"/>
          </p:nvPr>
        </p:nvSpPr>
        <p:spPr>
          <a:xfrm>
            <a:off x="3657600" y="2514600"/>
            <a:ext cx="5181600" cy="36877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s-MX" sz="2800" u="sng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s-MX" u="sng" dirty="0" smtClean="0">
                <a:solidFill>
                  <a:schemeClr val="bg1"/>
                </a:solidFill>
                <a:ea typeface="ＭＳ Ｐゴシック" pitchFamily="34" charset="-128"/>
              </a:rPr>
              <a:t>Usted  tomó la “decisión” de …VENIR AL RETIRO.</a:t>
            </a:r>
          </a:p>
          <a:p>
            <a:pPr>
              <a:buFontTx/>
              <a:buNone/>
            </a:pPr>
            <a:r>
              <a:rPr lang="en-US" dirty="0" smtClean="0">
                <a:solidFill>
                  <a:srgbClr val="FFC000"/>
                </a:solidFill>
                <a:ea typeface="ＭＳ Ｐゴシック" pitchFamily="34" charset="-128"/>
              </a:rPr>
              <a:t>	</a:t>
            </a:r>
          </a:p>
          <a:p>
            <a:pPr>
              <a:buFontTx/>
              <a:buNone/>
            </a:pPr>
            <a:r>
              <a:rPr lang="en-US" dirty="0" smtClean="0">
                <a:solidFill>
                  <a:srgbClr val="FFC000"/>
                </a:solidFill>
                <a:ea typeface="ＭＳ Ｐゴシック" pitchFamily="34" charset="-128"/>
              </a:rPr>
              <a:t>.</a:t>
            </a:r>
            <a:endParaRPr lang="es-MX" dirty="0" smtClean="0">
              <a:solidFill>
                <a:srgbClr val="FFC000"/>
              </a:solidFill>
              <a:ea typeface="ＭＳ Ｐゴシック" pitchFamily="34" charset="-128"/>
            </a:endParaRPr>
          </a:p>
        </p:txBody>
      </p:sp>
      <p:pic>
        <p:nvPicPr>
          <p:cNvPr id="11269" name="Picture 7" descr="http://search.aol.com/aol/redir?src=image&amp;s_req=3cb21a76183317ae&amp;s_cq=pointing&amp;s_cid=249333001111162769954311396490040417505&amp;s_cim=1222370962728&amp;s_cu=http%3A%2F%2Fwww.calvarychapelqc.org%2Fimages%2Fpointing%2520finger.jpg&amp;s_cd=ImgDet&amp;s_cm=image_details.M.x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057400"/>
            <a:ext cx="3581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5"/>
          <p:cNvSpPr txBox="1">
            <a:spLocks noChangeArrowheads="1" noChangeShapeType="1" noTextEdit="1"/>
          </p:cNvSpPr>
          <p:nvPr/>
        </p:nvSpPr>
        <p:spPr bwMode="auto">
          <a:xfrm>
            <a:off x="152400" y="152400"/>
            <a:ext cx="8305800" cy="11430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Naamán Encuentra el Profeta</a:t>
            </a:r>
          </a:p>
          <a:p>
            <a:pPr fontAlgn="auto">
              <a:spcAft>
                <a:spcPts val="0"/>
              </a:spcAft>
              <a:defRPr/>
            </a:pPr>
            <a:r>
              <a:rPr lang="es-MX" sz="2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 </a:t>
            </a:r>
            <a:endParaRPr lang="es-MX" sz="3200" b="1" kern="10" dirty="0" smtClean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endParaRPr lang="es-MX" sz="28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sp>
        <p:nvSpPr>
          <p:cNvPr id="14339" name="TextBox 7"/>
          <p:cNvSpPr txBox="1">
            <a:spLocks noChangeArrowheads="1"/>
          </p:cNvSpPr>
          <p:nvPr/>
        </p:nvSpPr>
        <p:spPr bwMode="auto">
          <a:xfrm>
            <a:off x="228600" y="1905000"/>
            <a:ext cx="4191000" cy="354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MX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Reyes </a:t>
            </a:r>
            <a:r>
              <a:rPr lang="es-MX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5:9-11</a:t>
            </a:r>
            <a:endParaRPr lang="es-MX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endParaRPr lang="es-MX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s-US" sz="2800" dirty="0">
                <a:solidFill>
                  <a:srgbClr val="FFC000"/>
                </a:solidFill>
              </a:rPr>
              <a:t>9 Y vino Naamán con sus caballos y con su carro, y se paró a las puertas de la casa de Eliseo. </a:t>
            </a:r>
          </a:p>
          <a:p>
            <a:pPr>
              <a:lnSpc>
                <a:spcPct val="90000"/>
              </a:lnSpc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es-US" sz="2800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es-ES_tradnl" sz="1100" dirty="0">
              <a:solidFill>
                <a:srgbClr val="FFC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4478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Naaman 06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267200" y="2057400"/>
            <a:ext cx="4343400" cy="39624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5"/>
          <p:cNvSpPr txBox="1">
            <a:spLocks noChangeArrowheads="1" noChangeShapeType="1" noTextEdit="1"/>
          </p:cNvSpPr>
          <p:nvPr/>
        </p:nvSpPr>
        <p:spPr bwMode="auto">
          <a:xfrm>
            <a:off x="152400" y="152400"/>
            <a:ext cx="8305800" cy="11430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Eliseo Envía Un Mensajero</a:t>
            </a:r>
          </a:p>
          <a:p>
            <a:pPr fontAlgn="auto">
              <a:spcAft>
                <a:spcPts val="0"/>
              </a:spcAft>
              <a:defRPr/>
            </a:pPr>
            <a:endParaRPr lang="es-MX" sz="28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sp>
        <p:nvSpPr>
          <p:cNvPr id="15363" name="TextBox 7"/>
          <p:cNvSpPr txBox="1">
            <a:spLocks noChangeArrowheads="1"/>
          </p:cNvSpPr>
          <p:nvPr/>
        </p:nvSpPr>
        <p:spPr bwMode="auto">
          <a:xfrm>
            <a:off x="228600" y="1600200"/>
            <a:ext cx="4343400" cy="319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s-MX" sz="2800" dirty="0">
                <a:solidFill>
                  <a:schemeClr val="bg1"/>
                </a:solidFill>
              </a:rPr>
              <a:t> </a:t>
            </a:r>
            <a:r>
              <a:rPr lang="es-US" sz="2800" dirty="0">
                <a:solidFill>
                  <a:schemeClr val="bg1"/>
                </a:solidFill>
              </a:rPr>
              <a:t>10 Entonces Eliseo le envió un mensajero, diciendo: Ve y lávate siete veces en el Jordán, y tu carne se te restaurará, y serás limpio. </a:t>
            </a:r>
          </a:p>
          <a:p>
            <a:pPr>
              <a:lnSpc>
                <a:spcPct val="90000"/>
              </a:lnSpc>
            </a:pPr>
            <a:endParaRPr lang="es-MX" sz="2800" dirty="0" smtClean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</a:pPr>
            <a:r>
              <a:rPr lang="es-ES_tradnl" sz="2800" dirty="0" smtClean="0">
                <a:solidFill>
                  <a:srgbClr val="FFC000"/>
                </a:solidFill>
              </a:rPr>
              <a:t> </a:t>
            </a:r>
            <a:endParaRPr lang="es-ES_tradnl" sz="1100" dirty="0">
              <a:solidFill>
                <a:srgbClr val="FFC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4478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Naaman 07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572000" y="1981200"/>
            <a:ext cx="4394200" cy="42672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464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s-US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US" dirty="0" smtClean="0">
                <a:solidFill>
                  <a:schemeClr val="bg1"/>
                </a:solidFill>
              </a:rPr>
              <a:t>11 Y Naamán se fue enojado, diciendo: He aquí yo decía para mí: Saldrá él luego, y estando en pie invocará el nombre de Jehová su Dios, y alzará su mano y tocará el lugar, y sanará la lepra.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 smtClean="0">
              <a:solidFill>
                <a:srgbClr val="FFC000"/>
              </a:solidFill>
            </a:endParaRPr>
          </a:p>
        </p:txBody>
      </p:sp>
      <p:sp>
        <p:nvSpPr>
          <p:cNvPr id="5" name="WordArt 5"/>
          <p:cNvSpPr txBox="1">
            <a:spLocks noChangeArrowheads="1" noChangeShapeType="1" noTextEdit="1"/>
          </p:cNvSpPr>
          <p:nvPr/>
        </p:nvSpPr>
        <p:spPr bwMode="auto">
          <a:xfrm>
            <a:off x="152400" y="152400"/>
            <a:ext cx="8305800" cy="11430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La </a:t>
            </a:r>
            <a:r>
              <a:rPr lang="es-MX" sz="4000" b="1" kern="10" dirty="0" err="1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Reaccion</a:t>
            </a:r>
            <a:r>
              <a:rPr lang="es-MX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 de Naamán</a:t>
            </a:r>
          </a:p>
          <a:p>
            <a:pPr fontAlgn="auto">
              <a:spcAft>
                <a:spcPts val="0"/>
              </a:spcAft>
              <a:defRPr/>
            </a:pPr>
            <a:r>
              <a:rPr lang="es-MX" sz="2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 </a:t>
            </a:r>
            <a:endParaRPr lang="es-MX" sz="3200" b="1" kern="10" dirty="0" smtClean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endParaRPr lang="es-MX" sz="28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4478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Naaman 11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648200" y="2057400"/>
            <a:ext cx="4343400" cy="4191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7467600" cy="53340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s-ES_tradnl" u="sng" dirty="0" smtClean="0">
                <a:solidFill>
                  <a:schemeClr val="bg1"/>
                </a:solidFill>
                <a:ea typeface="ＭＳ Ｐゴシック" pitchFamily="34" charset="-128"/>
              </a:rPr>
              <a:t>Muchas veces oímos a la gente decir:</a:t>
            </a:r>
          </a:p>
          <a:p>
            <a:pPr marL="0" indent="0" eaLnBrk="1" hangingPunct="1">
              <a:buFontTx/>
              <a:buNone/>
              <a:defRPr/>
            </a:pPr>
            <a:endParaRPr lang="es-ES_tradnl" u="sng" dirty="0" smtClean="0">
              <a:solidFill>
                <a:srgbClr val="FFC000"/>
              </a:solidFill>
              <a:ea typeface="ＭＳ Ｐゴシック" pitchFamily="34" charset="-128"/>
            </a:endParaRPr>
          </a:p>
          <a:p>
            <a:pPr marL="0" indent="0" eaLnBrk="1" hangingPunct="1">
              <a:buFontTx/>
              <a:buNone/>
              <a:defRPr/>
            </a:pPr>
            <a:endParaRPr lang="es-ES_tradnl" sz="1800" u="sng" dirty="0" smtClean="0">
              <a:solidFill>
                <a:srgbClr val="FFC000"/>
              </a:solidFill>
              <a:ea typeface="ＭＳ Ｐゴシック" pitchFamily="34" charset="-128"/>
            </a:endParaRPr>
          </a:p>
          <a:p>
            <a:pPr marL="231775" indent="-231775" eaLnBrk="1" hangingPunct="1">
              <a:defRPr/>
            </a:pPr>
            <a:r>
              <a:rPr lang="es-ES_tradnl" sz="2800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es-MX" sz="2800" dirty="0" smtClean="0">
                <a:solidFill>
                  <a:schemeClr val="bg1"/>
                </a:solidFill>
                <a:ea typeface="ＭＳ Ｐゴシック" pitchFamily="34" charset="-128"/>
              </a:rPr>
              <a:t>“¿No puede Dios hacer esto                           mismo aquí en mi iglesia?”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                                  </a:t>
            </a:r>
            <a:endParaRPr lang="en-US" sz="2800" dirty="0" smtClean="0">
              <a:solidFill>
                <a:srgbClr val="FFC000"/>
              </a:solidFill>
              <a:ea typeface="ＭＳ Ｐゴシック" pitchFamily="34" charset="-128"/>
            </a:endParaRPr>
          </a:p>
          <a:p>
            <a:pPr marL="231775" indent="-231775" eaLnBrk="1" hangingPunct="1">
              <a:defRPr/>
            </a:pPr>
            <a:endParaRPr lang="es-MX" sz="2800" dirty="0" smtClean="0">
              <a:solidFill>
                <a:srgbClr val="FFC000"/>
              </a:solidFill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s-MX" sz="2800" dirty="0" smtClean="0">
                <a:solidFill>
                  <a:schemeClr val="bg1"/>
                </a:solidFill>
                <a:ea typeface="ＭＳ Ｐゴシック" pitchFamily="34" charset="-128"/>
              </a:rPr>
              <a:t>“¿Qué no está Dios en todas                                       partes?”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C000"/>
                </a:solidFill>
                <a:ea typeface="ＭＳ Ｐゴシック" pitchFamily="34" charset="-128"/>
              </a:rPr>
              <a:t>	</a:t>
            </a:r>
          </a:p>
          <a:p>
            <a:pPr eaLnBrk="1" hangingPunct="1">
              <a:buFontTx/>
              <a:buNone/>
              <a:defRPr/>
            </a:pPr>
            <a:endParaRPr lang="es-MX" sz="2800" dirty="0" smtClean="0">
              <a:solidFill>
                <a:srgbClr val="FFC000"/>
              </a:solidFill>
              <a:ea typeface="ＭＳ Ｐゴシック" pitchFamily="34" charset="-128"/>
            </a:endParaRPr>
          </a:p>
        </p:txBody>
      </p:sp>
      <p:sp>
        <p:nvSpPr>
          <p:cNvPr id="4" name="WordArt 5"/>
          <p:cNvSpPr txBox="1">
            <a:spLocks noChangeArrowheads="1" noChangeShapeType="1" noTextEdit="1"/>
          </p:cNvSpPr>
          <p:nvPr/>
        </p:nvSpPr>
        <p:spPr bwMode="auto">
          <a:xfrm>
            <a:off x="228600" y="152400"/>
            <a:ext cx="8610600" cy="11430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En Nuestros Retiros</a:t>
            </a:r>
          </a:p>
          <a:p>
            <a:pPr fontAlgn="auto">
              <a:spcAft>
                <a:spcPts val="0"/>
              </a:spcAft>
              <a:defRPr/>
            </a:pPr>
            <a:r>
              <a:rPr lang="es-MX" sz="2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 </a:t>
            </a:r>
            <a:endParaRPr lang="es-MX" sz="3200" b="1" kern="10" dirty="0" smtClean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endParaRPr lang="es-MX" sz="28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pic>
        <p:nvPicPr>
          <p:cNvPr id="18437" name="Picture 5" descr="http://search.aol.com/aol/redir?src=image&amp;s_req=6d27f63b8d717635&amp;s_cq=complaining&amp;s_cid=31365088084466623481175787429334166397&amp;s_cim=1222285437998&amp;s_cu=http%3A%2F%2Fwww.whypain.org%2FImages%2Fcry_baby.jpg&amp;s_cd=ImgDet&amp;s_cm=image_details.M.x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2743200"/>
            <a:ext cx="3124200" cy="36576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0" y="14478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5486400" cy="5105400"/>
          </a:xfrm>
        </p:spPr>
        <p:txBody>
          <a:bodyPr/>
          <a:lstStyle/>
          <a:p>
            <a:pPr eaLnBrk="1" hangingPunct="1"/>
            <a:r>
              <a:rPr lang="es-MX" sz="2800" dirty="0" smtClean="0">
                <a:solidFill>
                  <a:schemeClr val="bg1"/>
                </a:solidFill>
                <a:ea typeface="ＭＳ Ｐゴシック" pitchFamily="34" charset="-128"/>
              </a:rPr>
              <a:t>“ ¿Por qué </a:t>
            </a:r>
            <a:r>
              <a:rPr lang="es-MX" sz="3600" i="1" u="sng" dirty="0" smtClean="0">
                <a:solidFill>
                  <a:schemeClr val="bg1"/>
                </a:solidFill>
                <a:ea typeface="ＭＳ Ｐゴシック" pitchFamily="34" charset="-128"/>
              </a:rPr>
              <a:t>tenemos que ir</a:t>
            </a:r>
            <a:r>
              <a:rPr lang="es-MX" sz="2800" dirty="0" smtClean="0">
                <a:solidFill>
                  <a:schemeClr val="bg1"/>
                </a:solidFill>
                <a:ea typeface="ＭＳ Ｐゴシック" pitchFamily="34" charset="-128"/>
              </a:rPr>
              <a:t> a otro lugar? ”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	</a:t>
            </a:r>
            <a:endParaRPr lang="en-US" sz="2800" dirty="0" smtClean="0">
              <a:solidFill>
                <a:srgbClr val="FFC000"/>
              </a:solidFill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endParaRPr lang="es-MX" sz="2800" dirty="0" smtClean="0">
              <a:solidFill>
                <a:srgbClr val="FFC000"/>
              </a:solidFill>
              <a:ea typeface="ＭＳ Ｐゴシック" pitchFamily="34" charset="-128"/>
            </a:endParaRPr>
          </a:p>
          <a:p>
            <a:pPr eaLnBrk="1" hangingPunct="1"/>
            <a:r>
              <a:rPr lang="es-MX" sz="2800" dirty="0" smtClean="0">
                <a:solidFill>
                  <a:schemeClr val="bg1"/>
                </a:solidFill>
                <a:ea typeface="ＭＳ Ｐゴシック" pitchFamily="34" charset="-128"/>
              </a:rPr>
              <a:t>“ ¿Por qué </a:t>
            </a:r>
            <a:r>
              <a:rPr lang="es-MX" sz="3600" i="1" u="sng" dirty="0" smtClean="0">
                <a:solidFill>
                  <a:schemeClr val="bg1"/>
                </a:solidFill>
                <a:ea typeface="ＭＳ Ｐゴシック" pitchFamily="34" charset="-128"/>
              </a:rPr>
              <a:t>tenemos que ir</a:t>
            </a:r>
            <a:r>
              <a:rPr lang="es-MX" sz="2800" dirty="0" smtClean="0">
                <a:solidFill>
                  <a:schemeClr val="bg1"/>
                </a:solidFill>
                <a:ea typeface="ＭＳ Ｐゴシック" pitchFamily="34" charset="-128"/>
              </a:rPr>
              <a:t> a un RETIRO? ”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34" charset="-128"/>
              </a:rPr>
              <a:t>	</a:t>
            </a:r>
            <a:endParaRPr lang="en-US" sz="2800" dirty="0" smtClean="0">
              <a:solidFill>
                <a:srgbClr val="FFC000"/>
              </a:solidFill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endParaRPr lang="es-MX" sz="2800" dirty="0" smtClean="0">
              <a:solidFill>
                <a:srgbClr val="FFC000"/>
              </a:solidFill>
              <a:ea typeface="ＭＳ Ｐゴシック" pitchFamily="34" charset="-128"/>
            </a:endParaRPr>
          </a:p>
          <a:p>
            <a:pPr eaLnBrk="1" hangingPunct="1"/>
            <a:r>
              <a:rPr lang="es-MX" sz="2800" dirty="0" smtClean="0">
                <a:solidFill>
                  <a:schemeClr val="bg1"/>
                </a:solidFill>
                <a:ea typeface="ＭＳ Ｐゴシック" pitchFamily="34" charset="-128"/>
              </a:rPr>
              <a:t>¿Por </a:t>
            </a:r>
            <a:r>
              <a:rPr lang="es-MX" sz="2000" dirty="0" smtClean="0">
                <a:solidFill>
                  <a:schemeClr val="bg1"/>
                </a:solidFill>
                <a:ea typeface="ＭＳ Ｐゴシック" pitchFamily="34" charset="-128"/>
              </a:rPr>
              <a:t>qué  </a:t>
            </a:r>
            <a:r>
              <a:rPr lang="es-MX" sz="3600" i="1" u="sng" dirty="0" smtClean="0">
                <a:solidFill>
                  <a:schemeClr val="bg1"/>
                </a:solidFill>
                <a:ea typeface="ＭＳ Ｐゴシック" pitchFamily="34" charset="-128"/>
              </a:rPr>
              <a:t>tengo que ir</a:t>
            </a:r>
            <a:r>
              <a:rPr lang="es-MX" sz="1800" dirty="0" smtClean="0">
                <a:solidFill>
                  <a:schemeClr val="bg1"/>
                </a:solidFill>
                <a:ea typeface="ＭＳ Ｐゴシック" pitchFamily="34" charset="-128"/>
              </a:rPr>
              <a:t>  </a:t>
            </a:r>
            <a:r>
              <a:rPr lang="es-MX" sz="2000" dirty="0" smtClean="0">
                <a:solidFill>
                  <a:schemeClr val="bg1"/>
                </a:solidFill>
                <a:ea typeface="ＭＳ Ｐゴシック" pitchFamily="34" charset="-128"/>
              </a:rPr>
              <a:t>?</a:t>
            </a:r>
            <a:r>
              <a:rPr lang="en-US" sz="2000" dirty="0" smtClean="0">
                <a:solidFill>
                  <a:schemeClr val="bg1"/>
                </a:solidFill>
                <a:ea typeface="ＭＳ Ｐゴシック" pitchFamily="34" charset="-128"/>
              </a:rPr>
              <a:t>                                      </a:t>
            </a:r>
            <a:endParaRPr lang="en-US" sz="2800" dirty="0" smtClean="0">
              <a:solidFill>
                <a:srgbClr val="FFC000"/>
              </a:solidFill>
              <a:ea typeface="ＭＳ Ｐゴシック" pitchFamily="34" charset="-128"/>
            </a:endParaRPr>
          </a:p>
          <a:p>
            <a:pPr eaLnBrk="1" hangingPunct="1"/>
            <a:endParaRPr lang="es-MX" sz="2800" dirty="0" smtClean="0">
              <a:solidFill>
                <a:srgbClr val="FFC000"/>
              </a:solidFill>
              <a:ea typeface="ＭＳ Ｐゴシック" pitchFamily="34" charset="-128"/>
            </a:endParaRPr>
          </a:p>
        </p:txBody>
      </p:sp>
      <p:sp>
        <p:nvSpPr>
          <p:cNvPr id="4" name="WordArt 5"/>
          <p:cNvSpPr txBox="1">
            <a:spLocks noChangeArrowheads="1" noChangeShapeType="1" noTextEdit="1"/>
          </p:cNvSpPr>
          <p:nvPr/>
        </p:nvSpPr>
        <p:spPr bwMode="auto">
          <a:xfrm>
            <a:off x="228600" y="152400"/>
            <a:ext cx="8610600" cy="12954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En Nuestros Retiros</a:t>
            </a:r>
          </a:p>
          <a:p>
            <a:pPr fontAlgn="auto">
              <a:spcAft>
                <a:spcPts val="0"/>
              </a:spcAft>
              <a:defRPr/>
            </a:pPr>
            <a:endParaRPr lang="es-MX" sz="32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5240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6018" name="Picture 2" descr="http://search.aol.com/aol/redir?src=image&amp;s_req=10000cf738e581bc&amp;s_cq=Questions&amp;s_cid=21087941005210077545057719447942886011&amp;s_cim=1222286356356&amp;s_cu=http%3A%2F%2Fwww.toastmasters.org%2FOtherImages%2FMemberQuestions.aspx&amp;s_cd=ImgDet&amp;s_cm=image_details.M.x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410200" y="1752600"/>
            <a:ext cx="3581400" cy="47244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AutoShape 3"/>
          <p:cNvSpPr>
            <a:spLocks noChangeArrowheads="1"/>
          </p:cNvSpPr>
          <p:nvPr/>
        </p:nvSpPr>
        <p:spPr bwMode="auto">
          <a:xfrm>
            <a:off x="228600" y="2971800"/>
            <a:ext cx="4419600" cy="2362200"/>
          </a:xfrm>
          <a:prstGeom prst="wedgeRectCallout">
            <a:avLst>
              <a:gd name="adj1" fmla="val -35310"/>
              <a:gd name="adj2" fmla="val 4767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s-MX" sz="4000" b="1" dirty="0">
                <a:solidFill>
                  <a:schemeClr val="bg1"/>
                </a:solidFill>
              </a:rPr>
              <a:t>Para </a:t>
            </a:r>
            <a:r>
              <a:rPr lang="es-MX" sz="3600" b="1" dirty="0">
                <a:solidFill>
                  <a:schemeClr val="bg1"/>
                </a:solidFill>
              </a:rPr>
              <a:t>sanarnos.</a:t>
            </a:r>
          </a:p>
          <a:p>
            <a:r>
              <a:rPr lang="es-MX" sz="3600" b="1" dirty="0">
                <a:solidFill>
                  <a:schemeClr val="bg1"/>
                </a:solidFill>
              </a:rPr>
              <a:t>	</a:t>
            </a:r>
            <a:endParaRPr lang="es-MX" sz="3600" b="1" dirty="0" smtClean="0">
              <a:solidFill>
                <a:srgbClr val="FFC000"/>
              </a:solidFill>
            </a:endParaRPr>
          </a:p>
          <a:p>
            <a:endParaRPr lang="es-MX" sz="3600" b="1" dirty="0">
              <a:solidFill>
                <a:srgbClr val="FFC000"/>
              </a:solidFill>
            </a:endParaRPr>
          </a:p>
        </p:txBody>
      </p:sp>
      <p:sp>
        <p:nvSpPr>
          <p:cNvPr id="6" name="WordArt 5"/>
          <p:cNvSpPr txBox="1">
            <a:spLocks noGrp="1" noChangeArrowheads="1" noChangeShapeType="1" noTextEdit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 wrap="none" fromWordArt="1">
            <a:prstTxWarp prst="textFadeUp">
              <a:avLst>
                <a:gd name="adj" fmla="val 0"/>
              </a:avLst>
            </a:prstTxWarp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s-MX" sz="4000" b="1" kern="10" dirty="0" smtClean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¿Por Qué Confronta Dios Nuestro Corazón</a:t>
            </a:r>
            <a:endParaRPr lang="es-MX" sz="40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s-MX" sz="2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 </a:t>
            </a:r>
            <a:r>
              <a:rPr lang="es-MX" sz="4000" b="1" kern="10" dirty="0" smtClean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/>
            </a:r>
            <a:br>
              <a:rPr lang="es-MX" sz="4000" b="1" kern="10" dirty="0" smtClean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</a:br>
            <a:endParaRPr lang="es-MX" sz="28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6002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7413" name="Picture 7" descr="http://search.aol.com/aol/redir?src=image&amp;s_req=4cb9a06335bd9c91&amp;s_cq=evil+heart&amp;s_cid=41230975177629270302975583718676978530&amp;s_cim=1222371481994&amp;s_cu=http%3A%2F%2Fwww.xoospace.com%2Fmyspace%2Fgraphics%2F19100.jpg&amp;s_cd=ImgDet&amp;s_cm=image_details.M.xml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4191000" y="1905000"/>
            <a:ext cx="4724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http://search.aol.com/aol/redir?src=image&amp;s_req=4cb9a06335bda4ba&amp;s_cq=broken++heart&amp;s_cid=329037148537664086207753055048540265920&amp;s_cim=1222371885265&amp;s_cu=http%3A%2F%2Fericmchicago.files.wordpress.com%2F2008%2F04%2Fbroken_heart_by_starry_eyedkid.jpg&amp;s_cd=ImgDet&amp;s_cm=image_details.M.xml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4876800" y="1828800"/>
            <a:ext cx="4267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5"/>
          <p:cNvSpPr txBox="1">
            <a:spLocks noGrp="1" noChangeArrowheads="1" noChangeShapeType="1" noTextEdit="1"/>
          </p:cNvSpPr>
          <p:nvPr>
            <p:ph type="title"/>
          </p:nvPr>
        </p:nvSpPr>
        <p:spPr>
          <a:xfrm>
            <a:off x="228600" y="228600"/>
            <a:ext cx="8686800" cy="1524000"/>
          </a:xfrm>
        </p:spPr>
        <p:txBody>
          <a:bodyPr wrap="none" fromWordArt="1">
            <a:prstTxWarp prst="textFadeUp">
              <a:avLst>
                <a:gd name="adj" fmla="val 0"/>
              </a:avLst>
            </a:prstTxWarp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s-MX" sz="4000" b="1" kern="10" dirty="0" smtClean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Tenemos Problemas Serios</a:t>
            </a:r>
            <a:endParaRPr lang="es-MX" sz="40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s-MX" sz="2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 </a:t>
            </a:r>
            <a:r>
              <a:rPr lang="es-MX" sz="3200" b="1" kern="10" dirty="0" smtClean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/>
            </a:r>
            <a:br>
              <a:rPr lang="es-MX" sz="3200" b="1" kern="10" dirty="0" smtClean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</a:br>
            <a:endParaRPr lang="es-MX" sz="28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8288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0" y="2133600"/>
            <a:ext cx="5257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_tradnl" sz="2800" b="1" kern="0" dirty="0">
                <a:solidFill>
                  <a:schemeClr val="bg1"/>
                </a:solidFill>
                <a:latin typeface="+mn-lt"/>
                <a:cs typeface="ＭＳ Ｐゴシック" pitchFamily="-112" charset="-128"/>
              </a:rPr>
              <a:t>¡TENEMOS PROBLEMAS SERIOS EN NUESTROS CORAZONES!                             </a:t>
            </a:r>
            <a:r>
              <a:rPr lang="es-ES_tradnl" sz="2800" b="1" kern="0" dirty="0">
                <a:solidFill>
                  <a:srgbClr val="FFC000"/>
                </a:solidFill>
                <a:latin typeface="+mn-lt"/>
                <a:cs typeface="ＭＳ Ｐゴシック" pitchFamily="-112" charset="-128"/>
              </a:rPr>
              <a:t> </a:t>
            </a:r>
            <a:r>
              <a:rPr lang="es-ES_tradnl" sz="2800" b="1" kern="0" dirty="0" smtClean="0">
                <a:solidFill>
                  <a:srgbClr val="FFC000"/>
                </a:solidFill>
                <a:latin typeface="+mn-lt"/>
                <a:cs typeface="ＭＳ Ｐゴシック" pitchFamily="-112" charset="-128"/>
              </a:rPr>
              <a:t>  </a:t>
            </a:r>
            <a:r>
              <a:rPr lang="es-ES_tradnl" sz="2800" b="1" kern="0" dirty="0" smtClean="0">
                <a:solidFill>
                  <a:schemeClr val="bg1"/>
                </a:solidFill>
                <a:latin typeface="+mn-lt"/>
                <a:cs typeface="ＭＳ Ｐゴシック" pitchFamily="-112" charset="-128"/>
              </a:rPr>
              <a:t>ENOJO </a:t>
            </a:r>
            <a:endParaRPr lang="es-ES_tradnl" sz="2800" b="1" kern="0" dirty="0">
              <a:solidFill>
                <a:srgbClr val="FFC000"/>
              </a:solidFill>
              <a:latin typeface="+mn-lt"/>
              <a:cs typeface="ＭＳ Ｐゴシック" pitchFamily="-112" charset="-128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latin typeface="+mn-lt"/>
                <a:cs typeface="ＭＳ Ｐゴシック" pitchFamily="-112" charset="-128"/>
              </a:rPr>
              <a:t>ORGULLO </a:t>
            </a:r>
            <a:endParaRPr lang="es-ES_tradnl" sz="2800" b="1" kern="0" dirty="0">
              <a:solidFill>
                <a:srgbClr val="FFC000"/>
              </a:solidFill>
              <a:latin typeface="+mn-lt"/>
              <a:cs typeface="ＭＳ Ｐゴシック" pitchFamily="-112" charset="-128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latin typeface="+mn-lt"/>
                <a:cs typeface="ＭＳ Ｐゴシック" pitchFamily="-112" charset="-128"/>
              </a:rPr>
              <a:t>DUREZA </a:t>
            </a:r>
            <a:r>
              <a:rPr lang="es-ES_tradnl" sz="2800" b="1" kern="0" dirty="0">
                <a:solidFill>
                  <a:schemeClr val="bg1"/>
                </a:solidFill>
                <a:latin typeface="+mn-lt"/>
                <a:cs typeface="ＭＳ Ｐゴシック" pitchFamily="-112" charset="-128"/>
              </a:rPr>
              <a:t>DE CORAZÓN </a:t>
            </a:r>
            <a:endParaRPr lang="es-ES_tradnl" sz="2800" b="1" kern="0" dirty="0">
              <a:solidFill>
                <a:srgbClr val="FFC000"/>
              </a:solidFill>
              <a:latin typeface="+mn-lt"/>
              <a:cs typeface="ＭＳ Ｐゴシック" pitchFamily="-112" charset="-128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latin typeface="+mn-lt"/>
                <a:cs typeface="ＭＳ Ｐゴシック" pitchFamily="-112" charset="-128"/>
              </a:rPr>
              <a:t>RESISTENCIA </a:t>
            </a:r>
            <a:endParaRPr lang="es-ES_tradnl" sz="2800" b="1" kern="0" dirty="0">
              <a:solidFill>
                <a:srgbClr val="FFC000"/>
              </a:solidFill>
              <a:latin typeface="+mn-lt"/>
              <a:cs typeface="ＭＳ Ｐゴシック" pitchFamily="-112" charset="-128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latin typeface="+mn-lt"/>
                <a:cs typeface="ＭＳ Ｐゴシック" pitchFamily="-112" charset="-128"/>
              </a:rPr>
              <a:t>ARGUMENTANDO </a:t>
            </a:r>
            <a:r>
              <a:rPr lang="es-ES_tradnl" sz="2800" b="1" kern="0" dirty="0">
                <a:solidFill>
                  <a:schemeClr val="bg1"/>
                </a:solidFill>
                <a:latin typeface="+mn-lt"/>
                <a:cs typeface="ＭＳ Ｐゴシック" pitchFamily="-112" charset="-128"/>
              </a:rPr>
              <a:t>CON DIOS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kern="0" dirty="0">
              <a:solidFill>
                <a:schemeClr val="bg1"/>
              </a:solidFill>
              <a:latin typeface="+mn-lt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5"/>
          <p:cNvSpPr txBox="1">
            <a:spLocks noGrp="1" noChangeArrowheads="1" noChangeShapeType="1" noTextEdit="1"/>
          </p:cNvSpPr>
          <p:nvPr>
            <p:ph type="title"/>
          </p:nvPr>
        </p:nvSpPr>
        <p:spPr>
          <a:xfrm>
            <a:off x="228600" y="228600"/>
            <a:ext cx="8686800" cy="1524000"/>
          </a:xfrm>
        </p:spPr>
        <p:txBody>
          <a:bodyPr wrap="none" fromWordArt="1">
            <a:prstTxWarp prst="textFadeUp">
              <a:avLst>
                <a:gd name="adj" fmla="val 0"/>
              </a:avLst>
            </a:prstTxWarp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s-MX" sz="4000" b="1" kern="10" dirty="0" smtClean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Dios Quiere Sanar Nuestros Corazones</a:t>
            </a:r>
            <a:endParaRPr lang="es-MX" sz="40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s-MX" sz="2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 </a:t>
            </a:r>
            <a:r>
              <a:rPr lang="es-MX" sz="3200" b="1" kern="10" dirty="0" smtClean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/>
            </a:r>
            <a:br>
              <a:rPr lang="es-MX" sz="3200" b="1" kern="10" dirty="0" smtClean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</a:br>
            <a:endParaRPr lang="es-MX" sz="28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8288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057400"/>
            <a:ext cx="4343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400" y="2286000"/>
            <a:ext cx="44958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66688">
              <a:buFont typeface="Arial" pitchFamily="34" charset="0"/>
              <a:buChar char="•"/>
            </a:pPr>
            <a:r>
              <a:rPr lang="es-MX" sz="2800" dirty="0">
                <a:solidFill>
                  <a:schemeClr val="bg1"/>
                </a:solidFill>
              </a:rPr>
              <a:t> </a:t>
            </a:r>
            <a:r>
              <a:rPr lang="es-MX" sz="3200" dirty="0">
                <a:solidFill>
                  <a:schemeClr val="bg1"/>
                </a:solidFill>
              </a:rPr>
              <a:t>La Palabra de Dios nos 		puede traer sanidad.</a:t>
            </a:r>
          </a:p>
          <a:p>
            <a:pPr defTabSz="166688"/>
            <a:r>
              <a:rPr lang="es-MX" sz="3200" dirty="0">
                <a:solidFill>
                  <a:schemeClr val="bg1"/>
                </a:solidFill>
              </a:rPr>
              <a:t>	</a:t>
            </a:r>
            <a:endParaRPr lang="en-US" sz="3200" dirty="0" smtClean="0">
              <a:solidFill>
                <a:srgbClr val="FFC000"/>
              </a:solidFill>
            </a:endParaRPr>
          </a:p>
          <a:p>
            <a:pPr defTabSz="166688"/>
            <a:endParaRPr lang="es-MX" sz="3200" dirty="0">
              <a:solidFill>
                <a:srgbClr val="FFC000"/>
              </a:solidFill>
            </a:endParaRPr>
          </a:p>
          <a:p>
            <a:pPr defTabSz="166688">
              <a:buFont typeface="Arial" pitchFamily="34" charset="0"/>
              <a:buChar char="•"/>
            </a:pPr>
            <a:r>
              <a:rPr lang="es-MX" sz="3200" dirty="0">
                <a:solidFill>
                  <a:schemeClr val="bg1"/>
                </a:solidFill>
              </a:rPr>
              <a:t> Si sequiemos las 	instrucciones de su 	Palabra.                                                         </a:t>
            </a:r>
            <a:r>
              <a:rPr lang="es-MX" sz="2800" dirty="0">
                <a:solidFill>
                  <a:schemeClr val="bg1"/>
                </a:solidFill>
              </a:rPr>
              <a:t>	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45720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MX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2 Reyes 5:12</a:t>
            </a:r>
            <a:endParaRPr lang="es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s-US" sz="11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US" dirty="0" smtClean="0">
                <a:solidFill>
                  <a:schemeClr val="bg1"/>
                </a:solidFill>
              </a:rPr>
              <a:t>12 Abana y Farfar, ríos de Damasco, ¿no son mejores que todas las aguas de Israel? Si me lavare en ellos, ¿no seré también limpio?           </a:t>
            </a:r>
            <a:r>
              <a:rPr lang="es-US" sz="3600" b="1" dirty="0" smtClean="0">
                <a:solidFill>
                  <a:schemeClr val="bg1"/>
                </a:solidFill>
              </a:rPr>
              <a:t>Y se volvió, y se fue enojado. </a:t>
            </a:r>
            <a:endParaRPr lang="en-US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s-MX" sz="2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5" name="WordArt 5"/>
          <p:cNvSpPr txBox="1">
            <a:spLocks noChangeArrowheads="1" noChangeShapeType="1" noTextEdit="1"/>
          </p:cNvSpPr>
          <p:nvPr/>
        </p:nvSpPr>
        <p:spPr bwMode="auto">
          <a:xfrm>
            <a:off x="152400" y="152400"/>
            <a:ext cx="8305800" cy="11430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La Rebelión de Naamán</a:t>
            </a:r>
          </a:p>
          <a:p>
            <a:pPr fontAlgn="auto">
              <a:spcAft>
                <a:spcPts val="0"/>
              </a:spcAft>
              <a:defRPr/>
            </a:pPr>
            <a:r>
              <a:rPr lang="es-MX" sz="2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 </a:t>
            </a:r>
            <a:endParaRPr lang="en-US" sz="3200" b="1" kern="10" dirty="0" smtClean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4478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/>
          <a:srcRect l="17949"/>
          <a:stretch>
            <a:fillRect/>
          </a:stretch>
        </p:blipFill>
        <p:spPr bwMode="auto">
          <a:xfrm flipH="1">
            <a:off x="4572000" y="2133600"/>
            <a:ext cx="4343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4648200"/>
            <a:ext cx="8839200" cy="1643527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_tradnl" sz="2800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REYES </a:t>
            </a:r>
            <a:r>
              <a:rPr lang="es-ES_tradnl" sz="2800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5:1-14</a:t>
            </a:r>
            <a:endParaRPr lang="es-ES_tradnl" sz="2800" dirty="0"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es-MX" sz="2800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Personajes: </a:t>
            </a:r>
            <a:r>
              <a:rPr lang="es-MX" sz="2800" u="sng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Naamán</a:t>
            </a:r>
            <a:r>
              <a:rPr lang="es-MX" sz="2800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MX" sz="2800" u="sng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sierva</a:t>
            </a:r>
            <a:r>
              <a:rPr lang="es-MX" sz="2800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MX" sz="2800" u="sng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esposa de Naamán</a:t>
            </a:r>
            <a:r>
              <a:rPr lang="es-MX" sz="2800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MX" sz="2800" u="sng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rey asirio</a:t>
            </a:r>
            <a:r>
              <a:rPr lang="es-MX" sz="2800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MX" sz="2800" u="sng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profeta Eliseo</a:t>
            </a:r>
            <a:r>
              <a:rPr lang="es-MX" sz="2800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800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</a:t>
            </a:r>
            <a:endParaRPr lang="en-US" sz="2800" dirty="0" smtClean="0">
              <a:solidFill>
                <a:srgbClr val="FFC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endParaRPr lang="es-MX" sz="2800" dirty="0">
              <a:solidFill>
                <a:srgbClr val="FFC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Content Placeholder 5"/>
          <p:cNvSpPr>
            <a:spLocks noGrp="1"/>
          </p:cNvSpPr>
          <p:nvPr>
            <p:ph idx="1"/>
          </p:nvPr>
        </p:nvSpPr>
        <p:spPr>
          <a:xfrm>
            <a:off x="0" y="1447800"/>
            <a:ext cx="5029200" cy="51816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s-MX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2 Reyes5:13</a:t>
            </a:r>
            <a:endParaRPr lang="es-US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>
              <a:buFontTx/>
              <a:buNone/>
              <a:defRPr/>
            </a:pPr>
            <a:r>
              <a:rPr lang="es-US" dirty="0" smtClean="0">
                <a:solidFill>
                  <a:schemeClr val="bg1"/>
                </a:solidFill>
                <a:ea typeface="ＭＳ Ｐゴシック" pitchFamily="34" charset="-128"/>
              </a:rPr>
              <a:t>13 Mas sus criados se le acercaron y le hablaron diciendo: Padre mío, si el profeta te mandara alguna gran cosa, ¿no la harías? ¿Cuánto más, diciéndote: Lávate, y serás limpio? </a:t>
            </a:r>
          </a:p>
          <a:p>
            <a:pPr>
              <a:buFontTx/>
              <a:buNone/>
              <a:defRPr/>
            </a:pPr>
            <a:endParaRPr lang="en-US" sz="2400" dirty="0" smtClean="0">
              <a:solidFill>
                <a:srgbClr val="FFC000"/>
              </a:solidFill>
              <a:ea typeface="ＭＳ Ｐゴシック" pitchFamily="34" charset="-128"/>
            </a:endParaRPr>
          </a:p>
        </p:txBody>
      </p:sp>
      <p:sp>
        <p:nvSpPr>
          <p:cNvPr id="7" name="WordArt 5"/>
          <p:cNvSpPr txBox="1">
            <a:spLocks noChangeArrowheads="1" noChangeShapeType="1" noTextEdit="1"/>
          </p:cNvSpPr>
          <p:nvPr/>
        </p:nvSpPr>
        <p:spPr bwMode="auto">
          <a:xfrm>
            <a:off x="152400" y="152400"/>
            <a:ext cx="8305800" cy="11430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Los Siervos de Naamán Le Aconsejan</a:t>
            </a:r>
          </a:p>
          <a:p>
            <a:pPr fontAlgn="auto">
              <a:spcAft>
                <a:spcPts val="0"/>
              </a:spcAft>
              <a:defRPr/>
            </a:pPr>
            <a:endParaRPr lang="es-MX" sz="4000" b="1" kern="10" dirty="0" err="1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4478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Naaman 08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5105400" y="1981200"/>
            <a:ext cx="3810000" cy="4191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Content Placeholder 5"/>
          <p:cNvSpPr>
            <a:spLocks noGrp="1"/>
          </p:cNvSpPr>
          <p:nvPr>
            <p:ph idx="1"/>
          </p:nvPr>
        </p:nvSpPr>
        <p:spPr>
          <a:xfrm>
            <a:off x="0" y="1676400"/>
            <a:ext cx="5029200" cy="51816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s-MX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2 Reyes 5:14</a:t>
            </a:r>
            <a:endParaRPr lang="es-US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>
              <a:buFontTx/>
              <a:buNone/>
              <a:defRPr/>
            </a:pPr>
            <a:r>
              <a:rPr lang="es-US" dirty="0" smtClean="0">
                <a:solidFill>
                  <a:schemeClr val="bg1"/>
                </a:solidFill>
                <a:ea typeface="ＭＳ Ｐゴシック" pitchFamily="34" charset="-128"/>
              </a:rPr>
              <a:t>14 El entonces descendió, y se zambulló siete veces en el Jordán, conforme a la palabra del varón de Dios; y su carne se volvió como la carne de un niño, y quedó limpio. </a:t>
            </a:r>
          </a:p>
          <a:p>
            <a:pPr>
              <a:buFontTx/>
              <a:buNone/>
              <a:defRPr/>
            </a:pPr>
            <a:endParaRPr lang="en-US" sz="2400" dirty="0" smtClean="0">
              <a:solidFill>
                <a:srgbClr val="FFC000"/>
              </a:solidFill>
              <a:ea typeface="ＭＳ Ｐゴシック" pitchFamily="34" charset="-128"/>
            </a:endParaRPr>
          </a:p>
          <a:p>
            <a:pPr>
              <a:buFontTx/>
              <a:buNone/>
              <a:defRPr/>
            </a:pPr>
            <a:r>
              <a:rPr lang="en-US" sz="2400" dirty="0" smtClean="0">
                <a:solidFill>
                  <a:srgbClr val="FFC000"/>
                </a:solidFill>
                <a:ea typeface="ＭＳ Ｐゴシック" pitchFamily="34" charset="-128"/>
              </a:rPr>
              <a:t/>
            </a:r>
            <a:br>
              <a:rPr lang="en-US" sz="2400" dirty="0" smtClean="0">
                <a:solidFill>
                  <a:srgbClr val="FFC000"/>
                </a:solidFill>
                <a:ea typeface="ＭＳ Ｐゴシック" pitchFamily="34" charset="-128"/>
              </a:rPr>
            </a:br>
            <a:endParaRPr lang="es-MX" sz="2400" dirty="0" smtClean="0">
              <a:solidFill>
                <a:srgbClr val="FFC000"/>
              </a:solidFill>
              <a:ea typeface="ＭＳ Ｐゴシック" pitchFamily="34" charset="-128"/>
            </a:endParaRPr>
          </a:p>
        </p:txBody>
      </p:sp>
      <p:sp>
        <p:nvSpPr>
          <p:cNvPr id="7" name="WordArt 5"/>
          <p:cNvSpPr txBox="1">
            <a:spLocks noChangeArrowheads="1" noChangeShapeType="1" noTextEdit="1"/>
          </p:cNvSpPr>
          <p:nvPr/>
        </p:nvSpPr>
        <p:spPr bwMode="auto">
          <a:xfrm>
            <a:off x="152400" y="152400"/>
            <a:ext cx="8305800" cy="12954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Naamán Obedeció La Palabra del Profeta</a:t>
            </a:r>
          </a:p>
          <a:p>
            <a:pPr fontAlgn="auto">
              <a:spcAft>
                <a:spcPts val="0"/>
              </a:spcAft>
              <a:defRPr/>
            </a:pPr>
            <a:endParaRPr lang="es-MX" sz="3600" b="1" kern="10" dirty="0" err="1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5240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Naaman 09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953000" y="2209800"/>
            <a:ext cx="3962400" cy="41148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Oval 5"/>
          <p:cNvSpPr/>
          <p:nvPr/>
        </p:nvSpPr>
        <p:spPr>
          <a:xfrm>
            <a:off x="6705600" y="3352800"/>
            <a:ext cx="152400" cy="228600"/>
          </a:xfrm>
          <a:prstGeom prst="ellipse">
            <a:avLst/>
          </a:prstGeom>
          <a:solidFill>
            <a:srgbClr val="C0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5" name="Oval 14"/>
          <p:cNvSpPr/>
          <p:nvPr/>
        </p:nvSpPr>
        <p:spPr>
          <a:xfrm>
            <a:off x="6858000" y="3505200"/>
            <a:ext cx="152400" cy="228600"/>
          </a:xfrm>
          <a:prstGeom prst="ellipse">
            <a:avLst/>
          </a:prstGeom>
          <a:solidFill>
            <a:srgbClr val="C0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6" name="Oval 15"/>
          <p:cNvSpPr/>
          <p:nvPr/>
        </p:nvSpPr>
        <p:spPr>
          <a:xfrm>
            <a:off x="6934200" y="3581400"/>
            <a:ext cx="152400" cy="228600"/>
          </a:xfrm>
          <a:prstGeom prst="ellipse">
            <a:avLst/>
          </a:prstGeom>
          <a:solidFill>
            <a:srgbClr val="C0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7" name="Oval 16"/>
          <p:cNvSpPr/>
          <p:nvPr/>
        </p:nvSpPr>
        <p:spPr>
          <a:xfrm>
            <a:off x="6781800" y="3276600"/>
            <a:ext cx="152400" cy="228600"/>
          </a:xfrm>
          <a:prstGeom prst="ellipse">
            <a:avLst/>
          </a:prstGeom>
          <a:solidFill>
            <a:srgbClr val="C0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8" name="Oval 17"/>
          <p:cNvSpPr/>
          <p:nvPr/>
        </p:nvSpPr>
        <p:spPr>
          <a:xfrm>
            <a:off x="6553200" y="3352800"/>
            <a:ext cx="152400" cy="228600"/>
          </a:xfrm>
          <a:prstGeom prst="ellipse">
            <a:avLst/>
          </a:prstGeom>
          <a:solidFill>
            <a:srgbClr val="C0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9" name="Oval 18"/>
          <p:cNvSpPr/>
          <p:nvPr/>
        </p:nvSpPr>
        <p:spPr>
          <a:xfrm>
            <a:off x="6781800" y="3657600"/>
            <a:ext cx="152400" cy="228600"/>
          </a:xfrm>
          <a:prstGeom prst="ellipse">
            <a:avLst/>
          </a:prstGeom>
          <a:solidFill>
            <a:srgbClr val="C0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0" name="Oval 19"/>
          <p:cNvSpPr/>
          <p:nvPr/>
        </p:nvSpPr>
        <p:spPr>
          <a:xfrm>
            <a:off x="6858000" y="3429000"/>
            <a:ext cx="152400" cy="228600"/>
          </a:xfrm>
          <a:prstGeom prst="ellipse">
            <a:avLst/>
          </a:prstGeom>
          <a:solidFill>
            <a:srgbClr val="C0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1" name="Oval 20"/>
          <p:cNvSpPr/>
          <p:nvPr/>
        </p:nvSpPr>
        <p:spPr>
          <a:xfrm>
            <a:off x="6781800" y="3657600"/>
            <a:ext cx="152400" cy="228600"/>
          </a:xfrm>
          <a:prstGeom prst="ellipse">
            <a:avLst/>
          </a:prstGeom>
          <a:solidFill>
            <a:srgbClr val="C0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2" name="Oval 21"/>
          <p:cNvSpPr/>
          <p:nvPr/>
        </p:nvSpPr>
        <p:spPr>
          <a:xfrm>
            <a:off x="6781800" y="4495800"/>
            <a:ext cx="152400" cy="228600"/>
          </a:xfrm>
          <a:prstGeom prst="ellipse">
            <a:avLst/>
          </a:prstGeom>
          <a:solidFill>
            <a:srgbClr val="C0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3" name="Oval 22"/>
          <p:cNvSpPr/>
          <p:nvPr/>
        </p:nvSpPr>
        <p:spPr>
          <a:xfrm>
            <a:off x="6705600" y="3505200"/>
            <a:ext cx="152400" cy="228600"/>
          </a:xfrm>
          <a:prstGeom prst="ellipse">
            <a:avLst/>
          </a:prstGeom>
          <a:solidFill>
            <a:srgbClr val="C0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5" name="Oval 24"/>
          <p:cNvSpPr/>
          <p:nvPr/>
        </p:nvSpPr>
        <p:spPr>
          <a:xfrm>
            <a:off x="6858000" y="4724400"/>
            <a:ext cx="152400" cy="228600"/>
          </a:xfrm>
          <a:prstGeom prst="ellipse">
            <a:avLst/>
          </a:prstGeom>
          <a:solidFill>
            <a:srgbClr val="C0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6" name="Oval 25"/>
          <p:cNvSpPr/>
          <p:nvPr/>
        </p:nvSpPr>
        <p:spPr>
          <a:xfrm>
            <a:off x="6705600" y="3429000"/>
            <a:ext cx="152400" cy="228600"/>
          </a:xfrm>
          <a:prstGeom prst="ellipse">
            <a:avLst/>
          </a:prstGeom>
          <a:solidFill>
            <a:srgbClr val="C0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7" name="Oval 26"/>
          <p:cNvSpPr/>
          <p:nvPr/>
        </p:nvSpPr>
        <p:spPr>
          <a:xfrm>
            <a:off x="6629400" y="3429000"/>
            <a:ext cx="152400" cy="228600"/>
          </a:xfrm>
          <a:prstGeom prst="ellipse">
            <a:avLst/>
          </a:prstGeom>
          <a:solidFill>
            <a:srgbClr val="C0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8" name="Oval 27"/>
          <p:cNvSpPr/>
          <p:nvPr/>
        </p:nvSpPr>
        <p:spPr>
          <a:xfrm>
            <a:off x="6781800" y="3429000"/>
            <a:ext cx="152400" cy="228600"/>
          </a:xfrm>
          <a:prstGeom prst="ellipse">
            <a:avLst/>
          </a:prstGeom>
          <a:solidFill>
            <a:srgbClr val="C0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9" name="Oval 28"/>
          <p:cNvSpPr/>
          <p:nvPr/>
        </p:nvSpPr>
        <p:spPr>
          <a:xfrm>
            <a:off x="6705600" y="3657600"/>
            <a:ext cx="152400" cy="228600"/>
          </a:xfrm>
          <a:prstGeom prst="ellipse">
            <a:avLst/>
          </a:prstGeom>
          <a:solidFill>
            <a:srgbClr val="C0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30" name="Oval 29"/>
          <p:cNvSpPr/>
          <p:nvPr/>
        </p:nvSpPr>
        <p:spPr>
          <a:xfrm>
            <a:off x="6781800" y="3810000"/>
            <a:ext cx="152400" cy="228600"/>
          </a:xfrm>
          <a:prstGeom prst="ellipse">
            <a:avLst/>
          </a:prstGeom>
          <a:solidFill>
            <a:srgbClr val="C0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32" name="Oval 31"/>
          <p:cNvSpPr/>
          <p:nvPr/>
        </p:nvSpPr>
        <p:spPr>
          <a:xfrm>
            <a:off x="6629400" y="35814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33" name="Oval 32"/>
          <p:cNvSpPr/>
          <p:nvPr/>
        </p:nvSpPr>
        <p:spPr>
          <a:xfrm>
            <a:off x="6553200" y="34290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34" name="Oval 33"/>
          <p:cNvSpPr/>
          <p:nvPr/>
        </p:nvSpPr>
        <p:spPr>
          <a:xfrm>
            <a:off x="6781800" y="34290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35" name="Oval 34"/>
          <p:cNvSpPr/>
          <p:nvPr/>
        </p:nvSpPr>
        <p:spPr>
          <a:xfrm>
            <a:off x="6781800" y="37338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36" name="Oval 35"/>
          <p:cNvSpPr/>
          <p:nvPr/>
        </p:nvSpPr>
        <p:spPr>
          <a:xfrm>
            <a:off x="6629400" y="37338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37" name="Oval 36"/>
          <p:cNvSpPr/>
          <p:nvPr/>
        </p:nvSpPr>
        <p:spPr>
          <a:xfrm>
            <a:off x="6553200" y="35052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38" name="Oval 37"/>
          <p:cNvSpPr/>
          <p:nvPr/>
        </p:nvSpPr>
        <p:spPr>
          <a:xfrm>
            <a:off x="6781800" y="46482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39" name="Oval 38"/>
          <p:cNvSpPr/>
          <p:nvPr/>
        </p:nvSpPr>
        <p:spPr>
          <a:xfrm>
            <a:off x="6781800" y="48006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40" name="Oval 39"/>
          <p:cNvSpPr/>
          <p:nvPr/>
        </p:nvSpPr>
        <p:spPr>
          <a:xfrm>
            <a:off x="6400800" y="36576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41" name="Oval 40"/>
          <p:cNvSpPr/>
          <p:nvPr/>
        </p:nvSpPr>
        <p:spPr>
          <a:xfrm>
            <a:off x="6400800" y="39624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42" name="Oval 41"/>
          <p:cNvSpPr/>
          <p:nvPr/>
        </p:nvSpPr>
        <p:spPr>
          <a:xfrm>
            <a:off x="6477000" y="35814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43" name="Oval 42"/>
          <p:cNvSpPr/>
          <p:nvPr/>
        </p:nvSpPr>
        <p:spPr>
          <a:xfrm>
            <a:off x="6781800" y="36576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44" name="Oval 43"/>
          <p:cNvSpPr/>
          <p:nvPr/>
        </p:nvSpPr>
        <p:spPr>
          <a:xfrm>
            <a:off x="6705600" y="35052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45" name="Oval 44"/>
          <p:cNvSpPr/>
          <p:nvPr/>
        </p:nvSpPr>
        <p:spPr>
          <a:xfrm>
            <a:off x="6705600" y="36576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/>
          <a:srcRect l="6597" t="8142" r="6597" b="5321"/>
          <a:stretch>
            <a:fillRect/>
          </a:stretch>
        </p:blipFill>
        <p:spPr bwMode="auto">
          <a:xfrm>
            <a:off x="4724400" y="1905000"/>
            <a:ext cx="4114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1828800"/>
            <a:ext cx="4648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s-ES_tradnl" sz="3600" b="1" i="1" u="sng" dirty="0">
                <a:solidFill>
                  <a:schemeClr val="bg1"/>
                </a:solidFill>
                <a:latin typeface="CAC Moose" charset="0"/>
              </a:rPr>
              <a:t>NOTA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MX" sz="2800" dirty="0">
                <a:solidFill>
                  <a:schemeClr val="bg1"/>
                </a:solidFill>
                <a:latin typeface="CAC Moose" charset="0"/>
              </a:rPr>
              <a:t>   </a:t>
            </a:r>
            <a:r>
              <a:rPr lang="es-MX" sz="3200" dirty="0">
                <a:solidFill>
                  <a:schemeClr val="bg1"/>
                </a:solidFill>
                <a:latin typeface="CAC Moose" charset="0"/>
              </a:rPr>
              <a:t>Naaman para ser “sanado”  tuvo que “despojarse”                          de toda su ropa ….es necesario despojarnos de todo.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dirty="0">
                <a:solidFill>
                  <a:srgbClr val="FFC000"/>
                </a:solidFill>
                <a:latin typeface="CAC Moose" charset="0"/>
              </a:rPr>
              <a:t>	</a:t>
            </a:r>
            <a:r>
              <a:rPr lang="en-US" sz="2800" dirty="0" smtClean="0">
                <a:solidFill>
                  <a:srgbClr val="FFC000"/>
                </a:solidFill>
                <a:latin typeface="CAC Moose" charset="0"/>
              </a:rPr>
              <a:t>DEL TRAJE DE GENERAL</a:t>
            </a:r>
            <a:endParaRPr lang="en-US" sz="2800" b="1" u="sng" dirty="0" smtClean="0">
              <a:solidFill>
                <a:srgbClr val="FFC000"/>
              </a:solidFill>
              <a:latin typeface="CAC Moose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dirty="0" smtClean="0">
                <a:solidFill>
                  <a:srgbClr val="FFC000"/>
                </a:solidFill>
                <a:latin typeface="CAC Moose" charset="0"/>
              </a:rPr>
              <a:t>.</a:t>
            </a:r>
            <a:endParaRPr lang="es-MX" sz="2800" dirty="0">
              <a:solidFill>
                <a:srgbClr val="FFC000"/>
              </a:solidFill>
              <a:latin typeface="CAC Moose" charset="0"/>
            </a:endParaRPr>
          </a:p>
        </p:txBody>
      </p:sp>
      <p:sp>
        <p:nvSpPr>
          <p:cNvPr id="4" name="WordArt 5"/>
          <p:cNvSpPr txBox="1">
            <a:spLocks noChangeArrowheads="1" noChangeShapeType="1" noTextEdit="1"/>
          </p:cNvSpPr>
          <p:nvPr/>
        </p:nvSpPr>
        <p:spPr bwMode="auto">
          <a:xfrm>
            <a:off x="152400" y="152400"/>
            <a:ext cx="8305800" cy="12954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Para Ser Sano Naamán Se Despojó de Su Ropa</a:t>
            </a:r>
          </a:p>
          <a:p>
            <a:pPr fontAlgn="auto">
              <a:spcAft>
                <a:spcPts val="0"/>
              </a:spcAft>
              <a:defRPr/>
            </a:pPr>
            <a:endParaRPr lang="es-MX" sz="3600" b="1" kern="10" dirty="0" err="1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5240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7391400" y="48768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grpSp>
        <p:nvGrpSpPr>
          <p:cNvPr id="2" name="Group 54"/>
          <p:cNvGrpSpPr/>
          <p:nvPr/>
        </p:nvGrpSpPr>
        <p:grpSpPr>
          <a:xfrm>
            <a:off x="6629400" y="4724400"/>
            <a:ext cx="1676400" cy="1600200"/>
            <a:chOff x="6629400" y="4572000"/>
            <a:chExt cx="1676400" cy="1600200"/>
          </a:xfrm>
          <a:solidFill>
            <a:schemeClr val="bg1">
              <a:alpha val="46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7391400" y="5334000"/>
              <a:ext cx="228600" cy="2286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10" name="Oval 9"/>
            <p:cNvSpPr/>
            <p:nvPr/>
          </p:nvSpPr>
          <p:spPr>
            <a:xfrm>
              <a:off x="7772400" y="5486400"/>
              <a:ext cx="228600" cy="2286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12" name="Oval 11"/>
            <p:cNvSpPr/>
            <p:nvPr/>
          </p:nvSpPr>
          <p:spPr>
            <a:xfrm>
              <a:off x="7010400" y="4876800"/>
              <a:ext cx="228600" cy="2286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13" name="Oval 12"/>
            <p:cNvSpPr/>
            <p:nvPr/>
          </p:nvSpPr>
          <p:spPr>
            <a:xfrm>
              <a:off x="8077200" y="5029200"/>
              <a:ext cx="228600" cy="2286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14" name="Oval 13"/>
            <p:cNvSpPr/>
            <p:nvPr/>
          </p:nvSpPr>
          <p:spPr>
            <a:xfrm>
              <a:off x="7467600" y="5181600"/>
              <a:ext cx="228600" cy="2286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15" name="Oval 14"/>
            <p:cNvSpPr/>
            <p:nvPr/>
          </p:nvSpPr>
          <p:spPr>
            <a:xfrm>
              <a:off x="7543800" y="5562600"/>
              <a:ext cx="228600" cy="2286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16" name="Oval 15"/>
            <p:cNvSpPr/>
            <p:nvPr/>
          </p:nvSpPr>
          <p:spPr>
            <a:xfrm>
              <a:off x="7467600" y="5943600"/>
              <a:ext cx="228600" cy="2286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17" name="Oval 16"/>
            <p:cNvSpPr/>
            <p:nvPr/>
          </p:nvSpPr>
          <p:spPr>
            <a:xfrm>
              <a:off x="7924800" y="5638800"/>
              <a:ext cx="228600" cy="2286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18" name="Oval 17"/>
            <p:cNvSpPr/>
            <p:nvPr/>
          </p:nvSpPr>
          <p:spPr>
            <a:xfrm>
              <a:off x="7772400" y="5791200"/>
              <a:ext cx="228600" cy="2286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19" name="Oval 18"/>
            <p:cNvSpPr/>
            <p:nvPr/>
          </p:nvSpPr>
          <p:spPr>
            <a:xfrm>
              <a:off x="7772400" y="5181600"/>
              <a:ext cx="228600" cy="2286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20" name="Oval 19"/>
            <p:cNvSpPr/>
            <p:nvPr/>
          </p:nvSpPr>
          <p:spPr>
            <a:xfrm>
              <a:off x="7848600" y="5410200"/>
              <a:ext cx="228600" cy="3810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21" name="Oval 20"/>
            <p:cNvSpPr/>
            <p:nvPr/>
          </p:nvSpPr>
          <p:spPr>
            <a:xfrm>
              <a:off x="7848600" y="5638800"/>
              <a:ext cx="304800" cy="3810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22" name="Oval 21"/>
            <p:cNvSpPr/>
            <p:nvPr/>
          </p:nvSpPr>
          <p:spPr>
            <a:xfrm>
              <a:off x="8077200" y="5486400"/>
              <a:ext cx="228600" cy="2286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23" name="Oval 22"/>
            <p:cNvSpPr/>
            <p:nvPr/>
          </p:nvSpPr>
          <p:spPr>
            <a:xfrm>
              <a:off x="7086600" y="5410200"/>
              <a:ext cx="304800" cy="3048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25" name="Oval 24"/>
            <p:cNvSpPr/>
            <p:nvPr/>
          </p:nvSpPr>
          <p:spPr>
            <a:xfrm>
              <a:off x="7391400" y="5791200"/>
              <a:ext cx="228600" cy="2286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28" name="Oval 27"/>
            <p:cNvSpPr/>
            <p:nvPr/>
          </p:nvSpPr>
          <p:spPr>
            <a:xfrm>
              <a:off x="7315200" y="5181600"/>
              <a:ext cx="228600" cy="2286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29" name="Oval 28"/>
            <p:cNvSpPr/>
            <p:nvPr/>
          </p:nvSpPr>
          <p:spPr>
            <a:xfrm>
              <a:off x="7162800" y="5257800"/>
              <a:ext cx="228600" cy="2286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30" name="Oval 29"/>
            <p:cNvSpPr/>
            <p:nvPr/>
          </p:nvSpPr>
          <p:spPr>
            <a:xfrm>
              <a:off x="7696200" y="5638800"/>
              <a:ext cx="228600" cy="2286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39" name="Oval 38"/>
            <p:cNvSpPr/>
            <p:nvPr/>
          </p:nvSpPr>
          <p:spPr>
            <a:xfrm>
              <a:off x="6629400" y="4953000"/>
              <a:ext cx="228600" cy="2286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47" name="Oval 46"/>
            <p:cNvSpPr/>
            <p:nvPr/>
          </p:nvSpPr>
          <p:spPr>
            <a:xfrm>
              <a:off x="7696200" y="4572000"/>
              <a:ext cx="228600" cy="2286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48" name="Oval 47"/>
            <p:cNvSpPr/>
            <p:nvPr/>
          </p:nvSpPr>
          <p:spPr>
            <a:xfrm>
              <a:off x="7848600" y="4876800"/>
              <a:ext cx="228600" cy="2286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52" name="Oval 51"/>
            <p:cNvSpPr/>
            <p:nvPr/>
          </p:nvSpPr>
          <p:spPr>
            <a:xfrm>
              <a:off x="7239000" y="4648200"/>
              <a:ext cx="228600" cy="2286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53" name="Oval 52"/>
            <p:cNvSpPr/>
            <p:nvPr/>
          </p:nvSpPr>
          <p:spPr>
            <a:xfrm>
              <a:off x="8001000" y="5257800"/>
              <a:ext cx="228600" cy="2286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54" name="Oval 53"/>
            <p:cNvSpPr/>
            <p:nvPr/>
          </p:nvSpPr>
          <p:spPr>
            <a:xfrm>
              <a:off x="8077200" y="4648200"/>
              <a:ext cx="228600" cy="228600"/>
            </a:xfrm>
            <a:prstGeom prst="ellipse">
              <a:avLst/>
            </a:prstGeom>
            <a:grpFill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</p:grpSp>
      <p:sp>
        <p:nvSpPr>
          <p:cNvPr id="56" name="Oval 55"/>
          <p:cNvSpPr/>
          <p:nvPr/>
        </p:nvSpPr>
        <p:spPr>
          <a:xfrm>
            <a:off x="7543800" y="50292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7" name="Oval 56"/>
          <p:cNvSpPr/>
          <p:nvPr/>
        </p:nvSpPr>
        <p:spPr>
          <a:xfrm>
            <a:off x="7543800" y="4876800"/>
            <a:ext cx="304800" cy="3048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8" name="Oval 57"/>
          <p:cNvSpPr/>
          <p:nvPr/>
        </p:nvSpPr>
        <p:spPr>
          <a:xfrm>
            <a:off x="8001000" y="51816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9" name="Oval 58"/>
          <p:cNvSpPr/>
          <p:nvPr/>
        </p:nvSpPr>
        <p:spPr>
          <a:xfrm>
            <a:off x="8229600" y="50292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60" name="Oval 59"/>
          <p:cNvSpPr/>
          <p:nvPr/>
        </p:nvSpPr>
        <p:spPr>
          <a:xfrm>
            <a:off x="7315200" y="60960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61" name="Oval 60"/>
          <p:cNvSpPr/>
          <p:nvPr/>
        </p:nvSpPr>
        <p:spPr>
          <a:xfrm>
            <a:off x="7924800" y="5486400"/>
            <a:ext cx="381000" cy="3048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62" name="Oval 61"/>
          <p:cNvSpPr/>
          <p:nvPr/>
        </p:nvSpPr>
        <p:spPr>
          <a:xfrm>
            <a:off x="7620000" y="5867400"/>
            <a:ext cx="304800" cy="3810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63" name="Oval 62"/>
          <p:cNvSpPr/>
          <p:nvPr/>
        </p:nvSpPr>
        <p:spPr>
          <a:xfrm>
            <a:off x="6858000" y="6019800"/>
            <a:ext cx="228600" cy="3048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64" name="Oval 63"/>
          <p:cNvSpPr/>
          <p:nvPr/>
        </p:nvSpPr>
        <p:spPr>
          <a:xfrm>
            <a:off x="7010400" y="60960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65" name="Oval 64"/>
          <p:cNvSpPr/>
          <p:nvPr/>
        </p:nvSpPr>
        <p:spPr>
          <a:xfrm>
            <a:off x="7010400" y="57912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66" name="Oval 65"/>
          <p:cNvSpPr/>
          <p:nvPr/>
        </p:nvSpPr>
        <p:spPr>
          <a:xfrm>
            <a:off x="7239000" y="6172200"/>
            <a:ext cx="304800" cy="3048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67" name="Oval 66"/>
          <p:cNvSpPr/>
          <p:nvPr/>
        </p:nvSpPr>
        <p:spPr>
          <a:xfrm>
            <a:off x="5486400" y="57150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68" name="Oval 67"/>
          <p:cNvSpPr/>
          <p:nvPr/>
        </p:nvSpPr>
        <p:spPr>
          <a:xfrm>
            <a:off x="5638800" y="54864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69" name="Oval 68"/>
          <p:cNvSpPr/>
          <p:nvPr/>
        </p:nvSpPr>
        <p:spPr>
          <a:xfrm>
            <a:off x="5867400" y="54864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70" name="Oval 69"/>
          <p:cNvSpPr/>
          <p:nvPr/>
        </p:nvSpPr>
        <p:spPr>
          <a:xfrm>
            <a:off x="6019800" y="53340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71" name="Oval 70"/>
          <p:cNvSpPr/>
          <p:nvPr/>
        </p:nvSpPr>
        <p:spPr>
          <a:xfrm>
            <a:off x="6019800" y="5410200"/>
            <a:ext cx="228600" cy="3048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72" name="Oval 71"/>
          <p:cNvSpPr/>
          <p:nvPr/>
        </p:nvSpPr>
        <p:spPr>
          <a:xfrm>
            <a:off x="5715000" y="56388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73" name="Oval 72"/>
          <p:cNvSpPr/>
          <p:nvPr/>
        </p:nvSpPr>
        <p:spPr>
          <a:xfrm>
            <a:off x="5791200" y="52578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74" name="Oval 73"/>
          <p:cNvSpPr/>
          <p:nvPr/>
        </p:nvSpPr>
        <p:spPr>
          <a:xfrm>
            <a:off x="5334000" y="57150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75" name="Oval 74"/>
          <p:cNvSpPr/>
          <p:nvPr/>
        </p:nvSpPr>
        <p:spPr>
          <a:xfrm>
            <a:off x="5943600" y="51816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76" name="Oval 75"/>
          <p:cNvSpPr/>
          <p:nvPr/>
        </p:nvSpPr>
        <p:spPr>
          <a:xfrm>
            <a:off x="6858000" y="44196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77" name="Oval 76"/>
          <p:cNvSpPr/>
          <p:nvPr/>
        </p:nvSpPr>
        <p:spPr>
          <a:xfrm>
            <a:off x="6858000" y="4495800"/>
            <a:ext cx="304800" cy="3048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78" name="Oval 77"/>
          <p:cNvSpPr/>
          <p:nvPr/>
        </p:nvSpPr>
        <p:spPr>
          <a:xfrm>
            <a:off x="7315200" y="5486400"/>
            <a:ext cx="228600" cy="3048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79" name="Oval 78"/>
          <p:cNvSpPr/>
          <p:nvPr/>
        </p:nvSpPr>
        <p:spPr>
          <a:xfrm>
            <a:off x="6934200" y="51816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80" name="Oval 79"/>
          <p:cNvSpPr/>
          <p:nvPr/>
        </p:nvSpPr>
        <p:spPr>
          <a:xfrm>
            <a:off x="7010400" y="51816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81" name="Oval 80"/>
          <p:cNvSpPr/>
          <p:nvPr/>
        </p:nvSpPr>
        <p:spPr>
          <a:xfrm>
            <a:off x="7239000" y="49530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82" name="Oval 81"/>
          <p:cNvSpPr/>
          <p:nvPr/>
        </p:nvSpPr>
        <p:spPr>
          <a:xfrm>
            <a:off x="7086600" y="47244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83" name="Oval 82"/>
          <p:cNvSpPr/>
          <p:nvPr/>
        </p:nvSpPr>
        <p:spPr>
          <a:xfrm>
            <a:off x="6629400" y="46482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84" name="Oval 83"/>
          <p:cNvSpPr/>
          <p:nvPr/>
        </p:nvSpPr>
        <p:spPr>
          <a:xfrm>
            <a:off x="7010400" y="4953000"/>
            <a:ext cx="228600" cy="3048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85" name="Oval 84"/>
          <p:cNvSpPr/>
          <p:nvPr/>
        </p:nvSpPr>
        <p:spPr>
          <a:xfrm>
            <a:off x="7467600" y="51816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86" name="Oval 85"/>
          <p:cNvSpPr/>
          <p:nvPr/>
        </p:nvSpPr>
        <p:spPr>
          <a:xfrm>
            <a:off x="7315200" y="5181600"/>
            <a:ext cx="304800" cy="3048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89" name="Oval 88"/>
          <p:cNvSpPr/>
          <p:nvPr/>
        </p:nvSpPr>
        <p:spPr>
          <a:xfrm>
            <a:off x="7467600" y="4648200"/>
            <a:ext cx="228600" cy="2286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90" name="Oval 89"/>
          <p:cNvSpPr/>
          <p:nvPr/>
        </p:nvSpPr>
        <p:spPr>
          <a:xfrm>
            <a:off x="7239000" y="4800600"/>
            <a:ext cx="304800" cy="304800"/>
          </a:xfrm>
          <a:prstGeom prst="ellipse">
            <a:avLst/>
          </a:prstGeom>
          <a:solidFill>
            <a:schemeClr val="bg1">
              <a:alpha val="5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/>
          <p:cNvPicPr>
            <a:picLocks noChangeAspect="1" noChangeArrowheads="1"/>
          </p:cNvPicPr>
          <p:nvPr/>
        </p:nvPicPr>
        <p:blipFill>
          <a:blip r:embed="rId3"/>
          <a:srcRect l="14130" t="6023" r="17693" b="2847"/>
          <a:stretch>
            <a:fillRect/>
          </a:stretch>
        </p:blipFill>
        <p:spPr bwMode="auto">
          <a:xfrm>
            <a:off x="4648200" y="1524000"/>
            <a:ext cx="4495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0" y="1981200"/>
            <a:ext cx="5334000" cy="4876800"/>
          </a:xfrm>
          <a:prstGeom prst="wedgeRectCallout">
            <a:avLst>
              <a:gd name="adj1" fmla="val -41144"/>
              <a:gd name="adj2" fmla="val 49093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284163">
              <a:buFont typeface="Arial" pitchFamily="34" charset="0"/>
              <a:buChar char="•"/>
            </a:pPr>
            <a:r>
              <a:rPr lang="es-ES_tradnl" sz="3200" dirty="0">
                <a:solidFill>
                  <a:schemeClr val="bg1"/>
                </a:solidFill>
              </a:rPr>
              <a:t> </a:t>
            </a:r>
            <a:r>
              <a:rPr lang="es-MX" sz="3200" dirty="0">
                <a:solidFill>
                  <a:schemeClr val="bg1"/>
                </a:solidFill>
              </a:rPr>
              <a:t>Sanidad De Su 	Enfermedad …Así Saldrá 	Usted Del Retiro En Una 	Restauración Completa.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pPr defTabSz="284163"/>
            <a:r>
              <a:rPr lang="en-US" sz="3200" dirty="0">
                <a:solidFill>
                  <a:srgbClr val="FFC000"/>
                </a:solidFill>
              </a:rPr>
              <a:t>	</a:t>
            </a:r>
            <a:endParaRPr lang="es-MX" sz="3200" dirty="0" smtClean="0">
              <a:solidFill>
                <a:srgbClr val="FFC000"/>
              </a:solidFill>
            </a:endParaRPr>
          </a:p>
          <a:p>
            <a:pPr algn="ctr" defTabSz="284163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WordArt 5"/>
          <p:cNvSpPr txBox="1">
            <a:spLocks noChangeArrowheads="1" noChangeShapeType="1" noTextEdit="1"/>
          </p:cNvSpPr>
          <p:nvPr/>
        </p:nvSpPr>
        <p:spPr bwMode="auto">
          <a:xfrm>
            <a:off x="152400" y="152400"/>
            <a:ext cx="8305800" cy="12954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5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Recompensando La Obediencia</a:t>
            </a:r>
          </a:p>
          <a:p>
            <a:pPr fontAlgn="auto">
              <a:spcAft>
                <a:spcPts val="0"/>
              </a:spcAft>
              <a:defRPr/>
            </a:pPr>
            <a:endParaRPr lang="es-MX" sz="6200" b="1" kern="10" dirty="0" err="1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5240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aaman 10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 flipH="1">
            <a:off x="4953000" y="1828800"/>
            <a:ext cx="4038600" cy="47244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50292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¿</a:t>
            </a:r>
            <a:r>
              <a:rPr lang="es-ES_tradnl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Sanidad del alma?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s-ES_tradnl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	¿Sanidad del cuerpo?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s-ES_tradnl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	¿Sanidad del espíritu?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s-ES_tradnl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	¿Sanidad de conductas                                        adquiridas?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s-ES_tradnl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	</a:t>
            </a:r>
            <a:endParaRPr lang="es-ES_tradnl" sz="3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5" name="WordArt 5"/>
          <p:cNvSpPr txBox="1">
            <a:spLocks noChangeArrowheads="1" noChangeShapeType="1" noTextEdit="1"/>
          </p:cNvSpPr>
          <p:nvPr/>
        </p:nvSpPr>
        <p:spPr bwMode="auto">
          <a:xfrm>
            <a:off x="152400" y="152400"/>
            <a:ext cx="8305800" cy="15240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5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¿</a:t>
            </a:r>
            <a:r>
              <a:rPr lang="es-MX" sz="5800" b="1" kern="10" dirty="0" err="1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Habra</a:t>
            </a:r>
            <a:r>
              <a:rPr lang="es-MX" sz="5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 </a:t>
            </a:r>
            <a:r>
              <a:rPr lang="es-MX" sz="5800" b="1" kern="10" dirty="0" err="1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Alquien</a:t>
            </a:r>
            <a:r>
              <a:rPr lang="es-MX" sz="5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 Aquí Que Necesita La Sanidad?</a:t>
            </a:r>
          </a:p>
          <a:p>
            <a:pPr fontAlgn="auto">
              <a:spcAft>
                <a:spcPts val="0"/>
              </a:spcAft>
              <a:defRPr/>
            </a:pPr>
            <a:endParaRPr lang="es-MX" sz="6200" b="1" kern="10" dirty="0" err="1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6764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52600"/>
            <a:ext cx="5486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MX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¿Sanidad de sentimientos malsanos y frustraciones?                                       </a:t>
            </a:r>
            <a:endParaRPr lang="es-MX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s-MX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¿Sanidad de las heridas del pasado?                                             </a:t>
            </a:r>
            <a:endParaRPr lang="es-ES_tradnl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s-ES_tradnl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¿Sanidad de la mente y sus ataduras?                                         </a:t>
            </a:r>
            <a:endParaRPr lang="es-ES_tradnl" sz="2800" dirty="0" err="1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5" name="WordArt 5"/>
          <p:cNvSpPr txBox="1">
            <a:spLocks noChangeArrowheads="1" noChangeShapeType="1" noTextEdit="1"/>
          </p:cNvSpPr>
          <p:nvPr/>
        </p:nvSpPr>
        <p:spPr bwMode="auto">
          <a:xfrm>
            <a:off x="152400" y="152400"/>
            <a:ext cx="8305800" cy="14478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5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¿Habrá </a:t>
            </a:r>
            <a:r>
              <a:rPr lang="es-MX" sz="5800" b="1" kern="10" dirty="0" err="1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Alquien</a:t>
            </a:r>
            <a:r>
              <a:rPr lang="es-MX" sz="5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 Aquí Que Necesita La Sanidad?</a:t>
            </a:r>
          </a:p>
          <a:p>
            <a:pPr fontAlgn="auto">
              <a:spcAft>
                <a:spcPts val="0"/>
              </a:spcAft>
              <a:defRPr/>
            </a:pPr>
            <a:endParaRPr lang="es-MX" sz="6200" b="1" kern="10" dirty="0" err="1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6764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Naaman 10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953000" y="1828800"/>
            <a:ext cx="4038600" cy="47244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Intercession.pn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1371600"/>
            <a:ext cx="54641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09800"/>
            <a:ext cx="54864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¿Sanidad en algún ministerio? etc.…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s-ES_tradnl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	</a:t>
            </a:r>
            <a:endParaRPr lang="es-ES_tradnl" sz="3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5" name="WordArt 5"/>
          <p:cNvSpPr txBox="1">
            <a:spLocks noChangeArrowheads="1" noChangeShapeType="1" noTextEdit="1"/>
          </p:cNvSpPr>
          <p:nvPr/>
        </p:nvSpPr>
        <p:spPr bwMode="auto">
          <a:xfrm>
            <a:off x="152400" y="152400"/>
            <a:ext cx="8305800" cy="12954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5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¿Habrá Alguien Aquí Que Necesita La Sanidad?</a:t>
            </a:r>
          </a:p>
          <a:p>
            <a:pPr fontAlgn="auto">
              <a:spcAft>
                <a:spcPts val="0"/>
              </a:spcAft>
              <a:defRPr/>
            </a:pPr>
            <a:endParaRPr lang="es-MX" sz="6200" b="1" kern="10" dirty="0" smtClean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62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5240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52600"/>
            <a:ext cx="58674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MX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Posiblemente se te indicarán cosas que parecieran ser </a:t>
            </a:r>
            <a:r>
              <a:rPr lang="es-MX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“ilógicas” </a:t>
            </a:r>
            <a:r>
              <a:rPr lang="es-MX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pero si obedeces a lo que Dios te pide obtendrás una gran bendición</a:t>
            </a:r>
            <a:r>
              <a:rPr lang="es-MX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.</a:t>
            </a:r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s-MX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6002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WordArt 5"/>
          <p:cNvSpPr txBox="1">
            <a:spLocks noChangeArrowheads="1" noChangeShapeType="1" noTextEdit="1"/>
          </p:cNvSpPr>
          <p:nvPr/>
        </p:nvSpPr>
        <p:spPr bwMode="auto">
          <a:xfrm>
            <a:off x="381000" y="228600"/>
            <a:ext cx="8305800" cy="12954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 fontScale="625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es-MX" sz="5800" b="1" kern="10" dirty="0" smtClean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MX" sz="5800" b="1" kern="10" dirty="0" smtClean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¡</a:t>
            </a:r>
            <a:r>
              <a:rPr lang="es-MX" sz="5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No Entiendo Todo En El Retiro!</a:t>
            </a:r>
          </a:p>
          <a:p>
            <a:pPr fontAlgn="auto">
              <a:spcAft>
                <a:spcPts val="0"/>
              </a:spcAft>
              <a:defRPr/>
            </a:pPr>
            <a:r>
              <a:rPr lang="es-MX" sz="4100" b="1" kern="10" dirty="0" smtClean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endParaRPr lang="en-US" sz="62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pic>
        <p:nvPicPr>
          <p:cNvPr id="76802" name="Picture 2" descr="http://search.aol.com/aol/redir?src=image&amp;s_req=2ccd8babaf3f9cd5&amp;s_cq=Questions&amp;s_cid=205781499589979026976857799740682197017&amp;s_cim=1222294947862&amp;s_cu=http%3A%2F%2Fwww.dailygalaxy.com%2Fphotos%2Funcategorized%2Fquestions.jpg&amp;s_cd=ImgDet&amp;s_cm=image_details.M.x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2057400"/>
            <a:ext cx="3124201" cy="4114800"/>
          </a:xfrm>
          <a:prstGeom prst="ellipse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50292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sz="2400" dirty="0" smtClean="0">
                <a:solidFill>
                  <a:schemeClr val="bg1"/>
                </a:solidFill>
                <a:ea typeface="ＭＳ Ｐゴシック" pitchFamily="34" charset="-128"/>
              </a:rPr>
              <a:t>Posiblemente se cumpla en ti lo que le pasó a Pedro, Jesús le dijo: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sz="2400" dirty="0" smtClean="0">
                <a:solidFill>
                  <a:schemeClr val="bg1"/>
                </a:solidFill>
                <a:ea typeface="ＭＳ Ｐゴシック" pitchFamily="34" charset="-128"/>
              </a:rPr>
              <a:t>	</a:t>
            </a:r>
            <a:endParaRPr lang="en-US" sz="2400" dirty="0" smtClean="0">
              <a:solidFill>
                <a:srgbClr val="FFC000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sz="2400" dirty="0" smtClean="0">
              <a:solidFill>
                <a:srgbClr val="FFC000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 dirty="0" smtClean="0">
                <a:solidFill>
                  <a:schemeClr val="bg1"/>
                </a:solidFill>
                <a:ea typeface="ＭＳ Ｐゴシック" pitchFamily="34" charset="-128"/>
              </a:rPr>
              <a:t>	</a:t>
            </a:r>
            <a:endParaRPr lang="es-ES_tradnl" sz="2000" b="1" i="1" u="sng" dirty="0" smtClean="0">
              <a:solidFill>
                <a:srgbClr val="FFC000"/>
              </a:solidFill>
              <a:ea typeface="ＭＳ Ｐゴシック" pitchFamily="34" charset="-128"/>
            </a:endParaRPr>
          </a:p>
        </p:txBody>
      </p:sp>
      <p:sp>
        <p:nvSpPr>
          <p:cNvPr id="5" name="WordArt 5"/>
          <p:cNvSpPr txBox="1">
            <a:spLocks noChangeArrowheads="1" noChangeShapeType="1" noTextEdit="1"/>
          </p:cNvSpPr>
          <p:nvPr/>
        </p:nvSpPr>
        <p:spPr bwMode="auto">
          <a:xfrm>
            <a:off x="228600" y="152400"/>
            <a:ext cx="8458200" cy="10668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5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¡Lo Entenderás Después!</a:t>
            </a:r>
          </a:p>
          <a:p>
            <a:pPr fontAlgn="auto">
              <a:spcAft>
                <a:spcPts val="0"/>
              </a:spcAft>
              <a:defRPr/>
            </a:pPr>
            <a:endParaRPr lang="es-MX" sz="4700" b="1" kern="10" dirty="0" err="1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3716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3505200"/>
            <a:ext cx="4953000" cy="214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_tradnl" sz="2800" dirty="0">
                <a:solidFill>
                  <a:schemeClr val="accent5">
                    <a:lumMod val="50000"/>
                  </a:schemeClr>
                </a:solidFill>
              </a:rPr>
              <a:t>  Juan </a:t>
            </a:r>
            <a:r>
              <a:rPr lang="es-ES_tradnl" sz="2800" dirty="0" smtClean="0">
                <a:solidFill>
                  <a:schemeClr val="accent5">
                    <a:lumMod val="50000"/>
                  </a:schemeClr>
                </a:solidFill>
              </a:rPr>
              <a:t>13:7</a:t>
            </a:r>
            <a:endParaRPr lang="es-ES_tradnl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defRPr/>
            </a:pPr>
            <a:r>
              <a:rPr lang="es-ES_tradnl" sz="2400" dirty="0">
                <a:solidFill>
                  <a:schemeClr val="bg1"/>
                </a:solidFill>
              </a:rPr>
              <a:t>“Respondió Jesús, y le </a:t>
            </a:r>
            <a:r>
              <a:rPr lang="es-ES_tradnl" sz="2400" dirty="0" err="1">
                <a:solidFill>
                  <a:schemeClr val="bg1"/>
                </a:solidFill>
              </a:rPr>
              <a:t>díjo</a:t>
            </a:r>
            <a:r>
              <a:rPr lang="es-ES_tradnl" sz="2400" dirty="0">
                <a:solidFill>
                  <a:schemeClr val="bg1"/>
                </a:solidFill>
              </a:rPr>
              <a:t>: </a:t>
            </a:r>
            <a:r>
              <a:rPr lang="es-ES_tradnl" sz="2400" b="1" i="1" u="sng" dirty="0">
                <a:solidFill>
                  <a:schemeClr val="bg1"/>
                </a:solidFill>
              </a:rPr>
              <a:t>Lo que yo hago, tú no entiendes ahora; mas lo entenderás después</a:t>
            </a:r>
            <a:r>
              <a:rPr lang="es-ES_tradnl" sz="2400" b="1" i="1" dirty="0">
                <a:solidFill>
                  <a:schemeClr val="bg1"/>
                </a:solidFill>
              </a:rPr>
              <a:t>.</a:t>
            </a:r>
            <a:r>
              <a:rPr lang="es-ES_tradnl" sz="2400" dirty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90000"/>
              </a:lnSpc>
              <a:defRPr/>
            </a:pP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 l="9345" t="4452" r="2143" b="5990"/>
          <a:stretch>
            <a:fillRect/>
          </a:stretch>
        </p:blipFill>
        <p:spPr bwMode="auto">
          <a:xfrm>
            <a:off x="4800600" y="1752600"/>
            <a:ext cx="4114800" cy="46482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build="p" autoUpdateAnimBg="0"/>
      <p:bldP spid="7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4343400" cy="49831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Amós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4:12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2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s-ES_tradnl" sz="6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s-ES_trad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“…PREPARATE </a:t>
            </a:r>
            <a:r>
              <a:rPr lang="es-ES_tradnl" sz="28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PARA VENIR</a:t>
            </a:r>
            <a:r>
              <a:rPr lang="es-ES_trad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AL ENCUENTRO CON TU DIOS…”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s-MX" sz="3600" dirty="0" smtClean="0">
              <a:solidFill>
                <a:srgbClr val="FFC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5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4" name="WordArt 5"/>
          <p:cNvSpPr txBox="1">
            <a:spLocks noChangeArrowheads="1" noChangeShapeType="1" noTextEdit="1"/>
          </p:cNvSpPr>
          <p:nvPr/>
        </p:nvSpPr>
        <p:spPr bwMode="auto">
          <a:xfrm>
            <a:off x="304800" y="228600"/>
            <a:ext cx="8458200" cy="10668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5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El Profeta Amos Dijo:</a:t>
            </a:r>
          </a:p>
          <a:p>
            <a:pPr fontAlgn="auto">
              <a:spcAft>
                <a:spcPts val="0"/>
              </a:spcAft>
              <a:defRPr/>
            </a:pPr>
            <a:endParaRPr lang="es-MX" sz="4700" b="1" kern="10" dirty="0" err="1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4478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1749" name="Picture 5" descr="Amos.pn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762000"/>
            <a:ext cx="48625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8991600" cy="68580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  <a:p>
            <a:pPr eaLnBrk="1" hangingPunct="1">
              <a:buFontTx/>
              <a:buNone/>
              <a:defRPr/>
            </a:pPr>
            <a:r>
              <a:rPr lang="es-MX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2 Reyes 5:1</a:t>
            </a:r>
          </a:p>
          <a:p>
            <a:pPr eaLnBrk="1" hangingPunct="1">
              <a:buFontTx/>
              <a:buNone/>
              <a:defRPr/>
            </a:pPr>
            <a:endParaRPr lang="es-MX" sz="3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  <a:p>
            <a:pPr>
              <a:buFontTx/>
              <a:buNone/>
              <a:defRPr/>
            </a:pPr>
            <a:r>
              <a:rPr lang="es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Naamán, general del ejército                                                   del rey de Siria, era varón                                                        grande delante de su señor,                                                      y lo tenía en alta estima,                                                   porque por medio de él había                                                  dado Jehová salvación a Siria.                                                   Era este hombre valeroso en                                    extremo, pero leproso.  </a:t>
            </a:r>
            <a:r>
              <a:rPr lang="es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 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  <a:defRPr/>
            </a:pPr>
            <a:endParaRPr lang="en-US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	</a:t>
            </a:r>
            <a:endParaRPr lang="es-MX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5" name="Picture 4" descr="Naaman 01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5105400" y="152400"/>
            <a:ext cx="3860800" cy="4191000"/>
          </a:xfrm>
          <a:prstGeom prst="ellipse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/>
          <p:cNvSpPr txBox="1">
            <a:spLocks noChangeArrowheads="1" noChangeShapeType="1" noTextEdit="1"/>
          </p:cNvSpPr>
          <p:nvPr/>
        </p:nvSpPr>
        <p:spPr bwMode="auto">
          <a:xfrm>
            <a:off x="304800" y="228600"/>
            <a:ext cx="8458200" cy="12954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5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El Lugar de Encuentro:</a:t>
            </a:r>
          </a:p>
          <a:p>
            <a:pPr fontAlgn="auto">
              <a:spcAft>
                <a:spcPts val="0"/>
              </a:spcAft>
              <a:defRPr/>
            </a:pPr>
            <a:endParaRPr lang="es-MX" sz="4700" b="1" kern="10" dirty="0" err="1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6764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677" name="Picture 5" descr="http://search.aol.com/aol/redir?src=image&amp;s_req=3cb21a76182ddbd8&amp;s_cq=Encounter+with+God&amp;s_cid=222810005073192936890857141715574698653&amp;s_cim=1222296873141&amp;s_cu=http%3A%2F%2Farnold-friberg.com%2Fimages%2Fburning_bush.jpg&amp;s_cd=ImgDet&amp;s_cm=image_details.M.x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981200"/>
            <a:ext cx="4297680" cy="4495800"/>
          </a:xfrm>
          <a:prstGeom prst="flowChartAlternateProcess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1981200"/>
            <a:ext cx="4267200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s-MX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ＭＳ Ｐゴシック" pitchFamily="-112" charset="-128"/>
              </a:rPr>
              <a:t> </a:t>
            </a:r>
            <a:r>
              <a:rPr lang="es-MX" sz="28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ＭＳ Ｐゴシック" pitchFamily="-112" charset="-128"/>
              </a:rPr>
              <a:t>“</a:t>
            </a:r>
            <a:r>
              <a:rPr lang="es-MX" sz="2800" b="1" i="1" u="sng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ＭＳ Ｐゴシック" pitchFamily="-112" charset="-128"/>
              </a:rPr>
              <a:t>DONDE RECIBIRÁS LAS INSTRUCCIONES</a:t>
            </a:r>
            <a:r>
              <a:rPr lang="es-MX" sz="28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ＭＳ Ｐゴシック" pitchFamily="-112" charset="-128"/>
              </a:rPr>
              <a:t>”</a:t>
            </a:r>
            <a:r>
              <a:rPr lang="es-MX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ＭＳ Ｐゴシック" pitchFamily="-112" charset="-128"/>
              </a:rPr>
              <a:t> 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s-MX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ＭＳ Ｐゴシック" pitchFamily="-112" charset="-128"/>
              </a:rPr>
              <a:t>QUE DIOS TIENE PARA TU VIDA.</a:t>
            </a:r>
            <a:r>
              <a:rPr lang="en-US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ＭＳ Ｐゴシック" pitchFamily="-112" charset="-128"/>
              </a:rPr>
              <a:t> 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endParaRPr lang="en-US" sz="2800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/>
          <p:cNvSpPr txBox="1">
            <a:spLocks noChangeArrowheads="1" noChangeShapeType="1" noTextEdit="1"/>
          </p:cNvSpPr>
          <p:nvPr/>
        </p:nvSpPr>
        <p:spPr bwMode="auto">
          <a:xfrm>
            <a:off x="304800" y="228600"/>
            <a:ext cx="8458200" cy="13716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5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¡Dios Te Quiere Restaurar!</a:t>
            </a:r>
          </a:p>
          <a:p>
            <a:pPr fontAlgn="auto">
              <a:spcAft>
                <a:spcPts val="0"/>
              </a:spcAft>
              <a:defRPr/>
            </a:pPr>
            <a:endParaRPr lang="en-US" sz="47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7526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677" name="Picture 5" descr="http://search.aol.com/aol/redir?src=image&amp;s_req=3cb21a76182ddbd8&amp;s_cq=Encounter+with+God&amp;s_cid=222810005073192936890857141715574698653&amp;s_cim=1222296873141&amp;s_cu=http%3A%2F%2Farnold-friberg.com%2Fimages%2Fburning_bush.jpg&amp;s_cd=ImgDet&amp;s_cm=image_details.M.x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905000"/>
            <a:ext cx="4572000" cy="4724400"/>
          </a:xfrm>
          <a:prstGeom prst="ellipse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317500"/>
          </a:effec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400" y="1981200"/>
            <a:ext cx="3657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s-ES_tradnl" sz="9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ＭＳ Ｐゴシック" pitchFamily="-112" charset="-128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s-MX" sz="2800" b="1" i="1" u="sng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ＭＳ Ｐゴシック" pitchFamily="-112" charset="-128"/>
              </a:rPr>
              <a:t>HABRA RESTAURACIÓN PERSONAL</a:t>
            </a:r>
            <a:r>
              <a:rPr lang="es-MX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ＭＳ Ｐゴシック" pitchFamily="-112" charset="-128"/>
              </a:rPr>
              <a:t>  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s-MX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ＭＳ Ｐゴシック" pitchFamily="-112" charset="-128"/>
              </a:rPr>
              <a:t>PARA USTED Y LOS  SUYOS.</a:t>
            </a:r>
            <a:r>
              <a:rPr lang="en-US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ＭＳ Ｐゴシック" pitchFamily="-112" charset="-128"/>
              </a:rPr>
              <a:t> </a:t>
            </a:r>
            <a:endParaRPr lang="en-US" sz="3200" b="1" u="sng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ＭＳ Ｐゴシック" pitchFamily="-112" charset="-128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endParaRPr lang="en-US" sz="3200" b="1" u="sng" kern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ＭＳ Ｐゴシック" pitchFamily="-112" charset="-128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ＭＳ Ｐゴシック" pitchFamily="-112" charset="-128"/>
              </a:rPr>
              <a:t>.</a:t>
            </a:r>
            <a:endParaRPr lang="es-MX" sz="2800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8"/>
          <p:cNvPicPr>
            <a:picLocks noChangeAspect="1" noChangeArrowheads="1"/>
          </p:cNvPicPr>
          <p:nvPr/>
        </p:nvPicPr>
        <p:blipFill>
          <a:blip r:embed="rId3"/>
          <a:srcRect l="10541" t="4453" r="9319" b="5991"/>
          <a:stretch>
            <a:fillRect/>
          </a:stretch>
        </p:blipFill>
        <p:spPr bwMode="auto">
          <a:xfrm>
            <a:off x="4038600" y="1143000"/>
            <a:ext cx="5105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5"/>
          <p:cNvSpPr txBox="1">
            <a:spLocks noChangeArrowheads="1" noChangeShapeType="1" noTextEdit="1"/>
          </p:cNvSpPr>
          <p:nvPr/>
        </p:nvSpPr>
        <p:spPr bwMode="auto">
          <a:xfrm>
            <a:off x="304800" y="152400"/>
            <a:ext cx="8686800" cy="18288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¡</a:t>
            </a:r>
            <a:r>
              <a:rPr lang="es-MX" sz="44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Pongamos nuestras vidas en las </a:t>
            </a:r>
          </a:p>
          <a:p>
            <a:pPr fontAlgn="auto">
              <a:spcAft>
                <a:spcPts val="0"/>
              </a:spcAft>
              <a:defRPr/>
            </a:pPr>
            <a:r>
              <a:rPr lang="es-MX" sz="44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manos de Dios!:</a:t>
            </a:r>
          </a:p>
          <a:p>
            <a:pPr fontAlgn="auto">
              <a:spcAft>
                <a:spcPts val="0"/>
              </a:spcAft>
              <a:defRPr/>
            </a:pPr>
            <a:endParaRPr lang="en-US" sz="4400" b="1" kern="10" dirty="0" smtClean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44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057400"/>
            <a:ext cx="4343400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_tradnl" sz="3200" dirty="0">
                <a:solidFill>
                  <a:schemeClr val="accent5">
                    <a:lumMod val="50000"/>
                  </a:schemeClr>
                </a:solidFill>
              </a:rPr>
              <a:t>  Juan </a:t>
            </a:r>
            <a:r>
              <a:rPr lang="es-ES_tradnl" sz="3200" dirty="0" smtClean="0">
                <a:solidFill>
                  <a:schemeClr val="accent5">
                    <a:lumMod val="50000"/>
                  </a:schemeClr>
                </a:solidFill>
              </a:rPr>
              <a:t>13:7</a:t>
            </a:r>
            <a:endParaRPr lang="es-ES_tradnl" sz="2800" dirty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defRPr/>
            </a:pPr>
            <a:r>
              <a:rPr lang="es-ES_tradnl" sz="2800" dirty="0">
                <a:solidFill>
                  <a:schemeClr val="bg1"/>
                </a:solidFill>
              </a:rPr>
              <a:t>“Respondió Jesús, y le </a:t>
            </a:r>
            <a:r>
              <a:rPr lang="es-ES_tradnl" sz="2800" dirty="0" err="1">
                <a:solidFill>
                  <a:schemeClr val="bg1"/>
                </a:solidFill>
              </a:rPr>
              <a:t>díjo</a:t>
            </a:r>
            <a:r>
              <a:rPr lang="es-ES_tradnl" sz="2800" dirty="0">
                <a:solidFill>
                  <a:schemeClr val="bg1"/>
                </a:solidFill>
              </a:rPr>
              <a:t>: </a:t>
            </a:r>
            <a:r>
              <a:rPr lang="es-ES_tradnl" sz="2800" b="1" i="1" u="sng" dirty="0">
                <a:solidFill>
                  <a:schemeClr val="bg1"/>
                </a:solidFill>
              </a:rPr>
              <a:t>Lo que yo hago, tú no entiendes ahora; mas lo entenderás después</a:t>
            </a:r>
            <a:r>
              <a:rPr lang="es-ES_tradnl" sz="2800" b="1" i="1" dirty="0">
                <a:solidFill>
                  <a:schemeClr val="bg1"/>
                </a:solidFill>
              </a:rPr>
              <a:t>.</a:t>
            </a:r>
            <a:r>
              <a:rPr lang="es-ES_tradnl" sz="2800" dirty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90000"/>
              </a:lnSpc>
              <a:defRPr/>
            </a:pPr>
            <a:endParaRPr lang="en-US" sz="2800" dirty="0">
              <a:solidFill>
                <a:srgbClr val="FFC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9812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DrawMeClose2_Soft_Edge.pn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295400"/>
            <a:ext cx="5486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52400" y="1981200"/>
            <a:ext cx="50292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3200" dirty="0">
                <a:solidFill>
                  <a:schemeClr val="bg1"/>
                </a:solidFill>
              </a:rPr>
              <a:t>Si Naamán era un pagano y Dios lo sanó, cuanto más lo hará Dios con uno de sus hijos o hijas.</a:t>
            </a:r>
            <a:r>
              <a:rPr lang="en-US" sz="3200" dirty="0">
                <a:solidFill>
                  <a:schemeClr val="bg1"/>
                </a:solidFill>
              </a:rPr>
              <a:t>                             </a:t>
            </a:r>
            <a:endParaRPr lang="en-US" sz="3200" dirty="0" smtClean="0">
              <a:solidFill>
                <a:srgbClr val="FFC000"/>
              </a:solidFill>
            </a:endParaRPr>
          </a:p>
          <a:p>
            <a:pPr algn="ctr">
              <a:spcBef>
                <a:spcPct val="50000"/>
              </a:spcBef>
            </a:pPr>
            <a:endParaRPr lang="es-MX" sz="3200" dirty="0">
              <a:solidFill>
                <a:srgbClr val="FFC000"/>
              </a:solidFill>
            </a:endParaRPr>
          </a:p>
        </p:txBody>
      </p:sp>
      <p:sp>
        <p:nvSpPr>
          <p:cNvPr id="4" name="WordArt 5"/>
          <p:cNvSpPr txBox="1">
            <a:spLocks noChangeArrowheads="1" noChangeShapeType="1" noTextEdit="1"/>
          </p:cNvSpPr>
          <p:nvPr/>
        </p:nvSpPr>
        <p:spPr bwMode="auto">
          <a:xfrm>
            <a:off x="1676400" y="228600"/>
            <a:ext cx="5638800" cy="13716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Conclusión</a:t>
            </a:r>
            <a:r>
              <a:rPr lang="es-MX" sz="44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:</a:t>
            </a:r>
          </a:p>
          <a:p>
            <a:pPr fontAlgn="auto">
              <a:spcAft>
                <a:spcPts val="0"/>
              </a:spcAft>
              <a:defRPr/>
            </a:pPr>
            <a:endParaRPr lang="en-US" sz="32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7526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http://www.geocities.com/HotSprings/Resort/3291/success.jpg"/>
          <p:cNvPicPr>
            <a:picLocks noChangeAspect="1" noChangeArrowheads="1"/>
          </p:cNvPicPr>
          <p:nvPr/>
        </p:nvPicPr>
        <p:blipFill>
          <a:blip r:embed="rId3">
            <a:lum bright="-20000"/>
          </a:blip>
          <a:srcRect b="4443"/>
          <a:stretch>
            <a:fillRect/>
          </a:stretch>
        </p:blipFill>
        <p:spPr bwMode="auto">
          <a:xfrm>
            <a:off x="0" y="0"/>
            <a:ext cx="92456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3657600"/>
            <a:ext cx="8991600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32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hay </a:t>
            </a:r>
            <a:r>
              <a:rPr lang="es-ES_tradnl" sz="320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entre nosotros personajes de éxito en sus empresas, en sus negocios y/o  en la obra del Señor.</a:t>
            </a:r>
          </a:p>
          <a:p>
            <a:pPr>
              <a:defRPr/>
            </a:pPr>
            <a:endParaRPr lang="en-US" sz="3200" dirty="0">
              <a:solidFill>
                <a:srgbClr val="FFC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WordArt 5"/>
          <p:cNvSpPr txBox="1">
            <a:spLocks noChangeArrowheads="1" noChangeShapeType="1" noTextEdit="1"/>
          </p:cNvSpPr>
          <p:nvPr/>
        </p:nvSpPr>
        <p:spPr bwMode="auto">
          <a:xfrm>
            <a:off x="228600" y="304800"/>
            <a:ext cx="5410200" cy="14478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MX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Aquí Y Ahora</a:t>
            </a:r>
          </a:p>
          <a:p>
            <a:pPr algn="ctr" fontAlgn="auto">
              <a:spcAft>
                <a:spcPts val="0"/>
              </a:spcAft>
              <a:defRPr/>
            </a:pPr>
            <a:endParaRPr lang="es-MX" sz="28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http://www.geocities.com/HotSprings/Resort/3291/success.jpg"/>
          <p:cNvPicPr>
            <a:picLocks noChangeAspect="1" noChangeArrowheads="1"/>
          </p:cNvPicPr>
          <p:nvPr/>
        </p:nvPicPr>
        <p:blipFill>
          <a:blip r:embed="rId3">
            <a:lum bright="-20000"/>
          </a:blip>
          <a:srcRect b="44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5"/>
          <p:cNvSpPr txBox="1">
            <a:spLocks noChangeArrowheads="1" noChangeShapeType="1" noTextEdit="1"/>
          </p:cNvSpPr>
          <p:nvPr/>
        </p:nvSpPr>
        <p:spPr bwMode="auto">
          <a:xfrm>
            <a:off x="381000" y="304800"/>
            <a:ext cx="5410200" cy="13716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MX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Aquí Y Ahora</a:t>
            </a:r>
          </a:p>
          <a:p>
            <a:pPr algn="ctr" fontAlgn="auto">
              <a:spcAft>
                <a:spcPts val="0"/>
              </a:spcAft>
              <a:defRPr/>
            </a:pPr>
            <a:endParaRPr lang="es-MX" sz="28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3733800"/>
            <a:ext cx="8686800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MX" sz="3200" b="1" u="sng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al igual que Naamán</a:t>
            </a:r>
            <a:r>
              <a:rPr lang="es-MX" sz="320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podría existir algo que nos impide gozar de un perfecto éxito o bendición.</a:t>
            </a:r>
          </a:p>
          <a:p>
            <a:pPr>
              <a:defRPr/>
            </a:pPr>
            <a:endParaRPr lang="en-US" sz="3200" b="1" u="sng" dirty="0">
              <a:solidFill>
                <a:srgbClr val="FFC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 txBox="1">
            <a:spLocks noChangeArrowheads="1" noChangeShapeType="1" noTextEdit="1"/>
          </p:cNvSpPr>
          <p:nvPr/>
        </p:nvSpPr>
        <p:spPr bwMode="auto">
          <a:xfrm>
            <a:off x="228600" y="304800"/>
            <a:ext cx="7239000" cy="11430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Testimonio Que Lleva al Cambio</a:t>
            </a:r>
          </a:p>
          <a:p>
            <a:pPr fontAlgn="auto">
              <a:spcAft>
                <a:spcPts val="0"/>
              </a:spcAft>
              <a:defRPr/>
            </a:pPr>
            <a:r>
              <a:rPr lang="es-MX" sz="2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 </a:t>
            </a:r>
            <a:endParaRPr lang="en-US" sz="3600" b="1" kern="10" dirty="0" smtClean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905000"/>
            <a:ext cx="6096000" cy="8679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_tradnl" sz="2800" b="1" u="sng" dirty="0">
                <a:solidFill>
                  <a:srgbClr val="FF33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</a:rPr>
              <a:t>LA SIERVA </a:t>
            </a:r>
            <a:endParaRPr lang="es-ES_tradnl" sz="2800" b="1" u="sng" dirty="0" smtClean="0">
              <a:solidFill>
                <a:srgbClr val="FF33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endParaRPr lang="es-ES_tradnl" sz="2800" b="1" u="sng" dirty="0">
              <a:solidFill>
                <a:srgbClr val="FFC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Content Placeholder 3" descr="NAMAA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4000" y="1905000"/>
            <a:ext cx="3657600" cy="4267200"/>
          </a:xfrm>
          <a:prstGeom prst="ellipse">
            <a:avLst/>
          </a:prstGeom>
          <a:ln w="12700" cap="rnd">
            <a:solidFill>
              <a:srgbClr val="C8C6BD"/>
            </a:solidFill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0" y="2743200"/>
            <a:ext cx="5410200" cy="31947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23495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s-MX" sz="2800" i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</a:rPr>
              <a:t> Ella fue el instrumento para 	comunicar la buena 	noticia.</a:t>
            </a:r>
            <a:r>
              <a:rPr lang="en-US" sz="2800" i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                                       	</a:t>
            </a:r>
            <a:endParaRPr lang="en-US" sz="2800" i="1" dirty="0" smtClean="0">
              <a:solidFill>
                <a:srgbClr val="FFC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C0C0C0"/>
                </a:outerShdw>
              </a:effectLst>
            </a:endParaRPr>
          </a:p>
          <a:p>
            <a:pPr defTabSz="234950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s-MX" sz="2800" i="1" dirty="0">
              <a:solidFill>
                <a:srgbClr val="FFC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C0C0C0"/>
                </a:outerShdw>
              </a:effectLst>
            </a:endParaRPr>
          </a:p>
          <a:p>
            <a:pPr defTabSz="23495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s-MX" sz="2800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</a:rPr>
              <a:t> Ella conocía del mover de 	Dios 	por medio del profeta 	Eliseo.</a:t>
            </a:r>
          </a:p>
          <a:p>
            <a:pPr defTabSz="234950">
              <a:lnSpc>
                <a:spcPct val="90000"/>
              </a:lnSpc>
              <a:defRPr/>
            </a:pPr>
            <a:r>
              <a:rPr lang="es-MX" sz="2800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endParaRPr lang="en-US" sz="2800" dirty="0" smtClean="0">
              <a:solidFill>
                <a:srgbClr val="FFC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C0C0C0"/>
                </a:outerShdw>
              </a:effectLst>
            </a:endParaRPr>
          </a:p>
          <a:p>
            <a:pPr defTabSz="234950">
              <a:lnSpc>
                <a:spcPct val="90000"/>
              </a:lnSpc>
              <a:defRPr/>
            </a:pPr>
            <a:endParaRPr lang="es-MX" sz="2800" dirty="0">
              <a:solidFill>
                <a:srgbClr val="FFC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 txBox="1">
            <a:spLocks noChangeArrowheads="1" noChangeShapeType="1" noTextEdit="1"/>
          </p:cNvSpPr>
          <p:nvPr/>
        </p:nvSpPr>
        <p:spPr bwMode="auto">
          <a:xfrm>
            <a:off x="228600" y="228600"/>
            <a:ext cx="5410200" cy="11430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Testimonio Que Lleva al Cambio</a:t>
            </a:r>
          </a:p>
          <a:p>
            <a:pPr fontAlgn="auto">
              <a:spcAft>
                <a:spcPts val="0"/>
              </a:spcAft>
              <a:defRPr/>
            </a:pPr>
            <a:r>
              <a:rPr lang="es-MX" sz="2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 </a:t>
            </a:r>
            <a:endParaRPr lang="es-MX" sz="3200" b="1" kern="10" dirty="0" smtClean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endParaRPr lang="es-MX" sz="28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4419600"/>
            <a:ext cx="9144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s-MX" sz="2800" kern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ＭＳ Ｐゴシック" pitchFamily="-112" charset="-128"/>
              </a:rPr>
              <a:t>Así muchas personas han visto el milagro que se opera, en </a:t>
            </a:r>
            <a:r>
              <a:rPr lang="es-MX" sz="2800" b="1" i="1" u="sng" kern="0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ＭＳ Ｐゴシック" pitchFamily="-112" charset="-128"/>
              </a:rPr>
              <a:t>los Retiros</a:t>
            </a:r>
            <a:r>
              <a:rPr lang="es-MX" sz="2800" kern="0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ＭＳ Ｐゴシック" pitchFamily="-112" charset="-128"/>
              </a:rPr>
              <a:t> </a:t>
            </a:r>
            <a:r>
              <a:rPr lang="es-MX" sz="2800" kern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ＭＳ Ｐゴシック" pitchFamily="-112" charset="-128"/>
              </a:rPr>
              <a:t>y tratan de comunicar a otros lo que  aquí acontece.                                                               </a:t>
            </a:r>
            <a:endParaRPr lang="en-US" sz="2800" kern="0" dirty="0" smtClean="0">
              <a:solidFill>
                <a:srgbClr val="FF99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ＭＳ Ｐゴシック" pitchFamily="-112" charset="-128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s-MX" sz="2800" kern="0" dirty="0">
              <a:solidFill>
                <a:srgbClr val="FF99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 txBox="1">
            <a:spLocks noChangeArrowheads="1" noChangeShapeType="1" noTextEdit="1"/>
          </p:cNvSpPr>
          <p:nvPr/>
        </p:nvSpPr>
        <p:spPr bwMode="auto">
          <a:xfrm>
            <a:off x="228600" y="152400"/>
            <a:ext cx="8686800" cy="11430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Naaman Entra Delante del Rey de Siria</a:t>
            </a:r>
          </a:p>
          <a:p>
            <a:pPr fontAlgn="auto">
              <a:spcAft>
                <a:spcPts val="0"/>
              </a:spcAft>
              <a:defRPr/>
            </a:pPr>
            <a:r>
              <a:rPr lang="es-MX" sz="2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 </a:t>
            </a:r>
            <a:endParaRPr lang="es-MX" sz="3200" b="1" kern="10" dirty="0" smtClean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endParaRPr lang="es-MX" sz="28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4478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268" name="Content Placeholder 5"/>
          <p:cNvSpPr>
            <a:spLocks noGrp="1"/>
          </p:cNvSpPr>
          <p:nvPr>
            <p:ph idx="1"/>
          </p:nvPr>
        </p:nvSpPr>
        <p:spPr>
          <a:xfrm>
            <a:off x="0" y="1524000"/>
            <a:ext cx="45720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MX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2 Reyes 5:4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s-US" sz="400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US" sz="2400" dirty="0" smtClean="0">
                <a:solidFill>
                  <a:schemeClr val="bg1"/>
                </a:solidFill>
                <a:ea typeface="ＭＳ Ｐゴシック" pitchFamily="34" charset="-128"/>
              </a:rPr>
              <a:t>4 Entrando Naamán a su señor, le relató diciendo: Así y así ha dicho una muchacha que es de la tierra de Israel.  5 Y le dijo el rey de Siria: Anda, ve, y yo enviaré cartas al rey de Israel</a:t>
            </a:r>
            <a:r>
              <a:rPr lang="es-US" sz="2000" dirty="0" smtClean="0">
                <a:solidFill>
                  <a:srgbClr val="FFC000"/>
                </a:solidFill>
                <a:ea typeface="ＭＳ Ｐゴシック" pitchFamily="34" charset="-128"/>
              </a:rPr>
              <a:t>. </a:t>
            </a:r>
          </a:p>
          <a:p>
            <a:pPr>
              <a:buFontTx/>
              <a:buNone/>
              <a:defRPr/>
            </a:pPr>
            <a:endParaRPr lang="en-US" sz="2400" dirty="0" smtClean="0">
              <a:solidFill>
                <a:srgbClr val="FFC000"/>
              </a:solidFill>
              <a:ea typeface="ＭＳ Ｐゴシック" pitchFamily="34" charset="-128"/>
            </a:endParaRPr>
          </a:p>
        </p:txBody>
      </p:sp>
      <p:pic>
        <p:nvPicPr>
          <p:cNvPr id="12295" name="Picture 7" descr="http://www.dkimages.com/discover/previews/770/156059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 flipH="1">
            <a:off x="4572000" y="1600200"/>
            <a:ext cx="4419600" cy="5105400"/>
          </a:xfrm>
          <a:prstGeom prst="flowChartDelay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45720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s-MX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Fue en búsqueda del profeta.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	</a:t>
            </a:r>
            <a:endParaRPr lang="es-MX" sz="2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MX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Llevaba diez talentos de plata, y seis mil piezas de oro  (según los especialistas tenían un valor de más de un millón de dólares), y diez cambios de vestidos.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	</a:t>
            </a:r>
          </a:p>
        </p:txBody>
      </p:sp>
      <p:sp>
        <p:nvSpPr>
          <p:cNvPr id="5" name="WordArt 5"/>
          <p:cNvSpPr txBox="1">
            <a:spLocks noChangeArrowheads="1" noChangeShapeType="1" noTextEdit="1"/>
          </p:cNvSpPr>
          <p:nvPr/>
        </p:nvSpPr>
        <p:spPr bwMode="auto">
          <a:xfrm>
            <a:off x="152400" y="304800"/>
            <a:ext cx="8305800" cy="1143000"/>
          </a:xfrm>
          <a:prstGeom prst="rect">
            <a:avLst/>
          </a:prstGeom>
        </p:spPr>
        <p:txBody>
          <a:bodyPr wrap="none" fromWordArt="1" anchor="ctr">
            <a:prstTxWarp prst="textFadeUp">
              <a:avLst>
                <a:gd name="adj" fmla="val 0"/>
              </a:avLst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sz="40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Naaman Tomo Una Decisión</a:t>
            </a:r>
          </a:p>
          <a:p>
            <a:pPr fontAlgn="auto">
              <a:spcAft>
                <a:spcPts val="0"/>
              </a:spcAft>
              <a:defRPr/>
            </a:pPr>
            <a:r>
              <a:rPr lang="es-MX" sz="28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/>
                <a:ea typeface="+mj-ea"/>
                <a:cs typeface="+mj-cs"/>
              </a:rPr>
              <a:t> </a:t>
            </a:r>
            <a:endParaRPr lang="es-MX" sz="3200" b="1" kern="10" dirty="0" smtClean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endParaRPr lang="es-MX" sz="2800" b="1" kern="10" dirty="0">
              <a:ln w="12700">
                <a:solidFill>
                  <a:schemeClr val="bg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/>
              <a:ea typeface="+mj-ea"/>
              <a:cs typeface="+mj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600200"/>
            <a:ext cx="91440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Naaman 04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572000" y="2057400"/>
            <a:ext cx="4343400" cy="40386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oper Black"/>
        <a:ea typeface=""/>
        <a:cs typeface=""/>
      </a:majorFont>
      <a:minorFont>
        <a:latin typeface="CAC Moos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7060</TotalTime>
  <Words>1112</Words>
  <Application>Microsoft Office PowerPoint</Application>
  <PresentationFormat>Presentación en pantalla (4:3)</PresentationFormat>
  <Paragraphs>159</Paragraphs>
  <Slides>33</Slides>
  <Notes>33</Notes>
  <HiddenSlides>0</HiddenSlides>
  <MMClips>0</MMClips>
  <ScaleCrop>false</ScaleCrop>
  <HeadingPairs>
    <vt:vector size="4" baseType="variant">
      <vt:variant>
        <vt:lpstr>Plantilla de diseño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Default Design</vt:lpstr>
      <vt:lpstr>La Lepra de Naamán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¿Por Qué Confronta Dios Nuestro Corazón   </vt:lpstr>
      <vt:lpstr>Tenemos Problemas Serios   </vt:lpstr>
      <vt:lpstr>Dios Quiere Sanar Nuestros Corazones   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</vt:vector>
  </TitlesOfParts>
  <Company>xyz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123XYZ</dc:creator>
  <cp:lastModifiedBy>ELIAS  PAEZ DE LA CERDA</cp:lastModifiedBy>
  <cp:revision>89</cp:revision>
  <dcterms:created xsi:type="dcterms:W3CDTF">2013-09-03T21:09:57Z</dcterms:created>
  <dcterms:modified xsi:type="dcterms:W3CDTF">2013-09-03T21:12:32Z</dcterms:modified>
</cp:coreProperties>
</file>