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0" r:id="rId4"/>
    <p:sldId id="259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0" r:id="rId26"/>
    <p:sldId id="282" r:id="rId27"/>
    <p:sldId id="296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EB47A-562B-4C5A-A66F-3FD80A95354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4CBD-8CED-47E9-8EB8-7A689B046CB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178FE-225D-48F2-9127-C043F8256565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16</a:t>
            </a:fld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17</a:t>
            </a:fld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18</a:t>
            </a:fld>
            <a:endParaRPr lang="es-MX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19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20</a:t>
            </a:fld>
            <a:endParaRPr lang="es-MX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21</a:t>
            </a:fld>
            <a:endParaRPr lang="es-MX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22</a:t>
            </a:fld>
            <a:endParaRPr lang="es-MX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23</a:t>
            </a:fld>
            <a:endParaRPr lang="es-MX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24</a:t>
            </a:fld>
            <a:endParaRPr lang="es-MX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25</a:t>
            </a:fld>
            <a:endParaRPr lang="es-MX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26</a:t>
            </a:fld>
            <a:endParaRPr lang="es-MX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4A34-CB23-4B1D-9C24-DFEBE1810B5F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28</a:t>
            </a:fld>
            <a:endParaRPr lang="es-MX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29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30</a:t>
            </a:fld>
            <a:endParaRPr lang="es-MX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31</a:t>
            </a:fld>
            <a:endParaRPr lang="es-MX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32</a:t>
            </a:fld>
            <a:endParaRPr lang="es-MX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33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4CBD-8CED-47E9-8EB8-7A689B046CBB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D9E2-1436-41BD-8DFB-CD044B1DDA3E}" type="datetimeFigureOut">
              <a:rPr lang="es-US" smtClean="0"/>
              <a:pPr/>
              <a:t>9/9/2011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B02F-A638-4B46-9DFC-977489F1F7D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/>
          <p:nvPr/>
        </p:nvGrpSpPr>
        <p:grpSpPr>
          <a:xfrm>
            <a:off x="381000" y="1091624"/>
            <a:ext cx="7543800" cy="4255274"/>
            <a:chOff x="0" y="964420"/>
            <a:chExt cx="9166121" cy="1571734"/>
          </a:xfrm>
        </p:grpSpPr>
        <p:sp>
          <p:nvSpPr>
            <p:cNvPr id="20" name="Rectangle 19"/>
            <p:cNvSpPr/>
            <p:nvPr/>
          </p:nvSpPr>
          <p:spPr>
            <a:xfrm>
              <a:off x="0" y="1349286"/>
              <a:ext cx="7129208" cy="6877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1500" b="1" dirty="0" err="1" smtClean="0">
                  <a:ln w="11430"/>
                  <a:blipFill>
                    <a:blip r:embed="rId4"/>
                    <a:tile tx="0" ty="0" sx="100000" sy="100000" flip="none" algn="tl"/>
                  </a:blip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dwardian Script ITC" pitchFamily="66" charset="0"/>
                </a:rPr>
                <a:t>Santidad</a:t>
              </a:r>
              <a:endParaRPr lang="en-US" sz="23900" b="1" cap="none" spc="0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8110" y="2047327"/>
              <a:ext cx="7777316" cy="48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b="1" smtClean="0"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EL LIDER Y SU RELACION CON  </a:t>
              </a:r>
              <a:r>
                <a:rPr lang="es-MX" sz="4000" b="1" dirty="0" smtClean="0"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DIOS</a:t>
              </a:r>
              <a:r>
                <a:rPr lang="es-MX" sz="4000" b="1" dirty="0" smtClean="0">
                  <a:blipFill>
                    <a:blip r:embed="rId4"/>
                    <a:tile tx="0" ty="0" sx="100000" sy="100000" flip="none" algn="tl"/>
                  </a:blipFill>
                  <a:effectLst/>
                  <a:latin typeface="Palatino Linotype" pitchFamily="18" charset="0"/>
                </a:rPr>
                <a:t> </a:t>
              </a:r>
              <a:r>
                <a:rPr lang="es-MX" sz="4000" b="1" dirty="0" smtClean="0">
                  <a:blipFill>
                    <a:blip r:embed="rId4"/>
                    <a:tile tx="0" ty="0" sx="100000" sy="100000" flip="none" algn="tl"/>
                  </a:blipFill>
                  <a:effectLst/>
                </a:rPr>
                <a:t> </a:t>
              </a:r>
              <a:endParaRPr lang="es-MX" sz="4000" b="1" dirty="0">
                <a:blipFill>
                  <a:blip r:embed="rId4"/>
                  <a:tile tx="0" ty="0" sx="100000" sy="100000" flip="none" algn="tl"/>
                </a:blipFill>
                <a:effectLst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761" y="964420"/>
              <a:ext cx="8888360" cy="2387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600" b="1" dirty="0" smtClean="0">
                  <a:ln w="11430"/>
                  <a:blipFill>
                    <a:blip r:embed="rId5"/>
                    <a:tile tx="0" ty="0" sx="100000" sy="100000" flip="none" algn="tl"/>
                  </a:blip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EL  FUNDAMENTO </a:t>
              </a:r>
              <a:r>
                <a:rPr lang="en-US" sz="3600" b="1" dirty="0" smtClean="0">
                  <a:ln w="11430"/>
                  <a:blipFill>
                    <a:blip r:embed="rId5"/>
                    <a:tile tx="0" ty="0" sx="100000" sy="100000" flip="none" algn="tl"/>
                  </a:blip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lackadder ITC" pitchFamily="82" charset="0"/>
                </a:rPr>
                <a:t>de la</a:t>
              </a:r>
              <a:endParaRPr lang="en-US" sz="36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ackadder ITC" pitchFamily="82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4343400" cy="6477000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Las personas que mas despreciaban a Cristo, eran los que la sociedad consideraba ser santos, pero su santidad era falsa y fueron expuestos a la luz de la verdad.           </a:t>
            </a:r>
            <a:endParaRPr lang="es-MX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0610105 by EL MALETIN DE FOTO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50800"/>
            <a:ext cx="4572000" cy="690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4800600" cy="6553200"/>
          </a:xfrm>
        </p:spPr>
        <p:txBody>
          <a:bodyPr>
            <a:noAutofit/>
          </a:bodyPr>
          <a:lstStyle/>
          <a:p>
            <a:r>
              <a:rPr lang="es-MX" sz="4800" dirty="0" smtClean="0">
                <a:solidFill>
                  <a:schemeClr val="bg1"/>
                </a:solidFill>
              </a:rPr>
              <a:t>La misma tragedia sucede hoy en día porque algunas personas no entienden lo que significa la verdadera santidad</a:t>
            </a:r>
            <a:r>
              <a:rPr lang="es-MX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s-MX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7" name="Picture 7" descr="Muslim wo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2438400" cy="3505200"/>
          </a:xfrm>
          <a:prstGeom prst="ellipse">
            <a:avLst/>
          </a:prstGeom>
          <a:noFill/>
        </p:spPr>
      </p:pic>
      <p:pic>
        <p:nvPicPr>
          <p:cNvPr id="35849" name="Picture 9" descr="http://www.josh18.com/media/images/07jul_muslimwo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3962400"/>
            <a:ext cx="3352800" cy="2743200"/>
          </a:xfrm>
          <a:prstGeom prst="flowChartAlternateProcess">
            <a:avLst/>
          </a:prstGeom>
          <a:noFill/>
        </p:spPr>
      </p:pic>
      <p:pic>
        <p:nvPicPr>
          <p:cNvPr id="35845" name="Picture 5" descr="Muslim Women"/>
          <p:cNvPicPr>
            <a:picLocks noChangeAspect="1" noChangeArrowheads="1"/>
          </p:cNvPicPr>
          <p:nvPr/>
        </p:nvPicPr>
        <p:blipFill>
          <a:blip r:embed="rId5" cstate="print"/>
          <a:srcRect r="-11475"/>
          <a:stretch>
            <a:fillRect/>
          </a:stretch>
        </p:blipFill>
        <p:spPr bwMode="auto">
          <a:xfrm flipH="1">
            <a:off x="6553200" y="1371600"/>
            <a:ext cx="2590800" cy="3882614"/>
          </a:xfrm>
          <a:prstGeom prst="flowChartDelay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cation_Soft_Edge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14101" y="1219200"/>
            <a:ext cx="4129899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s-MX" sz="5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Jesús el Ejemplo de la Santidad             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029200" cy="4525963"/>
          </a:xfrm>
        </p:spPr>
        <p:txBody>
          <a:bodyPr>
            <a:normAutofit fontScale="92500"/>
          </a:bodyPr>
          <a:lstStyle/>
          <a:p>
            <a:r>
              <a:rPr lang="es-MX" sz="5400" dirty="0" smtClean="0">
                <a:solidFill>
                  <a:schemeClr val="bg1"/>
                </a:solidFill>
              </a:rPr>
              <a:t>Jesús es el mejor ejemplo de santidad en toda la extensión de la palabra.                                                </a:t>
            </a:r>
            <a:endParaRPr lang="en-US" sz="5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tsuk12.us/matsu/lib/matsu/_shared/images/scroll-stock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16200000">
            <a:off x="1574006" y="-711996"/>
            <a:ext cx="5995989" cy="91440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Corintios  5:21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05600" cy="4495800"/>
          </a:xfrm>
        </p:spPr>
        <p:txBody>
          <a:bodyPr/>
          <a:lstStyle/>
          <a:p>
            <a:pPr algn="ctr">
              <a:buNone/>
            </a:pPr>
            <a:r>
              <a:rPr lang="es-US" sz="4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s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que no conoció pecado, por nosotros lo hizo pecado, para que nosotros fuésemos hechos justicia de Dios en él.</a:t>
            </a:r>
          </a:p>
          <a:p>
            <a:pPr algn="ctr">
              <a:buNone/>
            </a:pPr>
            <a:endParaRPr 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oneyearbibleimages.com/pharisees.jpg"/>
          <p:cNvPicPr>
            <a:picLocks noChangeAspect="1" noChangeArrowheads="1"/>
          </p:cNvPicPr>
          <p:nvPr/>
        </p:nvPicPr>
        <p:blipFill>
          <a:blip r:embed="rId3" cstate="print"/>
          <a:srcRect b="2283"/>
          <a:stretch>
            <a:fillRect/>
          </a:stretch>
        </p:blipFill>
        <p:spPr bwMode="auto">
          <a:xfrm>
            <a:off x="4800600" y="0"/>
            <a:ext cx="4495800" cy="7010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029200" cy="6400800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Los fariseos exigían que todas las leyes religiosas se cumplieran al pie de la letra.</a:t>
            </a:r>
            <a:r>
              <a:rPr lang="en-US" sz="4000" dirty="0" smtClean="0">
                <a:solidFill>
                  <a:schemeClr val="bg1"/>
                </a:solidFill>
              </a:rPr>
              <a:t>                                     </a:t>
            </a:r>
            <a:endParaRPr lang="es-MX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4000" dirty="0" smtClean="0">
                <a:solidFill>
                  <a:schemeClr val="bg1"/>
                </a:solidFill>
              </a:rPr>
              <a:t>Jesús nos llama a ser conforme a su imagen, su carácter, su conducta y su disposición.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s-MX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atsuk12.us/matsu/lib/matsu/_shared/images/scroll-stock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16200000">
            <a:off x="1574006" y="-711996"/>
            <a:ext cx="5995989" cy="914400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9342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s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Porque a los que antes conoció, también los predestinó para que fuesen hechos conformes a la imagen de su Hijo, para que él sea el primogénito entre muchos hermanos.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Romanos 8:29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fterandother.files.wordpress.com/2009/04/tissot-the-pharisees-question-jesus-744x492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400"/>
            <a:ext cx="9144000" cy="3657600"/>
          </a:xfrm>
          <a:solidFill>
            <a:schemeClr val="tx1">
              <a:alpha val="28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s-MX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términos oficiales, la santidad es el estado del carácter de ser santo.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  <a:endParaRPr lang="es-MX" sz="4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MX" sz="5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¿Qué Es  La Santidad?                         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godzdogz.op.org/uploaded_images/Jesus-&amp;-Eucharist-73367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715000" cy="5897563"/>
          </a:xfrm>
          <a:solidFill>
            <a:schemeClr val="tx1">
              <a:alpha val="26000"/>
            </a:schemeClr>
          </a:solidFill>
        </p:spPr>
        <p:txBody>
          <a:bodyPr>
            <a:no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Santidad es separación y consagración.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endParaRPr lang="es-MX" sz="4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términos sencillos, la santidad significa parecerse a Cristo o imitar a Cristo.</a:t>
            </a: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endParaRPr lang="es-MX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st-corp.com/james/PaintingsOfJesus/Jesus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6629401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7924800" cy="4876800"/>
          </a:xfrm>
        </p:spPr>
        <p:txBody>
          <a:bodyPr>
            <a:noAutofit/>
          </a:bodyPr>
          <a:lstStyle/>
          <a:p>
            <a:r>
              <a:rPr lang="es-MX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Características de la Santidad                         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284.photobucket.com/albums/ll38/mcbalin/JESUS-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764" t="3529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6934200" cy="4754563"/>
          </a:xfrm>
          <a:solidFill>
            <a:schemeClr val="tx1">
              <a:alpha val="32000"/>
            </a:schemeClr>
          </a:solidFill>
        </p:spPr>
        <p:txBody>
          <a:bodyPr>
            <a:noAutofit/>
          </a:bodyPr>
          <a:lstStyle/>
          <a:p>
            <a:r>
              <a:rPr lang="es-MX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vivió conforme la voluntad de Dios en totalidad.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Santidad es mas que reglas, es un relación personal con Dios</a:t>
            </a: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</a:t>
            </a:r>
            <a:endParaRPr lang="es-MX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MX" sz="53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1) La Santidad Es Personal  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iness_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35353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es-MX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crees que significa ser “santo”?                             </a:t>
            </a:r>
            <a:endParaRPr lang="en-US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284.photobucket.com/albums/ll38/mcbalin/JESUS-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764" t="3529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Juan 6:38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19800" cy="4800600"/>
          </a:xfrm>
          <a:solidFill>
            <a:schemeClr val="tx1">
              <a:alpha val="27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s-US" sz="5400" baseline="300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es-US" sz="5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Porque he descendido del cielo, </a:t>
            </a:r>
            <a:r>
              <a:rPr lang="es-US" sz="5400" u="sng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para hacer mi voluntad, sino la voluntad del que me envió</a:t>
            </a:r>
            <a:r>
              <a:rPr lang="es-US" sz="3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284.photobucket.com/albums/ll38/mcbalin/JESUS-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764" t="3529"/>
          <a:stretch>
            <a:fillRect/>
          </a:stretch>
        </p:blipFill>
        <p:spPr bwMode="auto">
          <a:xfrm flipH="1">
            <a:off x="0" y="1600200"/>
            <a:ext cx="5798634" cy="52578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Juan  8:29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6858000" cy="4800600"/>
          </a:xfrm>
          <a:solidFill>
            <a:schemeClr val="tx1">
              <a:alpha val="27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US" sz="5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s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Porque el que me envió, conmigo está; no me ha dejado solo el Padre, </a:t>
            </a:r>
            <a:r>
              <a:rPr lang="es-US" sz="5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yo hago siempre lo que le agrada</a:t>
            </a:r>
            <a:r>
              <a:rPr lang="es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annemoorecreations.com/images/pics/01-FORGIVEN!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0833" t="10256" r="9167" b="9127"/>
          <a:stretch>
            <a:fillRect/>
          </a:stretch>
        </p:blipFill>
        <p:spPr bwMode="auto">
          <a:xfrm>
            <a:off x="1600200" y="1676400"/>
            <a:ext cx="7543800" cy="5486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001000" cy="3657600"/>
          </a:xfrm>
        </p:spPr>
        <p:txBody>
          <a:bodyPr>
            <a:normAutofit lnSpcReduction="10000"/>
          </a:bodyPr>
          <a:lstStyle/>
          <a:p>
            <a:r>
              <a:rPr lang="es-MX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Vivir en Santidad es la evidencia de que el Espíritu Santo vive en tu corazón.</a:t>
            </a:r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endParaRPr lang="es-MX" sz="3600" dirty="0" smtClean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¿Cómo Se Que El Espíritu Santo Vive en Mi?</a:t>
            </a:r>
            <a:r>
              <a:rPr lang="es-MX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annemoorecreations.com/images/pics/01-FORGIVEN!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0833" t="10256" r="9167" b="9127"/>
          <a:stretch>
            <a:fillRect/>
          </a:stretch>
        </p:blipFill>
        <p:spPr bwMode="auto">
          <a:xfrm>
            <a:off x="1219200" y="1828800"/>
            <a:ext cx="7924800" cy="5486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077200" cy="3581400"/>
          </a:xfrm>
        </p:spPr>
        <p:txBody>
          <a:bodyPr>
            <a:noAutofit/>
          </a:bodyPr>
          <a:lstStyle/>
          <a:p>
            <a:r>
              <a:rPr lang="es-MX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tenemos una relación </a:t>
            </a:r>
            <a:r>
              <a:rPr lang="es-MX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í</a:t>
            </a:r>
            <a:r>
              <a:rPr lang="es-MX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ntima con Dios, entonces debemos ser como El, y vivir para agradarle</a:t>
            </a:r>
            <a:r>
              <a:rPr lang="es-MX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endParaRPr lang="es-MX" sz="3600" dirty="0" smtClean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5358" t="665" r="18131"/>
          <a:stretch>
            <a:fillRect/>
          </a:stretch>
        </p:blipFill>
        <p:spPr bwMode="auto">
          <a:xfrm flipH="1">
            <a:off x="3657600" y="1643062"/>
            <a:ext cx="54864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Romanos  12:1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487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600" baseline="300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US" sz="3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lo tanto, hermanos, tomando en cuenta la misericordia de Dios, les ruego que cada uno de ustedes, en adoración espiritual, ofrezca su cuerpo como sacrificio vivo, santo y agradable a Dios.</a:t>
            </a:r>
            <a:r>
              <a:rPr lang="en-US" sz="3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</a:p>
          <a:p>
            <a:pPr algn="ctr"/>
            <a:endParaRPr lang="es-MX" sz="2800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liness_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flipH="1"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6248400" cy="5105400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La santidad es una de las características fundamentales de Dios-significa perfección total y pureza.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s-MX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4000" dirty="0" smtClean="0">
                <a:solidFill>
                  <a:schemeClr val="bg1"/>
                </a:solidFill>
              </a:rPr>
              <a:t>Dios es el único ser que es santo por naturaleza.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s-MX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MX" sz="53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2) La Santidad Es Pureza 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iness_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flipH="1"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7315200" cy="5867400"/>
          </a:xfrm>
        </p:spPr>
        <p:txBody>
          <a:bodyPr>
            <a:normAutofit/>
          </a:bodyPr>
          <a:lstStyle/>
          <a:p>
            <a:r>
              <a:rPr lang="es-MX" sz="5400" dirty="0" smtClean="0">
                <a:solidFill>
                  <a:schemeClr val="bg1"/>
                </a:solidFill>
              </a:rPr>
              <a:t>Cristianos son aquellos que han sido apartados para Dios.</a:t>
            </a:r>
            <a:r>
              <a:rPr lang="en-US" sz="5400" dirty="0" smtClean="0">
                <a:solidFill>
                  <a:schemeClr val="bg1"/>
                </a:solidFill>
              </a:rPr>
              <a:t>                                             </a:t>
            </a:r>
            <a:endParaRPr lang="es-MX" sz="5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5400" dirty="0" smtClean="0">
                <a:solidFill>
                  <a:schemeClr val="bg1"/>
                </a:solidFill>
              </a:rPr>
              <a:t>Apartados del pecado y del mundo y dedicados a Dios</a:t>
            </a:r>
            <a:r>
              <a:rPr lang="es-MX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chemeClr val="bg1"/>
                </a:solidFill>
              </a:rPr>
              <a:t>                                                </a:t>
            </a:r>
            <a:endParaRPr lang="es-MX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358" t="665" r="18131"/>
          <a:stretch>
            <a:fillRect/>
          </a:stretch>
        </p:blipFill>
        <p:spPr bwMode="auto">
          <a:xfrm flipH="1">
            <a:off x="5867400" y="3429000"/>
            <a:ext cx="32766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s-MX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 1:14-15</a:t>
            </a:r>
            <a:endParaRPr lang="es-MX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8580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como hijos obedientes, no os conforméis a los deseos que antes teníais estando en vuestra ignorancia; </a:t>
            </a:r>
          </a:p>
          <a:p>
            <a:pPr algn="ctr">
              <a:buNone/>
            </a:pPr>
            <a:r>
              <a:rPr lang="es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sino, como aquel que os llamó es santo, sed también vosotros santos en toda vuestra manera de vivir; </a:t>
            </a:r>
          </a:p>
          <a:p>
            <a:pPr algn="ctr">
              <a:buNone/>
            </a:pPr>
            <a:endParaRPr lang="en-US" sz="2800" dirty="0" smtClean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2800" dirty="0">
              <a:ln>
                <a:solidFill>
                  <a:schemeClr val="bg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oundless.org/2005/images/articles/1923_large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57200" y="990600"/>
            <a:ext cx="8153400" cy="58674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4" descr="holiness_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477000" y="4324350"/>
            <a:ext cx="2667000" cy="253365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Timoteo  2:20-21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8" name="Picture 4" descr="http://onewhitetree.files.wordpress.com/2009/05/125187688_181cf26ec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4225"/>
            <a:ext cx="2657475" cy="353377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US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s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pesar de todo, el fundamento de Dios es sólido y se mantiene firme, pues está sellado con esta inscripción: «El Señor conoce a los suyos», y esta otra: </a:t>
            </a:r>
            <a:r>
              <a:rPr lang="es-US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«Que se aparte de la maldad todo el que invoca el nombre del Señor</a:t>
            </a:r>
            <a:r>
              <a:rPr lang="es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s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.</a:t>
            </a:r>
            <a:r>
              <a:rPr lang="es-US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s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una casa grande no sólo hay vasos de oro y de plata sino también de madera y de barro, unos para los usos más nobles y otros para los usos más bajos.</a:t>
            </a:r>
            <a:r>
              <a:rPr lang="es-US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s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S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alguien se mantiene limpio, llegará a ser un vaso noble</a:t>
            </a:r>
            <a:r>
              <a:rPr lang="es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santificado, útil para el Señor y preparado para toda obra buena. </a:t>
            </a:r>
          </a:p>
          <a:p>
            <a:pPr algn="ctr">
              <a:buNone/>
            </a:pPr>
            <a:endParaRPr lang="es-MX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iness_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flipH="1"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229600" cy="6477000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santidad y la pureza son idénticas.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es-MX" sz="4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desea que gente santa le adore, gente que esta preparada para ser usado por El.                 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santificarnos, tenemos que purificarnos  de las cosas que contaminan el cuerpo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endParaRPr lang="es-MX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iness_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>
            <a:normAutofit/>
          </a:bodyPr>
          <a:lstStyle/>
          <a:p>
            <a:r>
              <a:rPr lang="es-US" sz="72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Hebreos  12:14</a:t>
            </a:r>
            <a:endParaRPr lang="es-MX" sz="7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7162800" cy="3962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US" sz="6000" baseline="30000" dirty="0" smtClean="0">
                <a:solidFill>
                  <a:schemeClr val="bg1"/>
                </a:solidFill>
              </a:rPr>
              <a:t>14</a:t>
            </a:r>
            <a:r>
              <a:rPr lang="es-US" sz="6000" dirty="0" smtClean="0">
                <a:solidFill>
                  <a:schemeClr val="bg1"/>
                </a:solidFill>
              </a:rPr>
              <a:t> Seguid la paz con todos, y la santidad, sin la cual nadie verá al Señor.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8580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US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s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¡Crea en mí, Dios, un corazón limpio, </a:t>
            </a:r>
            <a:br>
              <a:rPr lang="es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y renueva un espíritu recto dentro de mí!</a:t>
            </a:r>
          </a:p>
          <a:p>
            <a:pPr algn="ctr">
              <a:buNone/>
            </a:pPr>
            <a:r>
              <a:rPr lang="en-US" sz="3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Create in me a clean heart, O God,</a:t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And renew a steadfast spirit within me.</a:t>
            </a:r>
          </a:p>
        </p:txBody>
      </p:sp>
      <p:pic>
        <p:nvPicPr>
          <p:cNvPr id="5" name="Picture 2" descr="http://www.matsuk12.us/matsu/lib/matsu/_shared/images/scroll-stock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16200000">
            <a:off x="1574006" y="-711996"/>
            <a:ext cx="5995989" cy="9144002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Salmos 51:10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 l="6124" t="4751" r="7426" b="1131"/>
          <a:stretch>
            <a:fillRect/>
          </a:stretch>
        </p:blipFill>
        <p:spPr bwMode="auto">
          <a:xfrm>
            <a:off x="1066800" y="12192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5 Rectángulo"/>
          <p:cNvSpPr/>
          <p:nvPr/>
        </p:nvSpPr>
        <p:spPr>
          <a:xfrm>
            <a:off x="1066800" y="144780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Crea en mí, oh Dios, un corazón limpio,</a:t>
            </a:r>
            <a:br>
              <a:rPr lang="es-MX" sz="6000" dirty="0" smtClean="0">
                <a:solidFill>
                  <a:schemeClr val="bg1"/>
                </a:solidFill>
              </a:rPr>
            </a:br>
            <a:r>
              <a:rPr lang="es-MX" sz="6000" dirty="0" smtClean="0">
                <a:solidFill>
                  <a:schemeClr val="bg1"/>
                </a:solidFill>
              </a:rPr>
              <a:t>Y renueva un espíritu recto dentro de mí</a:t>
            </a:r>
            <a:endParaRPr lang="es-MX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6124" t="4751" r="7426" b="1131"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5334000" cy="4572000"/>
          </a:xfrm>
        </p:spPr>
        <p:txBody>
          <a:bodyPr/>
          <a:lstStyle/>
          <a:p>
            <a:r>
              <a:rPr lang="es-MX" sz="4800" dirty="0" smtClean="0">
                <a:solidFill>
                  <a:schemeClr val="bg1"/>
                </a:solidFill>
              </a:rPr>
              <a:t>No solo es algo interno, sino que también debe impactar nuestra vida de manera práctica.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MX" sz="53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3) La Santidad Es Práctica 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6124" t="4751" r="7426" b="1131"/>
          <a:stretch>
            <a:fillRect/>
          </a:stretch>
        </p:blipFill>
        <p:spPr bwMode="auto">
          <a:xfrm>
            <a:off x="1905000" y="10668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52400" y="1371600"/>
            <a:ext cx="77724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modo de hablar.                                                     </a:t>
            </a:r>
            <a:endParaRPr lang="en-US" sz="5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14300"/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modo de comportarnos.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endParaRPr lang="en-US" sz="5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14300">
              <a:buFont typeface="Arial" pitchFamily="34" charset="0"/>
              <a:buChar char="•"/>
            </a:pPr>
            <a:r>
              <a:rPr lang="es-MX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Nuestro modo de vestir</a:t>
            </a: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</a:t>
            </a:r>
            <a:endParaRPr lang="es-MX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atsuk12.us/matsu/lib/matsu/_shared/images/scroll-stock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16200000">
            <a:off x="1714499" y="-571501"/>
            <a:ext cx="5715000" cy="9144002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6124" t="4751" r="7426" b="1131"/>
          <a:stretch>
            <a:fillRect/>
          </a:stretch>
        </p:blipFill>
        <p:spPr bwMode="auto">
          <a:xfrm>
            <a:off x="1143000" y="1371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0104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9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Gálatas 5:22-23</a:t>
            </a:r>
          </a:p>
          <a:p>
            <a:pPr>
              <a:buNone/>
            </a:pPr>
            <a:endParaRPr lang="es-MX" sz="9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s-US" sz="40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22</a:t>
            </a:r>
            <a:r>
              <a:rPr lang="es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Pero el fruto del Espíritu es amor, gozo, paz, paciencia, benignidad, bondad, fe,</a:t>
            </a:r>
          </a:p>
          <a:p>
            <a:pPr algn="ctr">
              <a:buNone/>
            </a:pPr>
            <a:r>
              <a:rPr lang="es-US" sz="40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23</a:t>
            </a:r>
            <a:r>
              <a:rPr lang="es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mansedumbre, templanza; contra tales cosas no hay ley</a:t>
            </a:r>
            <a:r>
              <a:rPr lang="es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None/>
            </a:pPr>
            <a:endParaRPr lang="es-MX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20762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El Propósito de la Santidad es Producir Fruto                                                                         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740" t="2137" r="812" b="3477"/>
          <a:stretch>
            <a:fillRect/>
          </a:stretch>
        </p:blipFill>
        <p:spPr bwMode="auto">
          <a:xfrm>
            <a:off x="0" y="914400"/>
            <a:ext cx="7315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Introducción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4572000"/>
          </a:xfrm>
        </p:spPr>
        <p:txBody>
          <a:bodyPr>
            <a:normAutofit lnSpcReduction="10000"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Muchos piensan que la santidad es inalcanzable.</a:t>
            </a:r>
            <a:r>
              <a:rPr lang="en-US" sz="4000" dirty="0" smtClean="0">
                <a:solidFill>
                  <a:schemeClr val="bg1"/>
                </a:solidFill>
              </a:rPr>
              <a:t>                                                            </a:t>
            </a:r>
            <a:endParaRPr lang="es-MX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4000" dirty="0" smtClean="0">
                <a:solidFill>
                  <a:schemeClr val="bg1"/>
                </a:solidFill>
              </a:rPr>
              <a:t>Todos lo queremos, es llamativa, pero ponerla por obra parece ser algo imposible de realizar.</a:t>
            </a:r>
            <a:r>
              <a:rPr lang="en-US" sz="4000" dirty="0" smtClean="0">
                <a:solidFill>
                  <a:schemeClr val="bg1"/>
                </a:solidFill>
              </a:rPr>
              <a:t>                                </a:t>
            </a:r>
            <a:endParaRPr lang="es-MX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4000" dirty="0" smtClean="0">
                <a:solidFill>
                  <a:schemeClr val="bg1"/>
                </a:solidFill>
              </a:rPr>
              <a:t>Aún así, Dios nos ordena que seamos santos.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iness_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flipH="1"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Levítico  11:44</a:t>
            </a:r>
            <a:endParaRPr lang="es-MX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r>
              <a:rPr lang="es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yo soy Jehová vuestro Dios; vosotros por tanto os santificaréis, y seréis santos, porque yo soy santo; así que no contaminéis vuestras personas con ningún animal que se arrastre sobre la tierra. </a:t>
            </a:r>
          </a:p>
          <a:p>
            <a:pPr>
              <a:buNone/>
            </a:pPr>
            <a:r>
              <a:rPr lang="es-US" sz="3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s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Porque yo soy Jehová, que os hago subir de la tierra de Egipto para ser vuestro Dios: seréis, pues, santos, porque yo soy santo</a:t>
            </a:r>
            <a:r>
              <a:rPr lang="es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iness_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962400"/>
            <a:ext cx="3048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6019800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Con el paso del tiempo, muchos han desarrollado puntos de vista erróneos y no bíblicos acerca de lo que la santidad es.</a:t>
            </a:r>
            <a:r>
              <a:rPr lang="en-US" sz="6000" dirty="0" smtClean="0">
                <a:solidFill>
                  <a:schemeClr val="bg1"/>
                </a:solidFill>
              </a:rPr>
              <a:t>                    </a:t>
            </a:r>
            <a:r>
              <a:rPr lang="en-US" sz="4000" dirty="0" smtClean="0">
                <a:solidFill>
                  <a:schemeClr val="bg1"/>
                </a:solidFill>
              </a:rPr>
              <a:t>                                                   </a:t>
            </a:r>
            <a:endParaRPr lang="es-MX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iness_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962400"/>
            <a:ext cx="3048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839200" cy="6400800"/>
          </a:xfrm>
        </p:spPr>
        <p:txBody>
          <a:bodyPr>
            <a:normAutofit/>
          </a:bodyPr>
          <a:lstStyle/>
          <a:p>
            <a:r>
              <a:rPr lang="es-MX" sz="6600" dirty="0" smtClean="0">
                <a:solidFill>
                  <a:schemeClr val="bg1"/>
                </a:solidFill>
              </a:rPr>
              <a:t>Antes de la venida de Jesús el concepto de la santidad se había convertido en un montón de reglas.</a:t>
            </a:r>
            <a:r>
              <a:rPr lang="en-US" sz="4400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endParaRPr lang="es-MX" sz="4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iness_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flipH="1">
            <a:off x="4724400" y="1371600"/>
            <a:ext cx="4419600" cy="41986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5715000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Eran un montón de exigencias y reglas que hacían la comunión con Dios complicada e impersonal</a:t>
            </a:r>
            <a:r>
              <a:rPr lang="es-MX" sz="4000" dirty="0" smtClean="0">
                <a:solidFill>
                  <a:schemeClr val="bg1"/>
                </a:solidFill>
              </a:rPr>
              <a:t>.                                                                                                </a:t>
            </a:r>
            <a:endParaRPr lang="es-MX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LOS FARISEOS </a:t>
            </a:r>
            <a:endParaRPr lang="es-MX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486400" cy="5486400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chemeClr val="bg1"/>
                </a:solidFill>
              </a:rPr>
              <a:t>Los fariseos eran hombres religiosos que distorsionaron las leyes puras de Dios y crearon un sistema legalista que reprimía a la gente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19800" y="1447800"/>
            <a:ext cx="2667000" cy="4876800"/>
            <a:chOff x="6019800" y="1447800"/>
            <a:chExt cx="2667000" cy="4876800"/>
          </a:xfrm>
        </p:grpSpPr>
        <p:sp>
          <p:nvSpPr>
            <p:cNvPr id="5" name="Rectangle 4"/>
            <p:cNvSpPr/>
            <p:nvPr/>
          </p:nvSpPr>
          <p:spPr>
            <a:xfrm>
              <a:off x="6019800" y="1447800"/>
              <a:ext cx="2667000" cy="487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098" name="Picture 2" descr="http://www.11th-hour.info/images/pharisees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515894"/>
              <a:ext cx="2552700" cy="47325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1020</Words>
  <Application>Microsoft Office PowerPoint</Application>
  <PresentationFormat>Presentación en pantalla (4:3)</PresentationFormat>
  <Paragraphs>106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Office Theme</vt:lpstr>
      <vt:lpstr>Diapositiva 1</vt:lpstr>
      <vt:lpstr>Diapositiva 2</vt:lpstr>
      <vt:lpstr>Hebreos  12:14</vt:lpstr>
      <vt:lpstr>Introducción</vt:lpstr>
      <vt:lpstr>Levítico  11:44</vt:lpstr>
      <vt:lpstr>Diapositiva 6</vt:lpstr>
      <vt:lpstr>Diapositiva 7</vt:lpstr>
      <vt:lpstr>Diapositiva 8</vt:lpstr>
      <vt:lpstr>LOS FARISEOS </vt:lpstr>
      <vt:lpstr>Diapositiva 10</vt:lpstr>
      <vt:lpstr>Diapositiva 11</vt:lpstr>
      <vt:lpstr>Jesús el Ejemplo de la Santidad              </vt:lpstr>
      <vt:lpstr>2 Corintios  5:21</vt:lpstr>
      <vt:lpstr>Diapositiva 14</vt:lpstr>
      <vt:lpstr>Romanos 8:29</vt:lpstr>
      <vt:lpstr>¿Qué Es  La Santidad?                          </vt:lpstr>
      <vt:lpstr>Diapositiva 17</vt:lpstr>
      <vt:lpstr>Tres Características de la Santidad                          </vt:lpstr>
      <vt:lpstr> 1) La Santidad Es Personal  </vt:lpstr>
      <vt:lpstr>Juan 6:38</vt:lpstr>
      <vt:lpstr>Juan  8:29</vt:lpstr>
      <vt:lpstr>¿Cómo Se Que El Espíritu Santo Vive en Mi?                                             </vt:lpstr>
      <vt:lpstr>Diapositiva 23</vt:lpstr>
      <vt:lpstr>Romanos  12:1</vt:lpstr>
      <vt:lpstr> 2) La Santidad Es Pureza </vt:lpstr>
      <vt:lpstr>Diapositiva 26</vt:lpstr>
      <vt:lpstr>1 Pedro  1:14-15</vt:lpstr>
      <vt:lpstr>2 Timoteo  2:20-21</vt:lpstr>
      <vt:lpstr>Diapositiva 29</vt:lpstr>
      <vt:lpstr>Salmos 51:10</vt:lpstr>
      <vt:lpstr> 3) La Santidad Es Práctica </vt:lpstr>
      <vt:lpstr>Diapositiva 32</vt:lpstr>
      <vt:lpstr> El Propósito de la Santidad es Producir Fruto                             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Saul L. Robledo</dc:creator>
  <cp:lastModifiedBy>Elías Páez</cp:lastModifiedBy>
  <cp:revision>37</cp:revision>
  <dcterms:created xsi:type="dcterms:W3CDTF">2009-06-04T18:36:56Z</dcterms:created>
  <dcterms:modified xsi:type="dcterms:W3CDTF">2011-09-10T05:59:54Z</dcterms:modified>
</cp:coreProperties>
</file>