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57" r:id="rId4"/>
    <p:sldId id="280" r:id="rId5"/>
    <p:sldId id="258" r:id="rId6"/>
    <p:sldId id="281" r:id="rId7"/>
    <p:sldId id="259" r:id="rId8"/>
    <p:sldId id="260" r:id="rId9"/>
    <p:sldId id="262" r:id="rId10"/>
    <p:sldId id="263" r:id="rId11"/>
    <p:sldId id="282" r:id="rId12"/>
    <p:sldId id="264" r:id="rId13"/>
    <p:sldId id="265" r:id="rId14"/>
    <p:sldId id="266" r:id="rId15"/>
    <p:sldId id="283" r:id="rId16"/>
    <p:sldId id="267" r:id="rId17"/>
    <p:sldId id="268" r:id="rId18"/>
    <p:sldId id="269" r:id="rId19"/>
    <p:sldId id="270" r:id="rId20"/>
    <p:sldId id="284" r:id="rId21"/>
    <p:sldId id="271" r:id="rId22"/>
    <p:sldId id="272" r:id="rId23"/>
    <p:sldId id="273" r:id="rId24"/>
    <p:sldId id="274" r:id="rId25"/>
    <p:sldId id="285" r:id="rId26"/>
    <p:sldId id="275" r:id="rId27"/>
    <p:sldId id="276" r:id="rId28"/>
    <p:sldId id="277" r:id="rId29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583" autoAdjust="0"/>
  </p:normalViewPr>
  <p:slideViewPr>
    <p:cSldViewPr snapToObjects="1"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‹Nr.›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E335528A-49F5-4748-B715-046C77B4DF03}" type="datetimeFigureOut">
              <a:rPr lang="es-ES_tradnl" smtClean="0"/>
              <a:pPr/>
              <a:t>20/10/17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DD9C1D1D-BA33-3A4C-ACCE-F36FC44D9E6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Imagen 1" descr="Mayordom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920880" cy="749945"/>
          </a:xfrm>
        </p:spPr>
        <p:txBody>
          <a:bodyPr anchor="t">
            <a:normAutofit fontScale="90000"/>
          </a:bodyPr>
          <a:lstStyle/>
          <a:p>
            <a:pPr lvl="0"/>
            <a:r>
              <a:rPr lang="es-ES_tradnl" b="1" dirty="0" smtClean="0">
                <a:solidFill>
                  <a:srgbClr val="008000"/>
                </a:solidFill>
                <a:latin typeface="Times"/>
                <a:cs typeface="Times"/>
              </a:rPr>
              <a:t>e) </a:t>
            </a:r>
            <a:r>
              <a:rPr lang="es-ES_tradnl" sz="3800" b="1" dirty="0">
                <a:solidFill>
                  <a:srgbClr val="000000"/>
                </a:solidFill>
                <a:latin typeface="Times"/>
                <a:cs typeface="Times"/>
              </a:rPr>
              <a:t>SE NOS PIDE ENTREGAR EL 10</a:t>
            </a:r>
            <a:r>
              <a:rPr lang="es-ES_tradnl" sz="3800" b="1" dirty="0" smtClean="0">
                <a:solidFill>
                  <a:srgbClr val="000000"/>
                </a:solidFill>
                <a:latin typeface="Times"/>
                <a:cs typeface="Times"/>
              </a:rPr>
              <a:t>%</a:t>
            </a:r>
            <a:r>
              <a:rPr lang="es-ES_tradnl" sz="3800" b="1" dirty="0">
                <a:solidFill>
                  <a:srgbClr val="000000"/>
                </a:solidFill>
                <a:latin typeface="Times"/>
                <a:cs typeface="Times"/>
              </a:rPr>
              <a:t/>
            </a:r>
            <a:br>
              <a:rPr lang="es-ES_tradnl" sz="3800" b="1" dirty="0">
                <a:solidFill>
                  <a:srgbClr val="000000"/>
                </a:solidFill>
                <a:latin typeface="Times"/>
                <a:cs typeface="Times"/>
              </a:rPr>
            </a:br>
            <a:endParaRPr lang="es-ES_tradnl" sz="38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272808" cy="3456384"/>
          </a:xfrm>
        </p:spPr>
        <p:txBody>
          <a:bodyPr>
            <a:noAutofit/>
          </a:bodyPr>
          <a:lstStyle/>
          <a:p>
            <a: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  <a:t>LEVITICOS 27:28-30 </a:t>
            </a:r>
          </a:p>
          <a:p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Pero no se venderá ni se rescatará ninguna cosa consagrada, que alguno hubiere dedicado a Jehová; de todo lo que tuviere, de hombres y animales, y de las tierras de su posesión, </a:t>
            </a:r>
            <a:r>
              <a:rPr lang="es-ES_tradnl" sz="3000" b="1" i="1" dirty="0">
                <a:solidFill>
                  <a:srgbClr val="000000"/>
                </a:solidFill>
                <a:latin typeface="Times"/>
                <a:cs typeface="Times"/>
              </a:rPr>
              <a:t>todo lo consagrado será cosa </a:t>
            </a:r>
            <a:endParaRPr lang="es-ES_tradnl" sz="3000" b="1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000" b="1" i="1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000" b="1" i="1" dirty="0" smtClean="0">
                <a:solidFill>
                  <a:srgbClr val="000000"/>
                </a:solidFill>
                <a:latin typeface="Times"/>
                <a:cs typeface="Times"/>
              </a:rPr>
              <a:t>     santísima </a:t>
            </a:r>
            <a:r>
              <a:rPr lang="es-ES_tradnl" sz="3000" b="1" i="1" dirty="0">
                <a:solidFill>
                  <a:srgbClr val="000000"/>
                </a:solidFill>
                <a:latin typeface="Times"/>
                <a:cs typeface="Times"/>
              </a:rPr>
              <a:t>para </a:t>
            </a:r>
            <a:r>
              <a:rPr lang="es-ES_tradnl" sz="3000" b="1" i="1" dirty="0" smtClean="0">
                <a:solidFill>
                  <a:srgbClr val="000000"/>
                </a:solidFill>
                <a:latin typeface="Times"/>
                <a:cs typeface="Times"/>
              </a:rPr>
              <a:t>Jehová.</a:t>
            </a:r>
            <a:endParaRPr lang="es-ES_tradnl" sz="3000" b="1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144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184" y="1219200"/>
            <a:ext cx="7457256" cy="3289920"/>
          </a:xfrm>
        </p:spPr>
        <p:txBody>
          <a:bodyPr>
            <a:noAutofit/>
          </a:bodyPr>
          <a:lstStyle/>
          <a:p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Ninguna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persona separada como anatema podrá ser rescatada; indefectiblemente ha de ser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muerta. </a:t>
            </a:r>
          </a:p>
          <a:p>
            <a:r>
              <a:rPr lang="es-ES_tradnl" sz="3000" b="1" i="1" dirty="0" smtClean="0">
                <a:solidFill>
                  <a:srgbClr val="000000"/>
                </a:solidFill>
                <a:latin typeface="Times"/>
                <a:cs typeface="Times"/>
              </a:rPr>
              <a:t>Y </a:t>
            </a:r>
            <a:r>
              <a:rPr lang="es-ES_tradnl" sz="3000" b="1" i="1" dirty="0">
                <a:solidFill>
                  <a:srgbClr val="000000"/>
                </a:solidFill>
                <a:latin typeface="Times"/>
                <a:cs typeface="Times"/>
              </a:rPr>
              <a:t>el diezmo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de la tierra, así de la simiente de la tierra como del fruto de los árboles, de Jehová es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; </a:t>
            </a:r>
            <a:r>
              <a:rPr lang="es-ES_tradnl" sz="3000" b="1" i="1" dirty="0" smtClean="0">
                <a:solidFill>
                  <a:srgbClr val="000000"/>
                </a:solidFill>
                <a:latin typeface="Times"/>
                <a:cs typeface="Times"/>
              </a:rPr>
              <a:t>es </a:t>
            </a:r>
            <a:r>
              <a:rPr lang="es-ES_tradnl" sz="3000" b="1" i="1" dirty="0">
                <a:solidFill>
                  <a:srgbClr val="000000"/>
                </a:solidFill>
                <a:latin typeface="Times"/>
                <a:cs typeface="Times"/>
              </a:rPr>
              <a:t>cosa dedicada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a Jehová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0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144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16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022871"/>
            <a:ext cx="7317432" cy="749945"/>
          </a:xfrm>
        </p:spPr>
        <p:txBody>
          <a:bodyPr anchor="t">
            <a:normAutofit/>
          </a:bodyPr>
          <a:lstStyle/>
          <a:p>
            <a:r>
              <a:rPr lang="es-ES_tradnl" sz="3600" b="1" dirty="0" smtClean="0">
                <a:solidFill>
                  <a:srgbClr val="000000"/>
                </a:solidFill>
                <a:latin typeface="Times"/>
                <a:cs typeface="Times"/>
              </a:rPr>
              <a:t>DEUTERONOMIOS 14:23</a:t>
            </a:r>
            <a:endParaRPr lang="es-ES_tradnl" sz="3600" b="1" dirty="0"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914128"/>
            <a:ext cx="7416824" cy="3747120"/>
          </a:xfrm>
        </p:spPr>
        <p:txBody>
          <a:bodyPr>
            <a:normAutofit/>
          </a:bodyPr>
          <a:lstStyle/>
          <a:p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Y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comerás delante de Jehová tu Dios en </a:t>
            </a:r>
            <a:r>
              <a:rPr lang="es-ES_tradnl" sz="3400" b="1" i="1" dirty="0">
                <a:solidFill>
                  <a:schemeClr val="tx1"/>
                </a:solidFill>
                <a:latin typeface="Times"/>
                <a:cs typeface="Times"/>
              </a:rPr>
              <a:t>el lugar que él escogiere para poner allí su nombre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, el diezmo de tu grano, de tu 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y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de tu aceite, y las primicias de tus manadas y de tus ganados, para que aprendas a temer a Jehová tu Dios </a:t>
            </a:r>
            <a:endParaRPr lang="es-ES_tradnl" sz="34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       todos los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días.</a:t>
            </a:r>
          </a:p>
          <a:p>
            <a:endParaRPr lang="es-ES_tradnl" sz="3600" dirty="0">
              <a:solidFill>
                <a:srgbClr val="00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128792" cy="810344"/>
          </a:xfrm>
        </p:spPr>
        <p:txBody>
          <a:bodyPr anchor="t">
            <a:normAutofit fontScale="90000"/>
          </a:bodyPr>
          <a:lstStyle/>
          <a:p>
            <a:r>
              <a:rPr lang="es-ES_tradnl" b="1" dirty="0" smtClean="0">
                <a:solidFill>
                  <a:srgbClr val="000000"/>
                </a:solidFill>
                <a:latin typeface="Times"/>
                <a:cs typeface="Times"/>
              </a:rPr>
              <a:t>MARCOS 12:17</a:t>
            </a:r>
            <a:br>
              <a:rPr lang="es-ES_tradnl" b="1" dirty="0" smtClean="0">
                <a:solidFill>
                  <a:srgbClr val="000000"/>
                </a:solidFill>
                <a:latin typeface="Times"/>
                <a:cs typeface="Times"/>
              </a:rPr>
            </a:br>
            <a:endParaRPr lang="es-ES_tradnl" b="1" dirty="0"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1719064"/>
            <a:ext cx="7920880" cy="2430016"/>
          </a:xfrm>
        </p:spPr>
        <p:txBody>
          <a:bodyPr>
            <a:normAutofit/>
          </a:bodyPr>
          <a:lstStyle/>
          <a:p>
            <a:r>
              <a:rPr lang="es-ES_tradnl" sz="3700" i="1" dirty="0" smtClean="0">
                <a:solidFill>
                  <a:srgbClr val="000000"/>
                </a:solidFill>
                <a:latin typeface="Times"/>
                <a:cs typeface="Times"/>
              </a:rPr>
              <a:t>Respondiendo </a:t>
            </a:r>
            <a:r>
              <a:rPr lang="es-ES_tradnl" sz="3700" i="1" dirty="0">
                <a:solidFill>
                  <a:srgbClr val="000000"/>
                </a:solidFill>
                <a:latin typeface="Times"/>
                <a:cs typeface="Times"/>
              </a:rPr>
              <a:t>Jesús, les dijo: </a:t>
            </a:r>
            <a:r>
              <a:rPr lang="es-ES_tradnl" sz="3700" b="1" i="1" dirty="0">
                <a:solidFill>
                  <a:srgbClr val="000000"/>
                </a:solidFill>
                <a:latin typeface="Times"/>
                <a:cs typeface="Times"/>
              </a:rPr>
              <a:t>Dad a César lo que es de César, y a Dios lo que es de Dios</a:t>
            </a:r>
            <a:r>
              <a:rPr lang="es-ES_tradnl" sz="3700" i="1" dirty="0">
                <a:solidFill>
                  <a:srgbClr val="000000"/>
                </a:solidFill>
                <a:latin typeface="Times"/>
                <a:cs typeface="Times"/>
              </a:rPr>
              <a:t>. Y se maravillaron de él.</a:t>
            </a:r>
          </a:p>
          <a:p>
            <a:endParaRPr lang="es-ES_tradnl" sz="3700" dirty="0">
              <a:solidFill>
                <a:srgbClr val="00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n 4" descr="images (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018880"/>
            <a:ext cx="4064000" cy="1930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742951"/>
            <a:ext cx="7696200" cy="3342233"/>
          </a:xfrm>
        </p:spPr>
        <p:txBody>
          <a:bodyPr anchor="t">
            <a:noAutofit/>
          </a:bodyPr>
          <a:lstStyle/>
          <a:p>
            <a:pPr lvl="0" algn="ctr"/>
            <a: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  <a:t>2. CARACTERISTICAS </a:t>
            </a:r>
            <a:b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  <a:t>DE </a:t>
            </a:r>
            <a:r>
              <a:rPr lang="es-ES_tradnl" sz="5000" b="1" dirty="0">
                <a:solidFill>
                  <a:srgbClr val="000000"/>
                </a:solidFill>
                <a:latin typeface="Times"/>
                <a:cs typeface="Times"/>
              </a:rPr>
              <a:t>UN </a:t>
            </a:r>
            <a: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  <a:t/>
            </a:r>
            <a:b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  <a:t>MAYORDOMO </a:t>
            </a:r>
            <a:b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rgbClr val="000000"/>
                </a:solidFill>
                <a:latin typeface="Times"/>
                <a:cs typeface="Times"/>
              </a:rPr>
              <a:t>DE </a:t>
            </a:r>
            <a:r>
              <a:rPr lang="es-ES_tradnl" sz="5000" b="1" dirty="0">
                <a:solidFill>
                  <a:srgbClr val="000000"/>
                </a:solidFill>
                <a:latin typeface="Times"/>
                <a:cs typeface="Times"/>
              </a:rPr>
              <a:t>JESUCRISTO</a:t>
            </a:r>
            <a:br>
              <a:rPr lang="es-ES_tradnl" sz="5000" b="1" dirty="0">
                <a:solidFill>
                  <a:srgbClr val="000000"/>
                </a:solidFill>
                <a:latin typeface="Times"/>
                <a:cs typeface="Times"/>
              </a:rPr>
            </a:br>
            <a:endParaRPr lang="es-ES_tradnl" sz="50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696200" cy="4968552"/>
          </a:xfrm>
        </p:spPr>
        <p:txBody>
          <a:bodyPr>
            <a:noAutofit/>
          </a:bodyPr>
          <a:lstStyle/>
          <a:p>
            <a:pPr marL="0" lvl="0">
              <a:buClr>
                <a:srgbClr val="008000"/>
              </a:buClr>
            </a:pPr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a)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ES RESPOSABLE</a:t>
            </a:r>
          </a:p>
          <a:p>
            <a:r>
              <a:rPr lang="es-ES_tradnl" sz="3200" b="1" dirty="0" smtClean="0">
                <a:solidFill>
                  <a:srgbClr val="000000"/>
                </a:solidFill>
                <a:latin typeface="Times"/>
                <a:cs typeface="Times"/>
              </a:rPr>
              <a:t>Lucas 16:10-12 </a:t>
            </a:r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El 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que es fiel en lo muy poco, también en lo más es fiel; y el que en lo muy poco es injusto, también en lo más es injusto. </a:t>
            </a:r>
            <a:r>
              <a:rPr lang="es-ES_tradnl" sz="3200" i="1" u="sng" dirty="0">
                <a:solidFill>
                  <a:srgbClr val="000000"/>
                </a:solidFill>
                <a:latin typeface="Times"/>
                <a:cs typeface="Times"/>
              </a:rPr>
              <a:t>Pues si en las riquezas injustas no fuisteis fieles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, ¿quién os confiará lo </a:t>
            </a:r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verdadero? Y 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si en lo ajeno no fuisteis fieles, </a:t>
            </a:r>
            <a:endParaRPr lang="es-ES_tradnl" sz="32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	¿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quién os dará lo que es </a:t>
            </a:r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vuestro?</a:t>
            </a:r>
          </a:p>
          <a:p>
            <a:pPr marL="514350" lvl="0" indent="-514350"/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endParaRPr lang="es-ES_tradnl" sz="3200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8851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950863"/>
            <a:ext cx="7385248" cy="1181993"/>
          </a:xfrm>
        </p:spPr>
        <p:txBody>
          <a:bodyPr anchor="t">
            <a:normAutofit/>
          </a:bodyPr>
          <a:lstStyle/>
          <a:p>
            <a:pPr lvl="0"/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b)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DAREMOS CUENTAS </a:t>
            </a:r>
            <a:b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    DE NUESTROS DONES</a:t>
            </a:r>
            <a:endParaRPr lang="es-ES_tradnl" sz="34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7272808" cy="3960440"/>
          </a:xfrm>
        </p:spPr>
        <p:txBody>
          <a:bodyPr>
            <a:noAutofit/>
          </a:bodyPr>
          <a:lstStyle/>
          <a:p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1 de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Corintios </a:t>
            </a:r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12: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18</a:t>
            </a:r>
            <a:endParaRPr lang="es-ES_tradnl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Mas ahora Dios ha colocado los miembros cada uno de ellos en el cuerpo, como él quiso.</a:t>
            </a:r>
          </a:p>
          <a:p>
            <a:pPr>
              <a:lnSpc>
                <a:spcPct val="50000"/>
              </a:lnSpc>
            </a:pP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 </a:t>
            </a:r>
          </a:p>
          <a:p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	    1 de Pedro 4:10</a:t>
            </a:r>
            <a:endParaRPr lang="es-ES_tradnl" dirty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	     Cada </a:t>
            </a: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uno según el don que ha recibido, 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	     minístrelo a</a:t>
            </a:r>
            <a:r>
              <a:rPr lang="es-ES" i="1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los </a:t>
            </a: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otros, como 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buenos</a:t>
            </a:r>
          </a:p>
          <a:p>
            <a:pPr>
              <a:lnSpc>
                <a:spcPct val="90000"/>
              </a:lnSpc>
            </a:pP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     administradores </a:t>
            </a: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de 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la multiforme </a:t>
            </a: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gracia </a:t>
            </a:r>
            <a:endParaRPr lang="es-ES_tradnl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     de </a:t>
            </a:r>
            <a:r>
              <a:rPr lang="es-ES_tradnl" i="1" dirty="0">
                <a:solidFill>
                  <a:srgbClr val="000000"/>
                </a:solidFill>
                <a:latin typeface="Times"/>
                <a:cs typeface="Times"/>
              </a:rPr>
              <a:t>Dios</a:t>
            </a:r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953013"/>
            <a:ext cx="7696200" cy="857672"/>
          </a:xfrm>
        </p:spPr>
        <p:txBody>
          <a:bodyPr anchor="t">
            <a:normAutofit/>
          </a:bodyPr>
          <a:lstStyle/>
          <a:p>
            <a:pPr lvl="0"/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c)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NO ES GASTADOR IMPULSIVO</a:t>
            </a:r>
            <a:endParaRPr lang="es-ES_tradnl" sz="34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1844824"/>
            <a:ext cx="7601272" cy="40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200" b="1" dirty="0">
                <a:solidFill>
                  <a:srgbClr val="000000"/>
                </a:solidFill>
                <a:latin typeface="Times"/>
                <a:cs typeface="Times"/>
              </a:rPr>
              <a:t>LUCAS 12:</a:t>
            </a:r>
            <a:r>
              <a:rPr lang="es-ES_tradnl" sz="3200" b="1" dirty="0" smtClean="0">
                <a:solidFill>
                  <a:srgbClr val="000000"/>
                </a:solidFill>
                <a:latin typeface="Times"/>
                <a:cs typeface="Times"/>
              </a:rPr>
              <a:t>45-46</a:t>
            </a:r>
            <a:endParaRPr lang="es-ES_tradnl" sz="3200" dirty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Mas si aquel siervo dijere en su corazón: Mi señor tarda en venir; y comenzare a golpear a los criados y a las criadas, y a comer y beber y embriagarse, vendrá el señor de aquel siervo en día que éste no espera, y a la hora que no sabe, y le castigará duramente, </a:t>
            </a:r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  y 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le pondrá con los infieles.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836712"/>
            <a:ext cx="7620000" cy="1185441"/>
          </a:xfrm>
        </p:spPr>
        <p:txBody>
          <a:bodyPr anchor="t">
            <a:normAutofit/>
          </a:bodyPr>
          <a:lstStyle/>
          <a:p>
            <a:r>
              <a:rPr lang="es-ES_tradnl" sz="3400" b="1" dirty="0">
                <a:solidFill>
                  <a:srgbClr val="008000"/>
                </a:solidFill>
                <a:latin typeface="Times"/>
                <a:cs typeface="Times"/>
              </a:rPr>
              <a:t>d</a:t>
            </a:r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)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SE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PREOCUPA POR HACER LA VOLUTAD DE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DIOS</a:t>
            </a:r>
            <a:endParaRPr lang="es-ES_tradnl" sz="34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2060848"/>
            <a:ext cx="7453064" cy="39806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3200" b="1" dirty="0">
                <a:solidFill>
                  <a:srgbClr val="000000"/>
                </a:solidFill>
                <a:latin typeface="Times"/>
                <a:cs typeface="Times"/>
              </a:rPr>
              <a:t>LUCAS 12:47-48 </a:t>
            </a:r>
            <a:endParaRPr lang="es-ES_tradnl" sz="3000" dirty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Aquel siervo que conociendo la voluntad de su señor, </a:t>
            </a:r>
            <a:r>
              <a:rPr lang="es-ES_tradnl" sz="3000" i="1" u="sng" dirty="0">
                <a:solidFill>
                  <a:srgbClr val="000000"/>
                </a:solidFill>
                <a:latin typeface="Times"/>
                <a:cs typeface="Times"/>
              </a:rPr>
              <a:t>no se preparó, ni hizo conforme a su voluntad, recibirá muchos azotes. </a:t>
            </a:r>
          </a:p>
          <a:p>
            <a:pPr>
              <a:lnSpc>
                <a:spcPct val="9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Mas el que sin conocerla hizo cosas dignas de azotes, será azotado poco; porque a todo aquel a quien se haya dado mucho, mucho se le </a:t>
            </a:r>
            <a:endParaRPr lang="es-ES_tradnl" sz="30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demandará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; y al que mucho se le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haya 	  confiado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, más se le pedirá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0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2129408"/>
            <a:ext cx="7543800" cy="2451720"/>
          </a:xfrm>
        </p:spPr>
        <p:txBody>
          <a:bodyPr anchor="t">
            <a:normAutofit/>
          </a:bodyPr>
          <a:lstStyle/>
          <a:p>
            <a:pPr lvl="0" algn="ctr"/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3.</a:t>
            </a:r>
            <a:r>
              <a:rPr lang="es-ES_tradnl" sz="5000" b="1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FUNCIONES </a:t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DE </a:t>
            </a:r>
            <a:r>
              <a:rPr lang="es-ES_tradnl" sz="5000" b="1" dirty="0">
                <a:solidFill>
                  <a:schemeClr val="tx1"/>
                </a:solidFill>
                <a:latin typeface="Times"/>
                <a:cs typeface="Times"/>
              </a:rPr>
              <a:t>UN MAYORDOMO </a:t>
            </a: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/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DE JESUCRISTO</a:t>
            </a:r>
            <a:endParaRPr lang="es-ES_tradnl" sz="50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467600" cy="3021260"/>
          </a:xfrm>
        </p:spPr>
        <p:txBody>
          <a:bodyPr/>
          <a:lstStyle/>
          <a:p>
            <a:r>
              <a:rPr lang="es-ES_tradnl" b="1" dirty="0">
                <a:solidFill>
                  <a:srgbClr val="000000"/>
                </a:solidFill>
                <a:latin typeface="Times"/>
                <a:cs typeface="Times"/>
              </a:rPr>
              <a:t>LUCAS 16:1-2</a:t>
            </a:r>
          </a:p>
          <a:p>
            <a:r>
              <a:rPr lang="es-ES_tradnl" i="1" dirty="0">
                <a:solidFill>
                  <a:schemeClr val="tx1"/>
                </a:solidFill>
                <a:latin typeface="Times"/>
                <a:cs typeface="Times"/>
              </a:rPr>
              <a:t>Dijo también a sus discípulos: Había un hombre rico que tenía un mayordomo, y éste fue acusado ante él como disipador de sus bienes. </a:t>
            </a:r>
          </a:p>
          <a:p>
            <a:r>
              <a:rPr lang="es-ES_tradnl" i="1" dirty="0">
                <a:solidFill>
                  <a:schemeClr val="tx1"/>
                </a:solidFill>
                <a:latin typeface="Times"/>
                <a:cs typeface="Times"/>
              </a:rPr>
              <a:t>Entonces le llamó, y le dijo: ¿Qué es esto que oigo acerca de </a:t>
            </a:r>
            <a:r>
              <a:rPr lang="es-ES_tradnl" i="1" dirty="0" err="1">
                <a:solidFill>
                  <a:schemeClr val="tx1"/>
                </a:solidFill>
                <a:latin typeface="Times"/>
                <a:cs typeface="Times"/>
              </a:rPr>
              <a:t>tí</a:t>
            </a:r>
            <a:r>
              <a:rPr lang="es-ES_tradnl" i="1" dirty="0">
                <a:solidFill>
                  <a:schemeClr val="tx1"/>
                </a:solidFill>
                <a:latin typeface="Times"/>
                <a:cs typeface="Times"/>
              </a:rPr>
              <a:t>? Da cuenta de tu mayordomía, porque ya no podrás más ser mayordomo. </a:t>
            </a:r>
          </a:p>
          <a:p>
            <a:endParaRPr lang="es-ES_tradnl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n 4" descr="images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466" y="4146004"/>
            <a:ext cx="403860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543800" cy="3672408"/>
          </a:xfrm>
        </p:spPr>
        <p:txBody>
          <a:bodyPr>
            <a:normAutofit/>
          </a:bodyPr>
          <a:lstStyle/>
          <a:p>
            <a:pPr lvl="0"/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a)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CUIDAR </a:t>
            </a:r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LAS COSAS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DE SU SEÑOR</a:t>
            </a:r>
          </a:p>
          <a:p>
            <a:pPr lvl="0">
              <a:lnSpc>
                <a:spcPct val="60000"/>
              </a:lnSpc>
            </a:pPr>
            <a:endParaRPr lang="es-ES_tradnl" sz="33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s-ES_tradnl" sz="3300" b="1" dirty="0">
                <a:solidFill>
                  <a:srgbClr val="000000"/>
                </a:solidFill>
                <a:latin typeface="Times"/>
                <a:cs typeface="Times"/>
              </a:rPr>
              <a:t>MATEO 24:</a:t>
            </a:r>
            <a:r>
              <a:rPr lang="es-ES_tradnl" sz="3300" b="1" dirty="0" smtClean="0">
                <a:solidFill>
                  <a:srgbClr val="000000"/>
                </a:solidFill>
                <a:latin typeface="Times"/>
                <a:cs typeface="Times"/>
              </a:rPr>
              <a:t>45</a:t>
            </a:r>
            <a:endParaRPr lang="es-ES_tradnl" sz="3300" b="1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s-ES_tradnl" sz="3300" i="1" dirty="0" smtClean="0">
                <a:solidFill>
                  <a:srgbClr val="000000"/>
                </a:solidFill>
                <a:latin typeface="Times"/>
                <a:cs typeface="Times"/>
              </a:rPr>
              <a:t>¿</a:t>
            </a:r>
            <a:r>
              <a:rPr lang="es-ES_tradnl" sz="3300" i="1" dirty="0">
                <a:solidFill>
                  <a:srgbClr val="000000"/>
                </a:solidFill>
                <a:latin typeface="Times"/>
                <a:cs typeface="Times"/>
              </a:rPr>
              <a:t>Quién es, pues, el siervo fiel y prudente, al cual puso su señor sobre su casa para que les dé el alimento a tiempo? </a:t>
            </a:r>
          </a:p>
          <a:p>
            <a:endParaRPr lang="es-ES_tradnl" sz="33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104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467600" cy="789856"/>
          </a:xfrm>
        </p:spPr>
        <p:txBody>
          <a:bodyPr anchor="t">
            <a:noAutofit/>
          </a:bodyPr>
          <a:lstStyle/>
          <a:p>
            <a:pPr lvl="0"/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b)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CUIDAR DE SU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FAMILIA</a:t>
            </a:r>
            <a:endParaRPr lang="es-ES_tradnl" sz="34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011288"/>
            <a:ext cx="7543800" cy="3001888"/>
          </a:xfrm>
        </p:spPr>
        <p:txBody>
          <a:bodyPr>
            <a:noAutofit/>
          </a:bodyPr>
          <a:lstStyle/>
          <a:p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1 DE TIMOTEO 5: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8</a:t>
            </a:r>
            <a:endParaRPr lang="es-ES_tradnl" sz="34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P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orque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si alguno no provee para los suyos, y mayormente para los de su casa, ha negado la fe, y es peor que un incrédulo. </a:t>
            </a:r>
          </a:p>
          <a:p>
            <a:endParaRPr lang="es-ES_tradnl" sz="45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7280" y="1052736"/>
            <a:ext cx="7200800" cy="697356"/>
          </a:xfrm>
        </p:spPr>
        <p:txBody>
          <a:bodyPr anchor="t">
            <a:normAutofit/>
          </a:bodyPr>
          <a:lstStyle/>
          <a:p>
            <a:pPr lvl="0"/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c)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CUIDAR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DE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LOS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NESESITADOS</a:t>
            </a:r>
            <a:endParaRPr lang="es-ES_tradnl" sz="34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3048" y="1982742"/>
            <a:ext cx="7391400" cy="2341240"/>
          </a:xfrm>
        </p:spPr>
        <p:txBody>
          <a:bodyPr>
            <a:normAutofit/>
          </a:bodyPr>
          <a:lstStyle/>
          <a:p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GALATAS 6:10</a:t>
            </a:r>
          </a:p>
          <a:p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Así que, según tengamos oportunidad, hagamos bien a todos, y mayormente a los de la familia de la fe. </a:t>
            </a:r>
          </a:p>
          <a:p>
            <a:endParaRPr lang="es-ES_tradnl" sz="34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467600" cy="1152128"/>
          </a:xfrm>
        </p:spPr>
        <p:txBody>
          <a:bodyPr anchor="t">
            <a:normAutofit/>
          </a:bodyPr>
          <a:lstStyle/>
          <a:p>
            <a:pPr lvl="0"/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d)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CUIDAR DE LLEVAR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LA</a:t>
            </a:r>
            <a:b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     ASIGNACION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DEL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SEÑOR</a:t>
            </a:r>
            <a:endParaRPr lang="es-ES_tradnl" sz="34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057400"/>
            <a:ext cx="7467600" cy="1680592"/>
          </a:xfrm>
        </p:spPr>
        <p:txBody>
          <a:bodyPr>
            <a:normAutofit/>
          </a:bodyPr>
          <a:lstStyle/>
          <a:p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Éxodo 34:20</a:t>
            </a:r>
          </a:p>
          <a:p>
            <a:r>
              <a:rPr lang="es-ES_tradnl" sz="3400" dirty="0" smtClean="0">
                <a:solidFill>
                  <a:srgbClr val="000000"/>
                </a:solidFill>
                <a:latin typeface="Times"/>
                <a:cs typeface="Times"/>
              </a:rPr>
              <a:t> 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…y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ninguno se presentará delante de mí con las manos vacías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4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n 4" descr="p004_0_01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149338"/>
            <a:ext cx="3025198" cy="1847939"/>
          </a:xfrm>
          <a:prstGeom prst="rect">
            <a:avLst/>
          </a:prstGeom>
        </p:spPr>
      </p:pic>
      <p:pic>
        <p:nvPicPr>
          <p:cNvPr id="6" name="Imagen 5" descr="images (4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318" y="4149080"/>
            <a:ext cx="2755090" cy="184573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4840" y="1844824"/>
            <a:ext cx="7467600" cy="3168352"/>
          </a:xfrm>
        </p:spPr>
        <p:txBody>
          <a:bodyPr anchor="t">
            <a:normAutofit/>
          </a:bodyPr>
          <a:lstStyle/>
          <a:p>
            <a:pPr lvl="0" algn="ctr"/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4.</a:t>
            </a:r>
            <a:r>
              <a:rPr lang="es-ES_tradnl" sz="5000" b="1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RECOMPENSAS </a:t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POR SER </a:t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MAYORDOMO </a:t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DE JESUCRISTO:</a:t>
            </a:r>
            <a:endParaRPr lang="es-ES_tradnl" sz="50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1052736"/>
            <a:ext cx="7272808" cy="4896544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a)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SE </a:t>
            </a:r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LE DARA MAS</a:t>
            </a:r>
          </a:p>
          <a:p>
            <a:pPr>
              <a:lnSpc>
                <a:spcPct val="50000"/>
              </a:lnSpc>
            </a:pP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  <a:t>LUCAS 12:43-</a:t>
            </a:r>
            <a: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  <a:t>44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Bienaventurado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aquel siervo al cual, cuando su señor venga, le halle haciendo así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. En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verdad os digo que le pondrá sobre todos sus bienes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</a:p>
          <a:p>
            <a:pPr>
              <a:lnSpc>
                <a:spcPct val="50000"/>
              </a:lnSpc>
            </a:pPr>
            <a:endParaRPr lang="es-ES_tradnl" sz="14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  <a:t>	     MATEO </a:t>
            </a:r>
            <a: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  <a:t>25:23 </a:t>
            </a:r>
            <a:endParaRPr lang="es-ES_tradnl" sz="30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	     Su señor le dijo: Bien, buen siervo y 	     fiel; sobre poco has sido fiel, sobre 	    mucho te pondré; entra en el gozo de </a:t>
            </a:r>
          </a:p>
          <a:p>
            <a:pPr>
              <a:lnSpc>
                <a:spcPct val="7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  tu señor.</a:t>
            </a:r>
            <a:endParaRPr lang="es-ES_tradnl" sz="30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69506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543800" cy="1260376"/>
          </a:xfrm>
        </p:spPr>
        <p:txBody>
          <a:bodyPr anchor="t">
            <a:noAutofit/>
          </a:bodyPr>
          <a:lstStyle/>
          <a:p>
            <a:pPr lvl="0"/>
            <a:r>
              <a:rPr lang="es-ES_tradnl" sz="3400" b="1" dirty="0">
                <a:solidFill>
                  <a:srgbClr val="008000"/>
                </a:solidFill>
                <a:latin typeface="Times"/>
                <a:cs typeface="Times"/>
              </a:rPr>
              <a:t>b</a:t>
            </a:r>
            <a:r>
              <a:rPr lang="es-ES_tradnl" sz="3400" b="1" dirty="0" smtClean="0">
                <a:solidFill>
                  <a:srgbClr val="008000"/>
                </a:solidFill>
                <a:latin typeface="Times"/>
                <a:cs typeface="Times"/>
              </a:rPr>
              <a:t>)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PERO AL QUE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NO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CUIDE, </a:t>
            </a:r>
            <a:b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s-ES_tradnl" sz="3400" b="1" dirty="0" smtClean="0">
                <a:solidFill>
                  <a:schemeClr val="tx1"/>
                </a:solidFill>
                <a:latin typeface="Times"/>
                <a:cs typeface="Times"/>
              </a:rPr>
              <a:t>   SE </a:t>
            </a:r>
            <a: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  <a:t>LE QUITARA TODO</a:t>
            </a:r>
            <a:br>
              <a:rPr lang="es-ES_tradnl" sz="3400" b="1" dirty="0">
                <a:solidFill>
                  <a:schemeClr val="tx1"/>
                </a:solidFill>
                <a:latin typeface="Times"/>
                <a:cs typeface="Times"/>
              </a:rPr>
            </a:br>
            <a:endParaRPr lang="es-ES_tradnl" sz="34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265040"/>
            <a:ext cx="7344816" cy="39722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MATEO 25:28-30</a:t>
            </a:r>
          </a:p>
          <a:p>
            <a:pPr>
              <a:lnSpc>
                <a:spcPct val="90000"/>
              </a:lnSpc>
            </a:pP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Quitadle, pues, el talento, y dadlo al que tiene diez talentos.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400" b="1" i="1" dirty="0" smtClean="0">
                <a:solidFill>
                  <a:srgbClr val="000000"/>
                </a:solidFill>
                <a:latin typeface="Times"/>
                <a:cs typeface="Times"/>
              </a:rPr>
              <a:t>Porque </a:t>
            </a:r>
            <a:r>
              <a:rPr lang="es-ES_tradnl" sz="3400" b="1" i="1" dirty="0">
                <a:solidFill>
                  <a:srgbClr val="000000"/>
                </a:solidFill>
                <a:latin typeface="Times"/>
                <a:cs typeface="Times"/>
              </a:rPr>
              <a:t>al que tiene, le será dado, y tendrá más; y al que no tiene, aun lo que tiene le será quitado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. Y al siervo inútil echadle en las tinieblas 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	de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afuera; allí será el lloro y el 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	  crujir </a:t>
            </a:r>
            <a:r>
              <a:rPr lang="es-ES_tradnl" sz="3400" i="1" dirty="0">
                <a:solidFill>
                  <a:srgbClr val="000000"/>
                </a:solidFill>
                <a:latin typeface="Times"/>
                <a:cs typeface="Times"/>
              </a:rPr>
              <a:t>de dientes</a:t>
            </a:r>
            <a:r>
              <a:rPr lang="es-ES_tradnl" sz="34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4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8640" y="1065708"/>
            <a:ext cx="7543800" cy="779116"/>
          </a:xfrm>
        </p:spPr>
        <p:txBody>
          <a:bodyPr anchor="t"/>
          <a:lstStyle/>
          <a:p>
            <a:pPr algn="ctr"/>
            <a:r>
              <a:rPr lang="es-ES_tradnl" b="1" dirty="0" smtClean="0">
                <a:solidFill>
                  <a:srgbClr val="FF0000"/>
                </a:solidFill>
                <a:latin typeface="Times"/>
                <a:cs typeface="Times"/>
              </a:rPr>
              <a:t>CONCLUSIÓN </a:t>
            </a:r>
            <a:endParaRPr lang="es-ES_tradnl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8640" y="2151112"/>
            <a:ext cx="7543800" cy="37261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_tradnl" sz="4000" dirty="0" smtClean="0">
                <a:solidFill>
                  <a:srgbClr val="000000"/>
                </a:solidFill>
                <a:latin typeface="Times"/>
                <a:cs typeface="Times"/>
              </a:rPr>
              <a:t>VELE Y CUIDE DE ADMINISTRAR </a:t>
            </a:r>
          </a:p>
          <a:p>
            <a:pPr algn="ctr"/>
            <a:r>
              <a:rPr lang="es-ES_tradnl" sz="4000" dirty="0" smtClean="0">
                <a:solidFill>
                  <a:srgbClr val="000000"/>
                </a:solidFill>
                <a:latin typeface="Times"/>
                <a:cs typeface="Times"/>
              </a:rPr>
              <a:t>CORRECTAMENTE </a:t>
            </a:r>
          </a:p>
          <a:p>
            <a:pPr algn="ctr"/>
            <a:r>
              <a:rPr lang="es-ES_tradnl" sz="4000" dirty="0" smtClean="0">
                <a:solidFill>
                  <a:srgbClr val="000000"/>
                </a:solidFill>
                <a:latin typeface="Times"/>
                <a:cs typeface="Times"/>
              </a:rPr>
              <a:t>LO QUE DIOS LE A DADO</a:t>
            </a:r>
          </a:p>
          <a:p>
            <a:pPr algn="ctr"/>
            <a:r>
              <a:rPr lang="es-ES_tradnl" sz="4000" dirty="0" smtClean="0">
                <a:solidFill>
                  <a:srgbClr val="000000"/>
                </a:solidFill>
                <a:latin typeface="Times"/>
                <a:cs typeface="Times"/>
              </a:rPr>
              <a:t>PARA QUE CUANDO</a:t>
            </a:r>
          </a:p>
          <a:p>
            <a:pPr algn="ctr"/>
            <a:r>
              <a:rPr lang="es-ES_tradnl" sz="4000" dirty="0" smtClean="0">
                <a:solidFill>
                  <a:srgbClr val="000000"/>
                </a:solidFill>
                <a:latin typeface="Times"/>
                <a:cs typeface="Times"/>
              </a:rPr>
              <a:t>SU SEÑOR VENGA</a:t>
            </a:r>
          </a:p>
          <a:p>
            <a:pPr algn="ctr"/>
            <a:r>
              <a:rPr lang="es-ES_tradnl" sz="4000" dirty="0" smtClean="0">
                <a:solidFill>
                  <a:srgbClr val="000000"/>
                </a:solidFill>
                <a:latin typeface="Times"/>
                <a:cs typeface="Times"/>
              </a:rPr>
              <a:t>LE HALLE HACIENDO ASÍ. </a:t>
            </a:r>
            <a:endParaRPr lang="es-ES_tradnl" sz="40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7696200" cy="866056"/>
          </a:xfrm>
        </p:spPr>
        <p:txBody>
          <a:bodyPr anchor="t"/>
          <a:lstStyle/>
          <a:p>
            <a:pPr algn="ctr"/>
            <a:r>
              <a:rPr lang="es-ES_tradnl" b="1" dirty="0" smtClean="0">
                <a:solidFill>
                  <a:srgbClr val="FF0000"/>
                </a:solidFill>
                <a:latin typeface="Times"/>
                <a:cs typeface="Times"/>
              </a:rPr>
              <a:t>LUCAS 12:43</a:t>
            </a:r>
            <a:r>
              <a:rPr lang="es-ES_trad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endParaRPr lang="es-ES_tradnl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696200" cy="2448272"/>
          </a:xfrm>
        </p:spPr>
        <p:txBody>
          <a:bodyPr>
            <a:normAutofit/>
          </a:bodyPr>
          <a:lstStyle/>
          <a:p>
            <a:pPr algn="ctr"/>
            <a:r>
              <a:rPr lang="es-ES_tradnl" sz="5000" i="1" dirty="0" smtClean="0">
                <a:solidFill>
                  <a:srgbClr val="000000"/>
                </a:solidFill>
                <a:latin typeface="Times"/>
                <a:cs typeface="Times"/>
              </a:rPr>
              <a:t>Bienaventurado </a:t>
            </a:r>
            <a:r>
              <a:rPr lang="es-ES_tradnl" sz="5000" i="1" dirty="0">
                <a:solidFill>
                  <a:srgbClr val="000000"/>
                </a:solidFill>
                <a:latin typeface="Times"/>
                <a:cs typeface="Times"/>
              </a:rPr>
              <a:t>aquel siervo al cual, cuando su señor venga, </a:t>
            </a:r>
            <a:r>
              <a:rPr lang="es-ES_tradnl" sz="5000" b="1" i="1" dirty="0">
                <a:solidFill>
                  <a:srgbClr val="000000"/>
                </a:solidFill>
                <a:latin typeface="Times"/>
                <a:cs typeface="Times"/>
              </a:rPr>
              <a:t>le halle haciendo así</a:t>
            </a:r>
            <a:r>
              <a:rPr lang="es-ES_tradnl" sz="5000" b="1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5000" b="1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872480"/>
            <a:ext cx="7696200" cy="828328"/>
          </a:xfrm>
        </p:spPr>
        <p:txBody>
          <a:bodyPr anchor="t">
            <a:normAutofit/>
          </a:bodyPr>
          <a:lstStyle/>
          <a:p>
            <a:r>
              <a:rPr lang="es-ES_tradnl" sz="3600" b="1" dirty="0">
                <a:solidFill>
                  <a:schemeClr val="tx1"/>
                </a:solidFill>
                <a:latin typeface="Times"/>
                <a:cs typeface="Times"/>
              </a:rPr>
              <a:t>SIGNIFICADO DE MAYORDOMO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696200" cy="2592288"/>
          </a:xfrm>
        </p:spPr>
        <p:txBody>
          <a:bodyPr>
            <a:normAutofit/>
          </a:bodyPr>
          <a:lstStyle/>
          <a:p>
            <a:pPr marL="484632" indent="-457200">
              <a:lnSpc>
                <a:spcPct val="90000"/>
              </a:lnSpc>
              <a:buClr>
                <a:srgbClr val="008000"/>
              </a:buClr>
              <a:buFont typeface="Wingdings" charset="2"/>
              <a:buChar char="ü"/>
            </a:pP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Sirviente principal de una casa, encargado de la economía y de la organización del servicio.</a:t>
            </a:r>
          </a:p>
          <a:p>
            <a:pPr marL="484632" indent="-457200">
              <a:lnSpc>
                <a:spcPct val="90000"/>
              </a:lnSpc>
              <a:buClr>
                <a:srgbClr val="008000"/>
              </a:buClr>
              <a:buFont typeface="Wingdings" charset="2"/>
              <a:buChar char="ü"/>
            </a:pP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Administrador de la casa y las finanzas de un rey en la Edad Media.</a:t>
            </a:r>
          </a:p>
          <a:p>
            <a:pPr marL="484632" indent="-457200">
              <a:lnSpc>
                <a:spcPct val="90000"/>
              </a:lnSpc>
              <a:buClr>
                <a:srgbClr val="008000"/>
              </a:buClr>
              <a:buFont typeface="Wingdings" charset="2"/>
              <a:buChar char="ü"/>
            </a:pP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Criado </a:t>
            </a: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principal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000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9200" y="20574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n 4" descr="Jesus-parabola-administrad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298" y="3789040"/>
            <a:ext cx="3260118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696200" cy="2736304"/>
          </a:xfrm>
        </p:spPr>
        <p:txBody>
          <a:bodyPr>
            <a:normAutofit/>
          </a:bodyPr>
          <a:lstStyle/>
          <a:p>
            <a:pPr marL="484632" indent="-457200">
              <a:buClr>
                <a:srgbClr val="008000"/>
              </a:buClr>
              <a:buFont typeface="Wingdings" charset="2"/>
              <a:buChar char="ü"/>
            </a:pP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Encargado 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del gobierno</a:t>
            </a: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 económico 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de una casa</a:t>
            </a: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 o hacienda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.</a:t>
            </a:r>
          </a:p>
          <a:p>
            <a:pPr marL="484632" indent="-457200">
              <a:buClr>
                <a:srgbClr val="008000"/>
              </a:buClr>
              <a:buFont typeface="Wingdings" charset="2"/>
              <a:buChar char="ü"/>
            </a:pPr>
            <a:r>
              <a:rPr lang="es-ES_tradnl" sz="3000" dirty="0" err="1">
                <a:solidFill>
                  <a:srgbClr val="000000"/>
                </a:solidFill>
                <a:latin typeface="Times"/>
                <a:cs typeface="Times"/>
              </a:rPr>
              <a:t>oikonomon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(</a:t>
            </a:r>
            <a:r>
              <a:rPr lang="es-ES_tradnl" sz="3000" i="1" dirty="0" err="1">
                <a:solidFill>
                  <a:srgbClr val="000000"/>
                </a:solidFill>
                <a:latin typeface="Times"/>
                <a:cs typeface="Times"/>
              </a:rPr>
              <a:t>oikónomon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)</a:t>
            </a:r>
          </a:p>
          <a:p>
            <a:pPr>
              <a:buClr>
                <a:srgbClr val="008000"/>
              </a:buClr>
            </a:pP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     </a:t>
            </a: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que 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significa </a:t>
            </a: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también: </a:t>
            </a:r>
          </a:p>
          <a:p>
            <a:pPr>
              <a:buClr>
                <a:srgbClr val="008000"/>
              </a:buClr>
            </a:pP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000" dirty="0" smtClean="0">
                <a:solidFill>
                  <a:srgbClr val="000000"/>
                </a:solidFill>
                <a:latin typeface="Times"/>
                <a:cs typeface="Times"/>
              </a:rPr>
              <a:t>       “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administrador, tesorero”.</a:t>
            </a:r>
          </a:p>
          <a:p>
            <a:endParaRPr lang="es-ES_tradnl" sz="3000" dirty="0">
              <a:solidFill>
                <a:srgbClr val="00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9200" y="20574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043608" y="872480"/>
            <a:ext cx="7696200" cy="828328"/>
          </a:xfrm>
        </p:spPr>
        <p:txBody>
          <a:bodyPr anchor="t">
            <a:normAutofit/>
          </a:bodyPr>
          <a:lstStyle/>
          <a:p>
            <a:r>
              <a:rPr lang="es-ES_tradnl" sz="3600" b="1" dirty="0">
                <a:solidFill>
                  <a:schemeClr val="tx1"/>
                </a:solidFill>
                <a:latin typeface="Times"/>
                <a:cs typeface="Times"/>
              </a:rPr>
              <a:t>SIGNIFICADO DE MAYORDOMO </a:t>
            </a:r>
          </a:p>
        </p:txBody>
      </p:sp>
    </p:spTree>
    <p:extLst>
      <p:ext uri="{BB962C8B-B14F-4D97-AF65-F5344CB8AC3E}">
        <p14:creationId xmlns:p14="http://schemas.microsoft.com/office/powerpoint/2010/main" val="12905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543800" cy="3486249"/>
          </a:xfrm>
        </p:spPr>
        <p:txBody>
          <a:bodyPr anchor="t">
            <a:normAutofit/>
          </a:bodyPr>
          <a:lstStyle/>
          <a:p>
            <a:pPr algn="ctr"/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1. NOSOTROS </a:t>
            </a:r>
            <a:r>
              <a:rPr lang="es-ES_tradnl" sz="5000" b="1" dirty="0">
                <a:solidFill>
                  <a:schemeClr val="tx1"/>
                </a:solidFill>
                <a:latin typeface="Times"/>
                <a:cs typeface="Times"/>
              </a:rPr>
              <a:t>SOMOS MAYORDOMOS </a:t>
            </a: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/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DEL </a:t>
            </a:r>
            <a:b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</a:b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SEÑOR </a:t>
            </a:r>
            <a:r>
              <a:rPr lang="es-ES_tradnl" sz="5000" b="1" dirty="0">
                <a:solidFill>
                  <a:schemeClr val="tx1"/>
                </a:solidFill>
                <a:latin typeface="Times"/>
                <a:cs typeface="Times"/>
              </a:rPr>
              <a:t>JESUCRISTO</a:t>
            </a:r>
            <a:r>
              <a:rPr lang="es-ES_tradnl" sz="5000" b="1" dirty="0" smtClean="0">
                <a:solidFill>
                  <a:schemeClr val="tx1"/>
                </a:solidFill>
                <a:latin typeface="Times"/>
                <a:cs typeface="Times"/>
              </a:rPr>
              <a:t> </a:t>
            </a:r>
            <a:endParaRPr lang="es-ES_tradnl" sz="50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7543800" cy="3171800"/>
          </a:xfrm>
        </p:spPr>
        <p:txBody>
          <a:bodyPr>
            <a:noAutofit/>
          </a:bodyPr>
          <a:lstStyle/>
          <a:p>
            <a:r>
              <a:rPr lang="es-ES_tradnl" sz="3200" b="1" dirty="0" smtClean="0">
                <a:solidFill>
                  <a:srgbClr val="000000"/>
                </a:solidFill>
                <a:latin typeface="Times"/>
                <a:cs typeface="Times"/>
              </a:rPr>
              <a:t>LUCAS 12</a:t>
            </a:r>
            <a:r>
              <a:rPr lang="es-ES_tradnl" sz="3200" b="1" dirty="0">
                <a:solidFill>
                  <a:srgbClr val="000000"/>
                </a:solidFill>
                <a:latin typeface="Times"/>
                <a:cs typeface="Times"/>
              </a:rPr>
              <a:t>:42</a:t>
            </a:r>
            <a:r>
              <a:rPr lang="es-ES_tradnl" sz="32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Y 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dijo el Señor: ¿Quién es el mayordomo fiel y prudente al cual su señor pondrá sobre su casa, para que a tiempo les dé su ración? </a:t>
            </a:r>
          </a:p>
          <a:p>
            <a:r>
              <a:rPr lang="es-ES_tradnl" sz="3200" i="1" dirty="0" smtClean="0">
                <a:solidFill>
                  <a:srgbClr val="000000"/>
                </a:solidFill>
                <a:latin typeface="Times"/>
                <a:cs typeface="Times"/>
              </a:rPr>
              <a:t>Bienaventurado </a:t>
            </a:r>
            <a:r>
              <a:rPr lang="es-ES_tradnl" sz="3200" i="1" dirty="0">
                <a:solidFill>
                  <a:srgbClr val="000000"/>
                </a:solidFill>
                <a:latin typeface="Times"/>
                <a:cs typeface="Times"/>
              </a:rPr>
              <a:t>aquel siervo al cual, cuando su señor venga, le halle haciendo así. 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7200" y="2057400"/>
            <a:ext cx="8610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2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950863"/>
            <a:ext cx="7543800" cy="749945"/>
          </a:xfrm>
        </p:spPr>
        <p:txBody>
          <a:bodyPr anchor="t">
            <a:noAutofit/>
          </a:bodyPr>
          <a:lstStyle/>
          <a:p>
            <a:r>
              <a:rPr lang="es-ES_tradnl" sz="3400" b="1" dirty="0">
                <a:solidFill>
                  <a:srgbClr val="000000"/>
                </a:solidFill>
                <a:latin typeface="Times"/>
                <a:cs typeface="Times"/>
              </a:rPr>
              <a:t>VERDADES DE UN </a:t>
            </a:r>
            <a:r>
              <a:rPr lang="es-ES_tradnl" sz="3400" b="1" dirty="0" smtClean="0">
                <a:solidFill>
                  <a:srgbClr val="000000"/>
                </a:solidFill>
                <a:latin typeface="Times"/>
                <a:cs typeface="Times"/>
              </a:rPr>
              <a:t>MAYORDOMO</a:t>
            </a:r>
            <a:endParaRPr lang="es-ES_tradnl" sz="34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727448"/>
            <a:ext cx="7543800" cy="2853680"/>
          </a:xfrm>
        </p:spPr>
        <p:txBody>
          <a:bodyPr>
            <a:normAutofit/>
          </a:bodyPr>
          <a:lstStyle/>
          <a:p>
            <a:pPr lvl="0"/>
            <a:r>
              <a:rPr lang="es-ES_tradnl" sz="3300" b="1" dirty="0" smtClean="0">
                <a:solidFill>
                  <a:srgbClr val="008000"/>
                </a:solidFill>
                <a:latin typeface="Times"/>
                <a:cs typeface="Times"/>
              </a:rPr>
              <a:t>a) </a:t>
            </a:r>
            <a:r>
              <a:rPr lang="es-ES_tradnl" sz="3300" b="1" dirty="0" smtClean="0">
                <a:solidFill>
                  <a:srgbClr val="000000"/>
                </a:solidFill>
                <a:latin typeface="Times"/>
                <a:cs typeface="Times"/>
              </a:rPr>
              <a:t>NO ES EL </a:t>
            </a:r>
            <a:r>
              <a:rPr lang="es-ES_tradnl" sz="3300" b="1" dirty="0">
                <a:solidFill>
                  <a:srgbClr val="000000"/>
                </a:solidFill>
                <a:latin typeface="Times"/>
                <a:cs typeface="Times"/>
              </a:rPr>
              <a:t>DUEÑO DE LAS COSAS</a:t>
            </a:r>
            <a:endParaRPr lang="es-ES_tradnl" sz="33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marL="541782" indent="-514350"/>
            <a:r>
              <a:rPr lang="es-ES_tradnl" sz="3300" b="1" dirty="0" smtClean="0">
                <a:solidFill>
                  <a:srgbClr val="000000"/>
                </a:solidFill>
                <a:latin typeface="Times"/>
                <a:cs typeface="Times"/>
              </a:rPr>
              <a:t>    ISAIAS </a:t>
            </a:r>
            <a:r>
              <a:rPr lang="es-ES_tradnl" sz="3300" b="1" dirty="0">
                <a:solidFill>
                  <a:srgbClr val="000000"/>
                </a:solidFill>
                <a:latin typeface="Times"/>
                <a:cs typeface="Times"/>
              </a:rPr>
              <a:t>1:3</a:t>
            </a:r>
            <a:endParaRPr lang="es-ES_tradnl" sz="33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s-ES_tradnl" sz="3300" i="1" dirty="0" smtClean="0">
                <a:solidFill>
                  <a:srgbClr val="000000"/>
                </a:solidFill>
                <a:latin typeface="Times"/>
                <a:cs typeface="Times"/>
              </a:rPr>
              <a:t>El </a:t>
            </a:r>
            <a:r>
              <a:rPr lang="es-ES_tradnl" sz="3300" i="1" dirty="0">
                <a:solidFill>
                  <a:srgbClr val="000000"/>
                </a:solidFill>
                <a:latin typeface="Times"/>
                <a:cs typeface="Times"/>
              </a:rPr>
              <a:t>buey conoce a su dueño, y el asno el pesebre de su señor; Israel no entiende, mi pueblo no tiene conocimiento</a:t>
            </a:r>
            <a:r>
              <a:rPr lang="es-ES_tradnl" sz="33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3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endParaRPr lang="es-ES_tradnl" sz="3300" dirty="0">
              <a:solidFill>
                <a:srgbClr val="000000"/>
              </a:solidFill>
            </a:endParaRPr>
          </a:p>
        </p:txBody>
      </p:sp>
      <p:pic>
        <p:nvPicPr>
          <p:cNvPr id="5" name="Imagen 4" descr="descarg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754" y="4581128"/>
            <a:ext cx="305265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jesuspes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196752"/>
            <a:ext cx="2902228" cy="206084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0120" y="1052736"/>
            <a:ext cx="7956376" cy="1517848"/>
          </a:xfrm>
        </p:spPr>
        <p:txBody>
          <a:bodyPr anchor="t">
            <a:noAutofit/>
          </a:bodyPr>
          <a:lstStyle/>
          <a:p>
            <a:pPr lvl="0"/>
            <a:r>
              <a:rPr lang="es-ES_tradnl" sz="3000" b="1" dirty="0" smtClean="0">
                <a:solidFill>
                  <a:srgbClr val="008000"/>
                </a:solidFill>
                <a:latin typeface="Times"/>
                <a:cs typeface="Times"/>
              </a:rPr>
              <a:t>b) </a:t>
            </a:r>
            <a: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  <a:t>SE NOS DIERON PARA </a:t>
            </a:r>
            <a: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  <a:t/>
            </a:r>
            <a:b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  <a:t>     ADMINISTRARLAS: </a:t>
            </a:r>
            <a:b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  <a:t>     </a:t>
            </a:r>
            <a:r>
              <a:rPr lang="es-ES_tradnl" sz="2400" b="1" dirty="0" smtClean="0">
                <a:solidFill>
                  <a:srgbClr val="000000"/>
                </a:solidFill>
                <a:latin typeface="Times"/>
                <a:cs typeface="Times"/>
              </a:rPr>
              <a:t>SOMOS ADMISTRADORES</a:t>
            </a:r>
            <a:endParaRPr lang="es-ES_tradnl" sz="24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2858616"/>
            <a:ext cx="6264696" cy="3090664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000000"/>
                </a:solidFill>
                <a:latin typeface="Times"/>
                <a:cs typeface="Times"/>
              </a:rPr>
              <a:t>1 de Corintios 4:1-2</a:t>
            </a:r>
          </a:p>
          <a:p>
            <a:r>
              <a:rPr lang="es-ES_tradnl" i="1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Así, pues, téngannos los hombres por servidores de Cristo, y administradores de los misterios de Dios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.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Ahora bien, se requiere de los administradores, que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     cada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uno sea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hallado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fiel.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7696200" cy="848593"/>
          </a:xfrm>
        </p:spPr>
        <p:txBody>
          <a:bodyPr anchor="t">
            <a:normAutofit/>
          </a:bodyPr>
          <a:lstStyle/>
          <a:p>
            <a:pPr lvl="0"/>
            <a:r>
              <a:rPr lang="es-ES_tradnl" sz="3600" b="1" dirty="0" smtClean="0">
                <a:solidFill>
                  <a:srgbClr val="008000"/>
                </a:solidFill>
                <a:latin typeface="Times"/>
                <a:cs typeface="Times"/>
              </a:rPr>
              <a:t>d) </a:t>
            </a:r>
            <a:r>
              <a:rPr lang="es-ES_tradnl" sz="3600" b="1" dirty="0">
                <a:solidFill>
                  <a:srgbClr val="000000"/>
                </a:solidFill>
                <a:latin typeface="Times"/>
                <a:cs typeface="Times"/>
              </a:rPr>
              <a:t>SE </a:t>
            </a:r>
            <a:r>
              <a:rPr lang="es-ES_tradnl" sz="3600" b="1" dirty="0" smtClean="0">
                <a:solidFill>
                  <a:srgbClr val="000000"/>
                </a:solidFill>
                <a:latin typeface="Times"/>
                <a:cs typeface="Times"/>
              </a:rPr>
              <a:t>NOS PEDIRAN CUENTAS</a:t>
            </a:r>
            <a:endParaRPr lang="es-ES_tradnl" sz="36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757313"/>
            <a:ext cx="7467600" cy="43359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  <a:t>LUCAS16:2</a:t>
            </a: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Entonces le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llamó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, y le dijo: </a:t>
            </a:r>
            <a:endParaRPr lang="es-ES_tradnl" sz="30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90000"/>
              </a:lnSpc>
            </a:pP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¿Qué es esto que oigo acerca de </a:t>
            </a:r>
            <a:r>
              <a:rPr lang="es-ES_tradnl" sz="3000" i="1" dirty="0" err="1" smtClean="0">
                <a:solidFill>
                  <a:srgbClr val="000000"/>
                </a:solidFill>
                <a:latin typeface="Times"/>
                <a:cs typeface="Times"/>
              </a:rPr>
              <a:t>tí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? Da cuenta de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tu mayordomía, porque ya no podrás más ser mayordomo. </a:t>
            </a:r>
          </a:p>
          <a:p>
            <a:pPr>
              <a:lnSpc>
                <a:spcPct val="50000"/>
              </a:lnSpc>
            </a:pPr>
            <a:r>
              <a:rPr lang="es-ES_tradnl" sz="30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endParaRPr lang="es-ES_tradnl" sz="1400" dirty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50000"/>
              </a:lnSpc>
            </a:pPr>
            <a:r>
              <a:rPr lang="es-ES_tradnl" sz="3000" b="1" dirty="0" smtClean="0">
                <a:solidFill>
                  <a:srgbClr val="000000"/>
                </a:solidFill>
                <a:latin typeface="Times"/>
                <a:cs typeface="Times"/>
              </a:rPr>
              <a:t>MATEO </a:t>
            </a:r>
            <a:r>
              <a:rPr lang="es-ES_tradnl" sz="3000" b="1" dirty="0">
                <a:solidFill>
                  <a:srgbClr val="000000"/>
                </a:solidFill>
                <a:latin typeface="Times"/>
                <a:cs typeface="Times"/>
              </a:rPr>
              <a:t>25:19</a:t>
            </a:r>
          </a:p>
          <a:p>
            <a:pPr>
              <a:lnSpc>
                <a:spcPct val="8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Después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de mucho tiempo vino el 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señor</a:t>
            </a:r>
          </a:p>
          <a:p>
            <a:pPr>
              <a:lnSpc>
                <a:spcPct val="8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  de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aquellos siervos, y arregló cuentas </a:t>
            </a:r>
            <a:endParaRPr lang="es-ES_tradnl" sz="30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lnSpc>
                <a:spcPct val="80000"/>
              </a:lnSpc>
            </a:pP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	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    con </a:t>
            </a:r>
            <a:r>
              <a:rPr lang="es-ES_tradnl" sz="3000" i="1" dirty="0">
                <a:solidFill>
                  <a:srgbClr val="000000"/>
                </a:solidFill>
                <a:latin typeface="Times"/>
                <a:cs typeface="Times"/>
              </a:rPr>
              <a:t>ellos</a:t>
            </a:r>
            <a:r>
              <a:rPr lang="es-ES_tradnl" sz="3000" i="1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es-ES_tradnl" sz="30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684</TotalTime>
  <Words>1007</Words>
  <Application>Microsoft Macintosh PowerPoint</Application>
  <PresentationFormat>Presentación en pantalla (4:3)</PresentationFormat>
  <Paragraphs>99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Gill Sans MT</vt:lpstr>
      <vt:lpstr>Times</vt:lpstr>
      <vt:lpstr>Verdana</vt:lpstr>
      <vt:lpstr>Wingdings</vt:lpstr>
      <vt:lpstr>Wingdings 2</vt:lpstr>
      <vt:lpstr>Arial</vt:lpstr>
      <vt:lpstr>Solsticio</vt:lpstr>
      <vt:lpstr>Presentación de PowerPoint</vt:lpstr>
      <vt:lpstr>Presentación de PowerPoint</vt:lpstr>
      <vt:lpstr>SIGNIFICADO DE MAYORDOMO </vt:lpstr>
      <vt:lpstr>SIGNIFICADO DE MAYORDOMO </vt:lpstr>
      <vt:lpstr>1. NOSOTROS SOMOS MAYORDOMOS  DEL  SEÑOR JESUCRISTO </vt:lpstr>
      <vt:lpstr>Presentación de PowerPoint</vt:lpstr>
      <vt:lpstr>VERDADES DE UN MAYORDOMO</vt:lpstr>
      <vt:lpstr>b) SE NOS DIERON PARA       ADMINISTRARLAS:       SOMOS ADMISTRADORES</vt:lpstr>
      <vt:lpstr>d) SE NOS PEDIRAN CUENTAS</vt:lpstr>
      <vt:lpstr>e) SE NOS PIDE ENTREGAR EL 10% </vt:lpstr>
      <vt:lpstr>Presentación de PowerPoint</vt:lpstr>
      <vt:lpstr>DEUTERONOMIOS 14:23</vt:lpstr>
      <vt:lpstr>MARCOS 12:17 </vt:lpstr>
      <vt:lpstr>2. CARACTERISTICAS  DE UN  MAYORDOMO  DE JESUCRISTO </vt:lpstr>
      <vt:lpstr>Presentación de PowerPoint</vt:lpstr>
      <vt:lpstr>b) DAREMOS CUENTAS       DE NUESTROS DONES</vt:lpstr>
      <vt:lpstr>c) NO ES GASTADOR IMPULSIVO</vt:lpstr>
      <vt:lpstr>d) SE PREOCUPA POR HACER LA VOLUTAD DE DIOS</vt:lpstr>
      <vt:lpstr>3. FUNCIONES  DE UN MAYORDOMO  DE JESUCRISTO</vt:lpstr>
      <vt:lpstr>Presentación de PowerPoint</vt:lpstr>
      <vt:lpstr>b) CUIDAR DE SU FAMILIA</vt:lpstr>
      <vt:lpstr>c) CUIDAR DE LOS NESESITADOS</vt:lpstr>
      <vt:lpstr>d) CUIDAR DE LLEVAR LA      ASIGNACION DEL SEÑOR</vt:lpstr>
      <vt:lpstr>4. RECOMPENSAS  POR SER  MAYORDOMO  DE JESUCRISTO:</vt:lpstr>
      <vt:lpstr>Presentación de PowerPoint</vt:lpstr>
      <vt:lpstr>b) PERO AL QUE NO CUIDE,      SE LE QUITARA TODO </vt:lpstr>
      <vt:lpstr>CONCLUSIÓN </vt:lpstr>
      <vt:lpstr>LUCAS 12:43 </vt:lpstr>
    </vt:vector>
  </TitlesOfParts>
  <Company>IGLESIA LA 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MAYORDOMOS DEL SEÑOR JESUCRISTO </dc:title>
  <dc:creator>ELIAS  PAEZ DE LA CERDA</dc:creator>
  <cp:lastModifiedBy>Usuario de Microsoft Office</cp:lastModifiedBy>
  <cp:revision>88</cp:revision>
  <dcterms:created xsi:type="dcterms:W3CDTF">2016-08-26T23:21:12Z</dcterms:created>
  <dcterms:modified xsi:type="dcterms:W3CDTF">2017-10-20T23:10:54Z</dcterms:modified>
</cp:coreProperties>
</file>