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282" r:id="rId5"/>
    <p:sldId id="283" r:id="rId6"/>
    <p:sldId id="284" r:id="rId7"/>
    <p:sldId id="285" r:id="rId8"/>
    <p:sldId id="301" r:id="rId9"/>
    <p:sldId id="300" r:id="rId10"/>
    <p:sldId id="302" r:id="rId11"/>
    <p:sldId id="303" r:id="rId12"/>
    <p:sldId id="304" r:id="rId13"/>
    <p:sldId id="286" r:id="rId14"/>
    <p:sldId id="298" r:id="rId15"/>
    <p:sldId id="287" r:id="rId16"/>
    <p:sldId id="288" r:id="rId17"/>
    <p:sldId id="289" r:id="rId18"/>
    <p:sldId id="290" r:id="rId19"/>
    <p:sldId id="291" r:id="rId20"/>
    <p:sldId id="292" r:id="rId21"/>
    <p:sldId id="293" r:id="rId22"/>
    <p:sldId id="294" r:id="rId23"/>
    <p:sldId id="295" r:id="rId24"/>
    <p:sldId id="296" r:id="rId25"/>
    <p:sldId id="297" r:id="rId2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3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71D4BB-9FE5-4A73-8540-C4652F482589}" type="datetimeFigureOut">
              <a:rPr lang="es-MX" smtClean="0"/>
              <a:pPr/>
              <a:t>09/09/2011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9D1113F-3213-4ABA-97EC-5FE29E8817F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1D4BB-9FE5-4A73-8540-C4652F482589}" type="datetimeFigureOut">
              <a:rPr lang="es-MX" smtClean="0"/>
              <a:pPr/>
              <a:t>09/09/2011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1113F-3213-4ABA-97EC-5FE29E8817F1}"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iconcordancia.com/biblia.php?w_tbl=tbl_capitulos&amp;Libro=42&amp;Capitulos=9"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miconcordancia.com/biblia.php?w_tbl=tbl_capitulos&amp;Libro=41&amp;Capitulos=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miconcordancia.com/biblia.php?w_tbl=tbl_capitulos&amp;Libro=29&amp;Capitulos=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miconcordancia.com/biblia.php?w_tbl=tbl_capitulos&amp;Libro=13&amp;Capitulos=2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miconcordancia.com/biblia.php?w_tbl=tbl_capitulos&amp;Libro=2&amp;Capitulos=3"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miconcordancia.com/biblia.php?w_tbl=tbl_capitulos&amp;Libro=1&amp;Capitulos=26"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miconcordancia.com/biblia.php?w_tbl=tbl_capitulos&amp;Libro=6&amp;Capitulos=2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357166"/>
            <a:ext cx="8501122" cy="1714512"/>
          </a:xfrm>
        </p:spPr>
        <p:txBody>
          <a:bodyPr>
            <a:noAutofit/>
          </a:bodyPr>
          <a:lstStyle/>
          <a:p>
            <a:r>
              <a:rPr lang="es-MX" sz="6000" dirty="0" smtClean="0">
                <a:solidFill>
                  <a:schemeClr val="bg1"/>
                </a:solidFill>
              </a:rPr>
              <a:t> ENGRANANDO LA VISION</a:t>
            </a:r>
            <a:br>
              <a:rPr lang="es-MX" sz="6000" dirty="0" smtClean="0">
                <a:solidFill>
                  <a:schemeClr val="bg1"/>
                </a:solidFill>
              </a:rPr>
            </a:br>
            <a:endParaRPr lang="es-MX" sz="6000" dirty="0">
              <a:solidFill>
                <a:schemeClr val="bg1"/>
              </a:solidFill>
            </a:endParaRPr>
          </a:p>
        </p:txBody>
      </p:sp>
      <p:pic>
        <p:nvPicPr>
          <p:cNvPr id="3" name="Picture 2" descr="http://www.basta.com.mx/inter/img/engran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412776"/>
            <a:ext cx="7632848" cy="496855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247864"/>
          </a:xfrm>
          <a:prstGeom prst="rect">
            <a:avLst/>
          </a:prstGeom>
        </p:spPr>
        <p:txBody>
          <a:bodyPr wrap="square">
            <a:spAutoFit/>
          </a:bodyPr>
          <a:lstStyle/>
          <a:p>
            <a:r>
              <a:rPr lang="es-MX" b="1" dirty="0" smtClean="0"/>
              <a:t>9</a:t>
            </a:r>
            <a:endParaRPr lang="es-MX" sz="4000" b="1" dirty="0" smtClean="0">
              <a:solidFill>
                <a:schemeClr val="bg1"/>
              </a:solidFill>
            </a:endParaRPr>
          </a:p>
          <a:p>
            <a:r>
              <a:rPr lang="es-MX" sz="4000" b="1" dirty="0" smtClean="0">
                <a:solidFill>
                  <a:schemeClr val="bg1"/>
                </a:solidFill>
              </a:rPr>
              <a:t>4. EL SEÑOR TENIA SUS RETIROS</a:t>
            </a:r>
            <a:endParaRPr lang="es-MX" sz="3200" b="1" dirty="0" smtClean="0">
              <a:solidFill>
                <a:schemeClr val="bg1"/>
              </a:solidFill>
            </a:endParaRPr>
          </a:p>
          <a:p>
            <a:endParaRPr lang="es-MX" sz="4000" b="1" dirty="0" smtClean="0">
              <a:solidFill>
                <a:schemeClr val="bg1"/>
              </a:solidFill>
              <a:hlinkClick r:id="rId2" action="ppaction://hlinkfile"/>
            </a:endParaRPr>
          </a:p>
          <a:p>
            <a:endParaRPr lang="es-MX" sz="4000" b="1" dirty="0" smtClean="0">
              <a:solidFill>
                <a:schemeClr val="bg1"/>
              </a:solidFill>
              <a:hlinkClick r:id="rId2" action="ppaction://hlinkfile"/>
            </a:endParaRPr>
          </a:p>
          <a:p>
            <a:r>
              <a:rPr lang="es-MX" sz="4000" b="1" dirty="0" smtClean="0">
                <a:solidFill>
                  <a:schemeClr val="bg1"/>
                </a:solidFill>
                <a:hlinkClick r:id="rId2" action="ppaction://hlinkfile"/>
              </a:rPr>
              <a:t>Lucas 9:10</a:t>
            </a:r>
            <a:r>
              <a:rPr lang="es-MX" sz="3200" b="1" dirty="0" smtClean="0">
                <a:solidFill>
                  <a:schemeClr val="bg1"/>
                </a:solidFill>
              </a:rPr>
              <a:t>:</a:t>
            </a:r>
            <a:r>
              <a:rPr lang="es-MX" sz="3200" dirty="0" smtClean="0">
                <a:solidFill>
                  <a:schemeClr val="bg1"/>
                </a:solidFill>
              </a:rPr>
              <a:t> </a:t>
            </a:r>
          </a:p>
          <a:p>
            <a:endParaRPr lang="es-MX" sz="3200" dirty="0" smtClean="0">
              <a:solidFill>
                <a:schemeClr val="bg1"/>
              </a:solidFill>
            </a:endParaRPr>
          </a:p>
          <a:p>
            <a:r>
              <a:rPr lang="es-MX" sz="3600" dirty="0" smtClean="0">
                <a:solidFill>
                  <a:schemeClr val="bg1"/>
                </a:solidFill>
              </a:rPr>
              <a:t>Vueltos los apóstoles, le contaron todo lo que habían hecho. Y tomándolos, </a:t>
            </a:r>
            <a:r>
              <a:rPr lang="es-MX" sz="3600" u="sng" dirty="0" smtClean="0">
                <a:solidFill>
                  <a:schemeClr val="bg1"/>
                </a:solidFill>
              </a:rPr>
              <a:t>se retiró aparte</a:t>
            </a:r>
            <a:r>
              <a:rPr lang="es-MX" sz="3600" dirty="0" smtClean="0">
                <a:solidFill>
                  <a:schemeClr val="bg1"/>
                </a:solidFill>
              </a:rPr>
              <a:t>, a un lugar desierto de la ciudad llamada </a:t>
            </a:r>
            <a:r>
              <a:rPr lang="es-MX" sz="3600" dirty="0" err="1" smtClean="0">
                <a:solidFill>
                  <a:schemeClr val="bg1"/>
                </a:solidFill>
              </a:rPr>
              <a:t>Betsaida</a:t>
            </a:r>
            <a:r>
              <a:rPr lang="es-MX" sz="3200" dirty="0" smtClean="0">
                <a:solidFill>
                  <a:schemeClr val="bg1"/>
                </a:solidFill>
              </a:rPr>
              <a:t>.</a:t>
            </a:r>
            <a:br>
              <a:rPr lang="es-MX" sz="3200" dirty="0" smtClean="0">
                <a:solidFill>
                  <a:schemeClr val="bg1"/>
                </a:solidFill>
              </a:rPr>
            </a:br>
            <a:endParaRPr lang="es-MX" sz="3200" dirty="0" smtClean="0">
              <a:solidFill>
                <a:schemeClr val="bg1"/>
              </a:solidFill>
            </a:endParaRPr>
          </a:p>
          <a:p>
            <a:r>
              <a:rPr lang="es-MX" sz="3200" dirty="0" smtClean="0">
                <a:solidFill>
                  <a:schemeClr val="bg1"/>
                </a:solidFill>
              </a:rPr>
              <a:t/>
            </a:r>
            <a:br>
              <a:rPr lang="es-MX" sz="3200" dirty="0" smtClean="0">
                <a:solidFill>
                  <a:schemeClr val="bg1"/>
                </a:solidFill>
              </a:rPr>
            </a:br>
            <a:endParaRPr lang="es-MX"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60648"/>
            <a:ext cx="8640960" cy="6340197"/>
          </a:xfrm>
          <a:prstGeom prst="rect">
            <a:avLst/>
          </a:prstGeom>
        </p:spPr>
        <p:txBody>
          <a:bodyPr wrap="square">
            <a:spAutoFit/>
          </a:bodyPr>
          <a:lstStyle/>
          <a:p>
            <a:r>
              <a:rPr lang="es-MX" sz="4400" b="1" dirty="0" smtClean="0">
                <a:solidFill>
                  <a:schemeClr val="bg1"/>
                </a:solidFill>
              </a:rPr>
              <a:t>5. EL SEÑOR TENIA SU DISCIPULADO</a:t>
            </a:r>
            <a:endParaRPr lang="es-MX" sz="2800" b="1" dirty="0" smtClean="0">
              <a:solidFill>
                <a:schemeClr val="bg1"/>
              </a:solidFill>
            </a:endParaRPr>
          </a:p>
          <a:p>
            <a:endParaRPr lang="es-MX" sz="2800" b="1" dirty="0" smtClean="0">
              <a:solidFill>
                <a:schemeClr val="bg1"/>
              </a:solidFill>
              <a:hlinkClick r:id="rId2" action="ppaction://hlinkfile"/>
            </a:endParaRPr>
          </a:p>
          <a:p>
            <a:endParaRPr lang="es-MX" sz="2800" b="1" dirty="0" smtClean="0">
              <a:solidFill>
                <a:schemeClr val="bg1"/>
              </a:solidFill>
              <a:hlinkClick r:id="rId2" action="ppaction://hlinkfile"/>
            </a:endParaRPr>
          </a:p>
          <a:p>
            <a:endParaRPr lang="es-MX" sz="2800" b="1" dirty="0" smtClean="0">
              <a:solidFill>
                <a:schemeClr val="bg1"/>
              </a:solidFill>
              <a:hlinkClick r:id="rId2" action="ppaction://hlinkfile"/>
            </a:endParaRPr>
          </a:p>
          <a:p>
            <a:r>
              <a:rPr lang="es-MX" sz="3200" b="1" dirty="0" smtClean="0">
                <a:solidFill>
                  <a:schemeClr val="bg1"/>
                </a:solidFill>
                <a:hlinkClick r:id="rId2" action="ppaction://hlinkfile"/>
              </a:rPr>
              <a:t>Marcos 9:31</a:t>
            </a:r>
            <a:endParaRPr lang="es-MX" sz="3200" b="1" dirty="0" smtClean="0">
              <a:solidFill>
                <a:schemeClr val="bg1"/>
              </a:solidFill>
            </a:endParaRPr>
          </a:p>
          <a:p>
            <a:endParaRPr lang="es-MX" sz="2800" b="1" dirty="0" smtClean="0">
              <a:solidFill>
                <a:schemeClr val="bg1"/>
              </a:solidFill>
              <a:hlinkClick r:id="rId2" action="ppaction://hlinkfile"/>
            </a:endParaRPr>
          </a:p>
          <a:p>
            <a:r>
              <a:rPr lang="es-MX" sz="4800" dirty="0" smtClean="0">
                <a:solidFill>
                  <a:schemeClr val="bg1"/>
                </a:solidFill>
              </a:rPr>
              <a:t>Porque enseñaba a sus discípulos</a:t>
            </a:r>
            <a:r>
              <a:rPr lang="es-MX" sz="3200" dirty="0" smtClean="0">
                <a:solidFill>
                  <a:schemeClr val="bg1"/>
                </a:solidFill>
              </a:rPr>
              <a:t>, y les decía: El Hijo del Hombre será entregado en manos de hombres, y le matarán; pero después de muerto, resucitará al tercer día. </a:t>
            </a:r>
            <a:br>
              <a:rPr lang="es-MX" sz="3200" dirty="0" smtClean="0">
                <a:solidFill>
                  <a:schemeClr val="bg1"/>
                </a:solidFill>
              </a:rPr>
            </a:br>
            <a:endParaRPr lang="es-MX" sz="3200" dirty="0" smtClean="0">
              <a:solidFill>
                <a:schemeClr val="bg1"/>
              </a:solidFill>
            </a:endParaRPr>
          </a:p>
          <a:p>
            <a:r>
              <a:rPr lang="es-MX" sz="2800" dirty="0" smtClean="0">
                <a:solidFill>
                  <a:schemeClr val="bg1"/>
                </a:solidFill>
              </a:rPr>
              <a:t/>
            </a:r>
            <a:br>
              <a:rPr lang="es-MX" sz="2800" dirty="0" smtClean="0">
                <a:solidFill>
                  <a:schemeClr val="bg1"/>
                </a:solidFill>
              </a:rPr>
            </a:br>
            <a:endParaRPr lang="es-MX"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8712968" cy="6832640"/>
          </a:xfrm>
          <a:prstGeom prst="rect">
            <a:avLst/>
          </a:prstGeom>
        </p:spPr>
        <p:txBody>
          <a:bodyPr wrap="square">
            <a:spAutoFit/>
          </a:bodyPr>
          <a:lstStyle/>
          <a:p>
            <a:r>
              <a:rPr lang="es-MX" sz="6000" b="1" u="sng" dirty="0" smtClean="0">
                <a:solidFill>
                  <a:schemeClr val="bg1"/>
                </a:solidFill>
                <a:hlinkClick r:id="rId2" action="ppaction://hlinkfile"/>
              </a:rPr>
              <a:t>6.LA REUNION DE LIDERES</a:t>
            </a:r>
          </a:p>
          <a:p>
            <a:endParaRPr lang="es-MX" sz="6000" b="1" dirty="0" smtClean="0">
              <a:solidFill>
                <a:schemeClr val="bg1"/>
              </a:solidFill>
              <a:hlinkClick r:id="rId2" action="ppaction://hlinkfile"/>
            </a:endParaRPr>
          </a:p>
          <a:p>
            <a:r>
              <a:rPr lang="es-MX" sz="6000" b="1" dirty="0" smtClean="0">
                <a:solidFill>
                  <a:schemeClr val="bg1"/>
                </a:solidFill>
                <a:hlinkClick r:id="rId2" action="ppaction://hlinkfile"/>
              </a:rPr>
              <a:t>Joel 2:16</a:t>
            </a:r>
            <a:r>
              <a:rPr lang="es-MX" sz="6000" b="1" dirty="0" smtClean="0">
                <a:solidFill>
                  <a:schemeClr val="bg1"/>
                </a:solidFill>
              </a:rPr>
              <a:t>:</a:t>
            </a:r>
            <a:r>
              <a:rPr lang="es-MX" sz="6000" dirty="0" smtClean="0">
                <a:solidFill>
                  <a:schemeClr val="bg1"/>
                </a:solidFill>
              </a:rPr>
              <a:t> </a:t>
            </a:r>
          </a:p>
          <a:p>
            <a:endParaRPr lang="es-MX" sz="2800" dirty="0" smtClean="0">
              <a:solidFill>
                <a:schemeClr val="bg1"/>
              </a:solidFill>
            </a:endParaRPr>
          </a:p>
          <a:p>
            <a:r>
              <a:rPr lang="es-MX" sz="3600" dirty="0" smtClean="0">
                <a:solidFill>
                  <a:schemeClr val="bg1"/>
                </a:solidFill>
              </a:rPr>
              <a:t>Reunid al pueblo, </a:t>
            </a:r>
            <a:r>
              <a:rPr lang="es-MX" sz="4400" dirty="0" smtClean="0">
                <a:solidFill>
                  <a:schemeClr val="bg1"/>
                </a:solidFill>
              </a:rPr>
              <a:t>santificad la reunión</a:t>
            </a:r>
            <a:r>
              <a:rPr lang="es-MX" sz="3600" dirty="0" smtClean="0">
                <a:solidFill>
                  <a:schemeClr val="bg1"/>
                </a:solidFill>
              </a:rPr>
              <a:t>, juntad a los ancianos, congregad a los niños y a los que maman, salga de su cámara el novio, y de su tálamo la novia. </a:t>
            </a:r>
            <a:r>
              <a:rPr lang="es-MX" sz="3200" dirty="0" smtClean="0">
                <a:solidFill>
                  <a:schemeClr val="bg1"/>
                </a:solidFill>
              </a:rPr>
              <a:t/>
            </a:r>
            <a:br>
              <a:rPr lang="es-MX" sz="3200" dirty="0" smtClean="0">
                <a:solidFill>
                  <a:schemeClr val="bg1"/>
                </a:solidFill>
              </a:rPr>
            </a:br>
            <a:endParaRPr lang="es-MX" sz="3200" dirty="0" smtClean="0">
              <a:solidFill>
                <a:schemeClr val="bg1"/>
              </a:solidFill>
            </a:endParaRPr>
          </a:p>
          <a:p>
            <a:r>
              <a:rPr lang="es-MX" sz="2800" dirty="0" smtClean="0">
                <a:solidFill>
                  <a:schemeClr val="bg1"/>
                </a:solidFill>
              </a:rPr>
              <a:t/>
            </a:r>
            <a:br>
              <a:rPr lang="es-MX" sz="2800" dirty="0" smtClean="0">
                <a:solidFill>
                  <a:schemeClr val="bg1"/>
                </a:solidFill>
              </a:rPr>
            </a:br>
            <a:endParaRPr lang="es-MX"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2876" y="214290"/>
            <a:ext cx="9001156"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71406" y="214290"/>
            <a:ext cx="8858312" cy="2308324"/>
          </a:xfrm>
          <a:prstGeom prst="rect">
            <a:avLst/>
          </a:prstGeom>
          <a:noFill/>
        </p:spPr>
        <p:txBody>
          <a:bodyPr wrap="square" rtlCol="0">
            <a:spAutoFit/>
          </a:bodyPr>
          <a:lstStyle/>
          <a:p>
            <a:pPr algn="ctr"/>
            <a:r>
              <a:rPr lang="es-MX" sz="3200" dirty="0" smtClean="0">
                <a:solidFill>
                  <a:schemeClr val="bg1"/>
                </a:solidFill>
              </a:rPr>
              <a:t>  </a:t>
            </a:r>
            <a:r>
              <a:rPr lang="es-MX" sz="4000" dirty="0" smtClean="0">
                <a:solidFill>
                  <a:schemeClr val="bg1"/>
                </a:solidFill>
              </a:rPr>
              <a:t>7.EL REY DAVID SE ENGRANO CON LA VISION CON LA EXELENCIA</a:t>
            </a:r>
            <a:endParaRPr lang="es-MX" sz="3200" dirty="0" smtClean="0">
              <a:solidFill>
                <a:schemeClr val="bg1"/>
              </a:solidFill>
            </a:endParaRPr>
          </a:p>
          <a:p>
            <a:pPr algn="ctr"/>
            <a:endParaRPr lang="es-MX" sz="3200" dirty="0">
              <a:solidFill>
                <a:schemeClr val="bg1"/>
              </a:solidFill>
            </a:endParaRPr>
          </a:p>
          <a:p>
            <a:pPr algn="ctr"/>
            <a:endParaRPr lang="es-MX" sz="3200" dirty="0">
              <a:solidFill>
                <a:schemeClr val="bg1"/>
              </a:solidFill>
            </a:endParaRPr>
          </a:p>
        </p:txBody>
      </p:sp>
      <p:pic>
        <p:nvPicPr>
          <p:cNvPr id="9219" name="Picture 3"/>
          <p:cNvPicPr>
            <a:picLocks noChangeAspect="1" noChangeArrowheads="1"/>
          </p:cNvPicPr>
          <p:nvPr/>
        </p:nvPicPr>
        <p:blipFill>
          <a:blip r:embed="rId2" cstate="print"/>
          <a:srcRect/>
          <a:stretch>
            <a:fillRect/>
          </a:stretch>
        </p:blipFill>
        <p:spPr bwMode="auto">
          <a:xfrm>
            <a:off x="2000231" y="2000240"/>
            <a:ext cx="4942737" cy="45720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260648"/>
            <a:ext cx="8280920" cy="5632311"/>
          </a:xfrm>
          <a:prstGeom prst="rect">
            <a:avLst/>
          </a:prstGeom>
        </p:spPr>
        <p:txBody>
          <a:bodyPr wrap="square">
            <a:spAutoFit/>
          </a:bodyPr>
          <a:lstStyle/>
          <a:p>
            <a:r>
              <a:rPr lang="es-MX" sz="4000" b="1" dirty="0" smtClean="0">
                <a:solidFill>
                  <a:schemeClr val="bg1"/>
                </a:solidFill>
              </a:rPr>
              <a:t>. </a:t>
            </a:r>
            <a:r>
              <a:rPr lang="es-MX" sz="4000" b="1" dirty="0" smtClean="0">
                <a:solidFill>
                  <a:schemeClr val="bg1"/>
                </a:solidFill>
                <a:hlinkClick r:id="rId2" action="ppaction://hlinkfile"/>
              </a:rPr>
              <a:t>1 Crónicas 22:5</a:t>
            </a:r>
            <a:r>
              <a:rPr lang="es-MX" sz="4000" b="1" dirty="0" smtClean="0">
                <a:solidFill>
                  <a:schemeClr val="bg1"/>
                </a:solidFill>
              </a:rPr>
              <a:t>:</a:t>
            </a:r>
            <a:r>
              <a:rPr lang="es-MX" sz="4000" dirty="0" smtClean="0">
                <a:solidFill>
                  <a:schemeClr val="bg1"/>
                </a:solidFill>
              </a:rPr>
              <a:t> Y dijo David: Salomón mi hijo es muchacho y de tierna edad, y la casa que se ha de edificar a Jehová ha de ser magnífica por </a:t>
            </a:r>
            <a:r>
              <a:rPr lang="es-MX" sz="4000" b="1" dirty="0" smtClean="0">
                <a:solidFill>
                  <a:schemeClr val="bg1"/>
                </a:solidFill>
              </a:rPr>
              <a:t>EXCELENCIA</a:t>
            </a:r>
            <a:r>
              <a:rPr lang="es-MX" sz="4000" dirty="0" smtClean="0">
                <a:solidFill>
                  <a:schemeClr val="bg1"/>
                </a:solidFill>
              </a:rPr>
              <a:t>, para renombre y honra en todas las tierras; ahora, pues, yo le prepararé lo necesario. Y David antes de su muerte hizo preparativos en gran abundancia</a:t>
            </a:r>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85728"/>
            <a:ext cx="9001156" cy="25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32" y="214290"/>
            <a:ext cx="9418027" cy="2554545"/>
          </a:xfrm>
          <a:prstGeom prst="rect">
            <a:avLst/>
          </a:prstGeom>
          <a:noFill/>
        </p:spPr>
        <p:txBody>
          <a:bodyPr wrap="none" rtlCol="0">
            <a:spAutoFit/>
          </a:bodyPr>
          <a:lstStyle/>
          <a:p>
            <a:r>
              <a:rPr lang="es-MX" sz="4000" dirty="0" smtClean="0">
                <a:solidFill>
                  <a:schemeClr val="bg1"/>
                </a:solidFill>
              </a:rPr>
              <a:t>6.LOS QUE NO SE ENGRANARON CON DIOS</a:t>
            </a:r>
          </a:p>
          <a:p>
            <a:endParaRPr lang="es-MX" sz="4000" dirty="0">
              <a:solidFill>
                <a:schemeClr val="bg1"/>
              </a:solidFill>
            </a:endParaRPr>
          </a:p>
          <a:p>
            <a:pPr marL="742950" indent="-742950">
              <a:buAutoNum type="alphaUcParenR"/>
            </a:pPr>
            <a:r>
              <a:rPr lang="es-MX" sz="4000" dirty="0" smtClean="0">
                <a:solidFill>
                  <a:schemeClr val="bg1"/>
                </a:solidFill>
              </a:rPr>
              <a:t>LOS JUDIOS DEL TIEMPO DE JESÚS</a:t>
            </a:r>
          </a:p>
          <a:p>
            <a:pPr marL="742950" indent="-742950"/>
            <a:r>
              <a:rPr lang="es-MX" sz="4000" dirty="0" smtClean="0">
                <a:solidFill>
                  <a:schemeClr val="bg1"/>
                </a:solidFill>
              </a:rPr>
              <a:t>LUCAS 12:54-56</a:t>
            </a:r>
            <a:endParaRPr lang="es-MX" sz="4000" dirty="0">
              <a:solidFill>
                <a:schemeClr val="bg1"/>
              </a:solidFill>
            </a:endParaRPr>
          </a:p>
        </p:txBody>
      </p:sp>
      <p:pic>
        <p:nvPicPr>
          <p:cNvPr id="10242" name="Picture 2"/>
          <p:cNvPicPr>
            <a:picLocks noChangeAspect="1" noChangeArrowheads="1"/>
          </p:cNvPicPr>
          <p:nvPr/>
        </p:nvPicPr>
        <p:blipFill>
          <a:blip r:embed="rId2" cstate="print"/>
          <a:srcRect/>
          <a:stretch>
            <a:fillRect/>
          </a:stretch>
        </p:blipFill>
        <p:spPr bwMode="auto">
          <a:xfrm>
            <a:off x="2714612" y="3000372"/>
            <a:ext cx="3714776" cy="35166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186309"/>
          </a:xfrm>
          <a:prstGeom prst="rect">
            <a:avLst/>
          </a:prstGeom>
        </p:spPr>
        <p:txBody>
          <a:bodyPr wrap="square">
            <a:spAutoFit/>
          </a:bodyPr>
          <a:lstStyle/>
          <a:p>
            <a:r>
              <a:rPr lang="es-MX" sz="4400" dirty="0" smtClean="0">
                <a:solidFill>
                  <a:schemeClr val="bg1"/>
                </a:solidFill>
              </a:rPr>
              <a:t>12:54 Decía también a la multitud: Cuando veis la nube que sale del poniente, luego decís: Agua viene; y así sucede. </a:t>
            </a:r>
            <a:br>
              <a:rPr lang="es-MX" sz="4400" dirty="0" smtClean="0">
                <a:solidFill>
                  <a:schemeClr val="bg1"/>
                </a:solidFill>
              </a:rPr>
            </a:br>
            <a:r>
              <a:rPr lang="es-MX" sz="4400" dirty="0" smtClean="0">
                <a:solidFill>
                  <a:schemeClr val="bg1"/>
                </a:solidFill>
              </a:rPr>
              <a:t>12:55 Y cuando sopla el viento del sur, decís: Hará calor; y lo hace. </a:t>
            </a:r>
            <a:br>
              <a:rPr lang="es-MX" sz="4400" dirty="0" smtClean="0">
                <a:solidFill>
                  <a:schemeClr val="bg1"/>
                </a:solidFill>
              </a:rPr>
            </a:br>
            <a:r>
              <a:rPr lang="es-MX" sz="4400" dirty="0" smtClean="0">
                <a:solidFill>
                  <a:schemeClr val="bg1"/>
                </a:solidFill>
              </a:rPr>
              <a:t>12:56 ¡Hipócritas! Sabéis distinguir el aspecto del cielo y de la tierra; ¿y cómo no distinguís este tiempo?</a:t>
            </a:r>
            <a:endParaRPr lang="es-MX" sz="44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142852"/>
            <a:ext cx="7643866"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357158" y="285728"/>
            <a:ext cx="7589385" cy="1446550"/>
          </a:xfrm>
          <a:prstGeom prst="rect">
            <a:avLst/>
          </a:prstGeom>
          <a:noFill/>
        </p:spPr>
        <p:txBody>
          <a:bodyPr wrap="none" rtlCol="0">
            <a:spAutoFit/>
          </a:bodyPr>
          <a:lstStyle/>
          <a:p>
            <a:r>
              <a:rPr lang="es-MX" sz="4400" dirty="0" smtClean="0">
                <a:solidFill>
                  <a:schemeClr val="bg1"/>
                </a:solidFill>
              </a:rPr>
              <a:t>B) LOS PRINCIPES DE ESTE SIGLO</a:t>
            </a:r>
          </a:p>
          <a:p>
            <a:r>
              <a:rPr lang="es-MX" sz="4400" dirty="0" smtClean="0">
                <a:solidFill>
                  <a:schemeClr val="bg1"/>
                </a:solidFill>
              </a:rPr>
              <a:t>1 CORINTIOS 2:8</a:t>
            </a:r>
            <a:endParaRPr lang="es-MX" sz="4400" dirty="0">
              <a:solidFill>
                <a:schemeClr val="bg1"/>
              </a:solidFill>
            </a:endParaRPr>
          </a:p>
        </p:txBody>
      </p:sp>
      <p:sp>
        <p:nvSpPr>
          <p:cNvPr id="5" name="4 Rectángulo"/>
          <p:cNvSpPr/>
          <p:nvPr/>
        </p:nvSpPr>
        <p:spPr>
          <a:xfrm>
            <a:off x="142844" y="2214554"/>
            <a:ext cx="8786874" cy="4247317"/>
          </a:xfrm>
          <a:prstGeom prst="rect">
            <a:avLst/>
          </a:prstGeom>
        </p:spPr>
        <p:txBody>
          <a:bodyPr wrap="square">
            <a:spAutoFit/>
          </a:bodyPr>
          <a:lstStyle/>
          <a:p>
            <a:r>
              <a:rPr lang="es-MX" sz="5400" dirty="0" smtClean="0">
                <a:solidFill>
                  <a:schemeClr val="bg1"/>
                </a:solidFill>
              </a:rPr>
              <a:t>2:8 la que ninguno de los príncipes de este siglo conoció; porque si la hubieran conocido, nunca habrían crucificado al Señor de gloria. </a:t>
            </a:r>
            <a:endParaRPr lang="es-MX" sz="5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285728"/>
            <a:ext cx="8429684"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2285984" y="357166"/>
            <a:ext cx="4766946" cy="1446550"/>
          </a:xfrm>
          <a:prstGeom prst="rect">
            <a:avLst/>
          </a:prstGeom>
          <a:noFill/>
        </p:spPr>
        <p:txBody>
          <a:bodyPr wrap="none" rtlCol="0">
            <a:spAutoFit/>
          </a:bodyPr>
          <a:lstStyle/>
          <a:p>
            <a:pPr algn="ctr"/>
            <a:r>
              <a:rPr lang="es-MX" sz="4400" dirty="0" smtClean="0">
                <a:solidFill>
                  <a:schemeClr val="bg1"/>
                </a:solidFill>
              </a:rPr>
              <a:t>C) LOS 10 ESPIAS</a:t>
            </a:r>
          </a:p>
          <a:p>
            <a:pPr algn="ctr"/>
            <a:r>
              <a:rPr lang="es-MX" sz="4400" dirty="0" smtClean="0">
                <a:solidFill>
                  <a:schemeClr val="bg1"/>
                </a:solidFill>
              </a:rPr>
              <a:t>NUMEROS 13:31-33</a:t>
            </a:r>
            <a:endParaRPr lang="es-MX" sz="4400" dirty="0">
              <a:solidFill>
                <a:schemeClr val="bg1"/>
              </a:solidFill>
            </a:endParaRPr>
          </a:p>
        </p:txBody>
      </p:sp>
      <p:pic>
        <p:nvPicPr>
          <p:cNvPr id="11266" name="Picture 2"/>
          <p:cNvPicPr>
            <a:picLocks noChangeAspect="1" noChangeArrowheads="1"/>
          </p:cNvPicPr>
          <p:nvPr/>
        </p:nvPicPr>
        <p:blipFill>
          <a:blip r:embed="rId2" cstate="print"/>
          <a:srcRect/>
          <a:stretch>
            <a:fillRect/>
          </a:stretch>
        </p:blipFill>
        <p:spPr bwMode="auto">
          <a:xfrm>
            <a:off x="2384275" y="2000240"/>
            <a:ext cx="4116551" cy="46434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494085"/>
          </a:xfrm>
          <a:prstGeom prst="rect">
            <a:avLst/>
          </a:prstGeom>
        </p:spPr>
        <p:txBody>
          <a:bodyPr wrap="square">
            <a:spAutoFit/>
          </a:bodyPr>
          <a:lstStyle/>
          <a:p>
            <a:r>
              <a:rPr lang="es-MX" sz="3200" dirty="0" smtClean="0">
                <a:solidFill>
                  <a:schemeClr val="bg1"/>
                </a:solidFill>
              </a:rPr>
              <a:t>13:31 Mas los varones que subieron con él, dijeron: </a:t>
            </a:r>
            <a:r>
              <a:rPr lang="es-MX" sz="3200" u="sng" dirty="0" smtClean="0">
                <a:solidFill>
                  <a:schemeClr val="bg1"/>
                </a:solidFill>
              </a:rPr>
              <a:t>No podremos subir </a:t>
            </a:r>
            <a:r>
              <a:rPr lang="es-MX" sz="3200" dirty="0" smtClean="0">
                <a:solidFill>
                  <a:schemeClr val="bg1"/>
                </a:solidFill>
              </a:rPr>
              <a:t>contra aquel pueblo, porque es más fuerte que nosotros. </a:t>
            </a:r>
          </a:p>
          <a:p>
            <a:r>
              <a:rPr lang="es-MX" sz="3200" dirty="0" smtClean="0">
                <a:solidFill>
                  <a:schemeClr val="bg1"/>
                </a:solidFill>
              </a:rPr>
              <a:t/>
            </a:r>
            <a:br>
              <a:rPr lang="es-MX" sz="3200" dirty="0" smtClean="0">
                <a:solidFill>
                  <a:schemeClr val="bg1"/>
                </a:solidFill>
              </a:rPr>
            </a:br>
            <a:r>
              <a:rPr lang="es-MX" sz="3200" dirty="0" smtClean="0">
                <a:solidFill>
                  <a:schemeClr val="bg1"/>
                </a:solidFill>
              </a:rPr>
              <a:t>13:32 Y hablaron mal entre los hijos de Israel, de la tierra que habían reconocido, diciendo: La tierra por donde pasamos para reconocerla, es tierra que traga a sus moradores; y todo el pueblo que vimos en medio de ella son hombres de grande estatura.</a:t>
            </a:r>
          </a:p>
          <a:p>
            <a:r>
              <a:rPr lang="es-MX" sz="3200" dirty="0" smtClean="0">
                <a:solidFill>
                  <a:schemeClr val="bg1"/>
                </a:solidFill>
              </a:rPr>
              <a:t> </a:t>
            </a:r>
            <a:br>
              <a:rPr lang="es-MX" sz="3200" dirty="0" smtClean="0">
                <a:solidFill>
                  <a:schemeClr val="bg1"/>
                </a:solidFill>
              </a:rPr>
            </a:br>
            <a:r>
              <a:rPr lang="es-MX" sz="3200" dirty="0" smtClean="0">
                <a:solidFill>
                  <a:schemeClr val="bg1"/>
                </a:solidFill>
              </a:rPr>
              <a:t>13:33 También vimos allí gigantes, hijos de </a:t>
            </a:r>
            <a:r>
              <a:rPr lang="es-MX" sz="3200" dirty="0" err="1" smtClean="0">
                <a:solidFill>
                  <a:schemeClr val="bg1"/>
                </a:solidFill>
              </a:rPr>
              <a:t>Anac</a:t>
            </a:r>
            <a:r>
              <a:rPr lang="es-MX" sz="3200" dirty="0" smtClean="0">
                <a:solidFill>
                  <a:schemeClr val="bg1"/>
                </a:solidFill>
              </a:rPr>
              <a:t>, raza de los gigantes, y éramos nosotros, a nuestro parecer, como langostas; y así les parecíamos a ellos.</a:t>
            </a:r>
            <a:endParaRPr lang="es-MX" sz="3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solidFill>
                  <a:schemeClr val="bg1"/>
                </a:solidFill>
              </a:rPr>
              <a:t>EXODO 3:3</a:t>
            </a:r>
            <a:endParaRPr lang="es-MX" dirty="0">
              <a:solidFill>
                <a:schemeClr val="bg1"/>
              </a:solidFill>
            </a:endParaRPr>
          </a:p>
        </p:txBody>
      </p:sp>
      <p:sp>
        <p:nvSpPr>
          <p:cNvPr id="6" name="5 Rectángulo"/>
          <p:cNvSpPr/>
          <p:nvPr/>
        </p:nvSpPr>
        <p:spPr>
          <a:xfrm>
            <a:off x="179512" y="1484784"/>
            <a:ext cx="8964488" cy="6001643"/>
          </a:xfrm>
          <a:prstGeom prst="rect">
            <a:avLst/>
          </a:prstGeom>
        </p:spPr>
        <p:txBody>
          <a:bodyPr wrap="square">
            <a:spAutoFit/>
          </a:bodyPr>
          <a:lstStyle/>
          <a:p>
            <a:pPr algn="ctr"/>
            <a:r>
              <a:rPr lang="es-MX" b="1" dirty="0" smtClean="0"/>
              <a:t>6</a:t>
            </a:r>
            <a:r>
              <a:rPr lang="es-MX" sz="6600" b="1" dirty="0" smtClean="0">
                <a:solidFill>
                  <a:schemeClr val="bg1"/>
                </a:solidFill>
              </a:rPr>
              <a:t>. </a:t>
            </a:r>
            <a:r>
              <a:rPr lang="es-MX" sz="6600" b="1" dirty="0" smtClean="0">
                <a:solidFill>
                  <a:schemeClr val="bg1"/>
                </a:solidFill>
                <a:hlinkClick r:id="rId2" action="ppaction://hlinkfile"/>
              </a:rPr>
              <a:t>Éxodo 3:3</a:t>
            </a:r>
            <a:r>
              <a:rPr lang="es-MX" sz="6600" b="1" dirty="0" smtClean="0">
                <a:solidFill>
                  <a:schemeClr val="bg1"/>
                </a:solidFill>
              </a:rPr>
              <a:t>:</a:t>
            </a:r>
            <a:r>
              <a:rPr lang="es-MX" sz="6600" dirty="0" smtClean="0">
                <a:solidFill>
                  <a:schemeClr val="bg1"/>
                </a:solidFill>
              </a:rPr>
              <a:t> Entonces Moisés dijo: Iré yo ahora y veré </a:t>
            </a:r>
            <a:r>
              <a:rPr lang="es-MX" sz="6600" u="sng" dirty="0" smtClean="0">
                <a:solidFill>
                  <a:schemeClr val="bg1"/>
                </a:solidFill>
              </a:rPr>
              <a:t>esta grande visión</a:t>
            </a:r>
            <a:r>
              <a:rPr lang="es-MX" sz="6600" dirty="0" smtClean="0">
                <a:solidFill>
                  <a:schemeClr val="bg1"/>
                </a:solidFill>
              </a:rPr>
              <a:t>, por qué causa la zarza no se quema. </a:t>
            </a:r>
            <a:r>
              <a:rPr lang="es-MX" dirty="0" smtClean="0">
                <a:solidFill>
                  <a:schemeClr val="bg1"/>
                </a:solidFill>
              </a:rPr>
              <a:t/>
            </a:r>
            <a:br>
              <a:rPr lang="es-MX" dirty="0" smtClean="0">
                <a:solidFill>
                  <a:schemeClr val="bg1"/>
                </a:solidFill>
              </a:rPr>
            </a:br>
            <a:endParaRPr lang="es-MX" dirty="0" smtClean="0">
              <a:solidFill>
                <a:schemeClr val="bg1"/>
              </a:solidFill>
            </a:endParaRPr>
          </a:p>
          <a:p>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214290"/>
            <a:ext cx="8572560"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981919" y="285728"/>
            <a:ext cx="6790962" cy="1323439"/>
          </a:xfrm>
          <a:prstGeom prst="rect">
            <a:avLst/>
          </a:prstGeom>
          <a:noFill/>
        </p:spPr>
        <p:txBody>
          <a:bodyPr wrap="none" rtlCol="0">
            <a:spAutoFit/>
          </a:bodyPr>
          <a:lstStyle/>
          <a:p>
            <a:pPr algn="ctr"/>
            <a:r>
              <a:rPr lang="es-MX" sz="4000" dirty="0" smtClean="0">
                <a:solidFill>
                  <a:schemeClr val="bg1"/>
                </a:solidFill>
              </a:rPr>
              <a:t>7.- ENGRANATE CON LA VISION</a:t>
            </a:r>
          </a:p>
          <a:p>
            <a:pPr algn="ctr"/>
            <a:r>
              <a:rPr lang="es-MX" sz="4000" dirty="0" smtClean="0">
                <a:solidFill>
                  <a:schemeClr val="bg1"/>
                </a:solidFill>
              </a:rPr>
              <a:t>HAGEO 2:9</a:t>
            </a:r>
            <a:endParaRPr lang="es-MX" sz="4000" dirty="0">
              <a:solidFill>
                <a:schemeClr val="bg1"/>
              </a:solidFill>
            </a:endParaRPr>
          </a:p>
        </p:txBody>
      </p:sp>
      <p:pic>
        <p:nvPicPr>
          <p:cNvPr id="2050" name="Picture 2" descr="http://analisis-web.com/blog/wp-content/uploads/2009/03/engranes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988840"/>
            <a:ext cx="8208912" cy="4680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2"/>
            <a:ext cx="8786874" cy="5078313"/>
          </a:xfrm>
          <a:prstGeom prst="rect">
            <a:avLst/>
          </a:prstGeom>
        </p:spPr>
        <p:txBody>
          <a:bodyPr wrap="square">
            <a:spAutoFit/>
          </a:bodyPr>
          <a:lstStyle/>
          <a:p>
            <a:r>
              <a:rPr lang="es-MX" sz="5400" dirty="0" smtClean="0">
                <a:solidFill>
                  <a:schemeClr val="bg1"/>
                </a:solidFill>
              </a:rPr>
              <a:t>2:9 La gloria postrera de esta casa será mayor que la primera, ha dicho Jehová de los ejércitos; y daré paz en este lugar, dice Jehová de los ejércitos.</a:t>
            </a:r>
            <a:endParaRPr lang="es-MX" sz="54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285728"/>
            <a:ext cx="8643998"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1696434" y="428604"/>
            <a:ext cx="5542544" cy="1200329"/>
          </a:xfrm>
          <a:prstGeom prst="rect">
            <a:avLst/>
          </a:prstGeom>
          <a:noFill/>
        </p:spPr>
        <p:txBody>
          <a:bodyPr wrap="none" rtlCol="0">
            <a:spAutoFit/>
          </a:bodyPr>
          <a:lstStyle/>
          <a:p>
            <a:pPr algn="ctr"/>
            <a:r>
              <a:rPr lang="es-MX" sz="3600" dirty="0" smtClean="0">
                <a:solidFill>
                  <a:schemeClr val="bg1"/>
                </a:solidFill>
              </a:rPr>
              <a:t>ES TIEMPO DE ENGRANARTE</a:t>
            </a:r>
          </a:p>
          <a:p>
            <a:pPr algn="ctr"/>
            <a:r>
              <a:rPr lang="es-MX" sz="3600" dirty="0" smtClean="0">
                <a:solidFill>
                  <a:schemeClr val="bg1"/>
                </a:solidFill>
              </a:rPr>
              <a:t>ECLESIASTES 9:11</a:t>
            </a:r>
            <a:endParaRPr lang="es-MX" sz="3600" dirty="0">
              <a:solidFill>
                <a:schemeClr val="bg1"/>
              </a:solidFill>
            </a:endParaRPr>
          </a:p>
        </p:txBody>
      </p:sp>
      <p:pic>
        <p:nvPicPr>
          <p:cNvPr id="3074" name="Picture 2" descr="http://www.clarinveracruzano.com/wp-content/uploads/2010/12/reloj_arena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714488"/>
            <a:ext cx="5276850" cy="500252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7294305"/>
          </a:xfrm>
          <a:prstGeom prst="rect">
            <a:avLst/>
          </a:prstGeom>
        </p:spPr>
        <p:txBody>
          <a:bodyPr wrap="square">
            <a:spAutoFit/>
          </a:bodyPr>
          <a:lstStyle/>
          <a:p>
            <a:pPr algn="ctr"/>
            <a:r>
              <a:rPr lang="es-MX" sz="4800" dirty="0" smtClean="0">
                <a:solidFill>
                  <a:schemeClr val="bg1"/>
                </a:solidFill>
              </a:rPr>
              <a:t>9:11 Me volví y vi debajo del sol, que ni es de los ligeros la carrera, ni la guerra de los fuertes, ni aun de los sabios el pan, ni de los prudentes las riquezas, ni de los elocuentes el favor; sino que tiempo y ocasión acontecen a todos.</a:t>
            </a:r>
          </a:p>
          <a:p>
            <a:pPr algn="ctr"/>
            <a:r>
              <a:rPr lang="es-MX" sz="4800" dirty="0" smtClean="0">
                <a:solidFill>
                  <a:schemeClr val="bg1"/>
                </a:solidFill>
              </a:rPr>
              <a:t> </a:t>
            </a:r>
            <a:r>
              <a:rPr lang="es-MX" sz="3600" dirty="0" smtClean="0">
                <a:solidFill>
                  <a:schemeClr val="bg1"/>
                </a:solidFill>
              </a:rPr>
              <a:t/>
            </a:r>
            <a:br>
              <a:rPr lang="es-MX" sz="3600" dirty="0" smtClean="0">
                <a:solidFill>
                  <a:schemeClr val="bg1"/>
                </a:solidFill>
              </a:rPr>
            </a:br>
            <a:endParaRPr lang="es-MX" sz="36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285728"/>
            <a:ext cx="8643998"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1142976" y="357166"/>
            <a:ext cx="6849632" cy="1446550"/>
          </a:xfrm>
          <a:prstGeom prst="rect">
            <a:avLst/>
          </a:prstGeom>
          <a:noFill/>
        </p:spPr>
        <p:txBody>
          <a:bodyPr wrap="none" rtlCol="0">
            <a:spAutoFit/>
          </a:bodyPr>
          <a:lstStyle/>
          <a:p>
            <a:pPr algn="ctr"/>
            <a:r>
              <a:rPr lang="es-MX" sz="4400" dirty="0" smtClean="0">
                <a:solidFill>
                  <a:schemeClr val="bg1"/>
                </a:solidFill>
              </a:rPr>
              <a:t>ES TIEMPO DE AVIVAMIENTO</a:t>
            </a:r>
          </a:p>
          <a:p>
            <a:pPr algn="ctr"/>
            <a:r>
              <a:rPr lang="es-MX" sz="4400" dirty="0" smtClean="0">
                <a:solidFill>
                  <a:schemeClr val="bg1"/>
                </a:solidFill>
              </a:rPr>
              <a:t>JOEL 2:28-29</a:t>
            </a:r>
            <a:endParaRPr lang="es-MX" sz="4400" dirty="0">
              <a:solidFill>
                <a:schemeClr val="bg1"/>
              </a:solidFill>
            </a:endParaRPr>
          </a:p>
        </p:txBody>
      </p:sp>
      <p:pic>
        <p:nvPicPr>
          <p:cNvPr id="14338" name="Picture 2"/>
          <p:cNvPicPr>
            <a:picLocks noChangeAspect="1" noChangeArrowheads="1"/>
          </p:cNvPicPr>
          <p:nvPr/>
        </p:nvPicPr>
        <p:blipFill>
          <a:blip r:embed="rId2" cstate="print"/>
          <a:srcRect/>
          <a:stretch>
            <a:fillRect/>
          </a:stretch>
        </p:blipFill>
        <p:spPr bwMode="auto">
          <a:xfrm>
            <a:off x="2143108" y="2000240"/>
            <a:ext cx="5143536" cy="47072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186309"/>
          </a:xfrm>
          <a:prstGeom prst="rect">
            <a:avLst/>
          </a:prstGeom>
        </p:spPr>
        <p:txBody>
          <a:bodyPr wrap="square">
            <a:spAutoFit/>
          </a:bodyPr>
          <a:lstStyle/>
          <a:p>
            <a:r>
              <a:rPr lang="es-MX" sz="4400" dirty="0" smtClean="0">
                <a:solidFill>
                  <a:schemeClr val="bg1"/>
                </a:solidFill>
              </a:rPr>
              <a:t>2:28 Y después de esto derramaré mi Espíritu sobre toda carne, y profetizarán vuestros hijos y vuestras hijas; vuestros ancianos soñarán sueños, y vuestros jóvenes verán visiones. </a:t>
            </a:r>
            <a:br>
              <a:rPr lang="es-MX" sz="4400" dirty="0" smtClean="0">
                <a:solidFill>
                  <a:schemeClr val="bg1"/>
                </a:solidFill>
              </a:rPr>
            </a:br>
            <a:r>
              <a:rPr lang="es-MX" sz="4400" dirty="0" smtClean="0">
                <a:solidFill>
                  <a:schemeClr val="bg1"/>
                </a:solidFill>
              </a:rPr>
              <a:t>2:29 Y también sobre los siervos y sobre las siervas derramaré mi Espíritu en aquellos días.</a:t>
            </a:r>
            <a:endParaRPr lang="es-MX" sz="4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bg1"/>
                </a:solidFill>
                <a:hlinkClick r:id="rId2" action="ppaction://hlinkfile"/>
              </a:rPr>
              <a:t>Génesis 26:4</a:t>
            </a:r>
            <a:endParaRPr lang="es-MX" dirty="0"/>
          </a:p>
        </p:txBody>
      </p:sp>
      <p:sp>
        <p:nvSpPr>
          <p:cNvPr id="3" name="2 Rectángulo"/>
          <p:cNvSpPr/>
          <p:nvPr/>
        </p:nvSpPr>
        <p:spPr>
          <a:xfrm>
            <a:off x="323528" y="1268760"/>
            <a:ext cx="8640960" cy="6340197"/>
          </a:xfrm>
          <a:prstGeom prst="rect">
            <a:avLst/>
          </a:prstGeom>
        </p:spPr>
        <p:txBody>
          <a:bodyPr wrap="square">
            <a:spAutoFit/>
          </a:bodyPr>
          <a:lstStyle/>
          <a:p>
            <a:pPr algn="ctr"/>
            <a:r>
              <a:rPr lang="es-MX" b="1" dirty="0" smtClean="0"/>
              <a:t>4</a:t>
            </a:r>
            <a:r>
              <a:rPr lang="es-MX" b="1" dirty="0" smtClean="0">
                <a:solidFill>
                  <a:schemeClr val="bg1"/>
                </a:solidFill>
              </a:rPr>
              <a:t>. </a:t>
            </a:r>
            <a:r>
              <a:rPr lang="es-MX" dirty="0" smtClean="0">
                <a:solidFill>
                  <a:schemeClr val="bg1"/>
                </a:solidFill>
              </a:rPr>
              <a:t> </a:t>
            </a:r>
          </a:p>
          <a:p>
            <a:pPr marL="914400" indent="-914400" algn="ctr">
              <a:buFont typeface="+mj-lt"/>
              <a:buAutoNum type="arabicPeriod"/>
            </a:pPr>
            <a:r>
              <a:rPr lang="es-MX" sz="4800" dirty="0" smtClean="0">
                <a:solidFill>
                  <a:schemeClr val="bg1"/>
                </a:solidFill>
              </a:rPr>
              <a:t>ABRAHAM SE ENGRANO </a:t>
            </a:r>
            <a:r>
              <a:rPr lang="es-MX" sz="4800" i="1" u="sng" dirty="0" smtClean="0">
                <a:solidFill>
                  <a:schemeClr val="bg1"/>
                </a:solidFill>
              </a:rPr>
              <a:t>Multiplicaré tu descendencia </a:t>
            </a:r>
            <a:r>
              <a:rPr lang="es-MX" sz="4800" i="1" dirty="0" smtClean="0">
                <a:solidFill>
                  <a:schemeClr val="bg1"/>
                </a:solidFill>
              </a:rPr>
              <a:t>como las </a:t>
            </a:r>
            <a:r>
              <a:rPr lang="es-MX" sz="3600" b="1" i="1" dirty="0" smtClean="0">
                <a:solidFill>
                  <a:schemeClr val="bg1"/>
                </a:solidFill>
              </a:rPr>
              <a:t>ESTRELLAS</a:t>
            </a:r>
            <a:r>
              <a:rPr lang="es-MX" sz="3600" i="1" dirty="0" smtClean="0">
                <a:solidFill>
                  <a:schemeClr val="bg1"/>
                </a:solidFill>
              </a:rPr>
              <a:t> </a:t>
            </a:r>
            <a:r>
              <a:rPr lang="es-MX" sz="4800" i="1" dirty="0" smtClean="0">
                <a:solidFill>
                  <a:schemeClr val="bg1"/>
                </a:solidFill>
              </a:rPr>
              <a:t>del cielo, y daré a tu descendencia todas estas tierras; y todas las naciones de la tierra serán benditas en tu simiente, </a:t>
            </a:r>
            <a:br>
              <a:rPr lang="es-MX" sz="4800" i="1" dirty="0" smtClean="0">
                <a:solidFill>
                  <a:schemeClr val="bg1"/>
                </a:solidFill>
              </a:rPr>
            </a:br>
            <a:endParaRPr lang="es-MX" sz="1600" i="1" dirty="0" smtClean="0">
              <a:solidFill>
                <a:schemeClr val="bg1"/>
              </a:solidFill>
            </a:endParaRPr>
          </a:p>
          <a:p>
            <a:r>
              <a:rPr lang="es-MX" i="1" dirty="0" smtClean="0">
                <a:solidFill>
                  <a:schemeClr val="bg1"/>
                </a:solidFill>
              </a:rPr>
              <a:t/>
            </a:r>
            <a:br>
              <a:rPr lang="es-MX" i="1" dirty="0" smtClean="0">
                <a:solidFill>
                  <a:schemeClr val="bg1"/>
                </a:solidFill>
              </a:rPr>
            </a:br>
            <a:endParaRPr lang="es-MX" i="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5720" y="428604"/>
            <a:ext cx="8501122"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179512" y="500043"/>
            <a:ext cx="8788622" cy="1569660"/>
          </a:xfrm>
          <a:prstGeom prst="rect">
            <a:avLst/>
          </a:prstGeom>
          <a:noFill/>
        </p:spPr>
        <p:txBody>
          <a:bodyPr wrap="square" rtlCol="0">
            <a:spAutoFit/>
          </a:bodyPr>
          <a:lstStyle/>
          <a:p>
            <a:pPr algn="ctr"/>
            <a:r>
              <a:rPr lang="es-MX" sz="3200" dirty="0" smtClean="0">
                <a:solidFill>
                  <a:schemeClr val="bg1"/>
                </a:solidFill>
              </a:rPr>
              <a:t>LA REYNA ESTHER SE ENGRANO EN LA ESTRATEGIA</a:t>
            </a:r>
          </a:p>
          <a:p>
            <a:pPr algn="ctr"/>
            <a:r>
              <a:rPr lang="es-MX" sz="3200" dirty="0" smtClean="0">
                <a:solidFill>
                  <a:schemeClr val="bg1"/>
                </a:solidFill>
              </a:rPr>
              <a:t>ESPIRITUAL</a:t>
            </a:r>
          </a:p>
          <a:p>
            <a:r>
              <a:rPr lang="es-MX" sz="3200" dirty="0" smtClean="0">
                <a:solidFill>
                  <a:schemeClr val="bg1"/>
                </a:solidFill>
              </a:rPr>
              <a:t>ESTHER 4:16</a:t>
            </a:r>
            <a:endParaRPr lang="es-MX" sz="3200"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1785918" y="2357430"/>
            <a:ext cx="5660351" cy="4286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491568"/>
            <a:ext cx="8715436" cy="5509200"/>
          </a:xfrm>
          <a:prstGeom prst="rect">
            <a:avLst/>
          </a:prstGeom>
        </p:spPr>
        <p:txBody>
          <a:bodyPr wrap="square">
            <a:spAutoFit/>
          </a:bodyPr>
          <a:lstStyle/>
          <a:p>
            <a:r>
              <a:rPr lang="es-MX" sz="4400" dirty="0" smtClean="0">
                <a:solidFill>
                  <a:schemeClr val="bg1"/>
                </a:solidFill>
              </a:rPr>
              <a:t>4:16 Ve y reúne a todos los judíos que se hallan en Susa, </a:t>
            </a:r>
            <a:r>
              <a:rPr lang="es-MX" sz="4400" u="sng" dirty="0" smtClean="0">
                <a:solidFill>
                  <a:schemeClr val="bg1"/>
                </a:solidFill>
              </a:rPr>
              <a:t>y ayunad por mí</a:t>
            </a:r>
            <a:r>
              <a:rPr lang="es-MX" sz="4400" dirty="0" smtClean="0">
                <a:solidFill>
                  <a:schemeClr val="bg1"/>
                </a:solidFill>
              </a:rPr>
              <a:t>, y no comáis ni bebáis en tres días, noche y día; yo también con mis doncellas ayunaré igualmente, y entonces entraré a ver al rey, aunque no sea conforme a la ley; y si perezco, que perezca. </a:t>
            </a:r>
            <a:endParaRPr lang="es-MX" sz="4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27849" y="71414"/>
            <a:ext cx="2672911" cy="646331"/>
          </a:xfrm>
          <a:prstGeom prst="rect">
            <a:avLst/>
          </a:prstGeom>
          <a:noFill/>
        </p:spPr>
        <p:txBody>
          <a:bodyPr wrap="none" rtlCol="0">
            <a:spAutoFit/>
          </a:bodyPr>
          <a:lstStyle/>
          <a:p>
            <a:r>
              <a:rPr lang="es-MX" sz="3600" dirty="0" smtClean="0">
                <a:solidFill>
                  <a:schemeClr val="bg1"/>
                </a:solidFill>
              </a:rPr>
              <a:t>ESTHER 5:1-3</a:t>
            </a:r>
            <a:endParaRPr lang="es-MX" sz="3600" dirty="0">
              <a:solidFill>
                <a:schemeClr val="bg1"/>
              </a:solidFill>
            </a:endParaRPr>
          </a:p>
        </p:txBody>
      </p:sp>
      <p:sp>
        <p:nvSpPr>
          <p:cNvPr id="3" name="2 Rectángulo"/>
          <p:cNvSpPr/>
          <p:nvPr/>
        </p:nvSpPr>
        <p:spPr>
          <a:xfrm>
            <a:off x="0" y="714356"/>
            <a:ext cx="9144000" cy="5262979"/>
          </a:xfrm>
          <a:prstGeom prst="rect">
            <a:avLst/>
          </a:prstGeom>
        </p:spPr>
        <p:txBody>
          <a:bodyPr wrap="square">
            <a:spAutoFit/>
          </a:bodyPr>
          <a:lstStyle/>
          <a:p>
            <a:r>
              <a:rPr lang="es-MX" sz="4800" dirty="0" smtClean="0">
                <a:solidFill>
                  <a:schemeClr val="bg1"/>
                </a:solidFill>
              </a:rPr>
              <a:t>5:1 Aconteció que al tercer día se vistió Ester su vestido real, y entró en el patio interior de la casa del rey, enfrente del aposento del rey; y estaba el rey sentado en su trono en el aposento real, enfrente de la puerta del aposento.</a:t>
            </a:r>
            <a:endParaRPr lang="es-MX" sz="4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186309"/>
          </a:xfrm>
          <a:prstGeom prst="rect">
            <a:avLst/>
          </a:prstGeom>
        </p:spPr>
        <p:txBody>
          <a:bodyPr wrap="square">
            <a:spAutoFit/>
          </a:bodyPr>
          <a:lstStyle/>
          <a:p>
            <a:r>
              <a:rPr lang="es-MX" sz="4400" dirty="0" smtClean="0">
                <a:solidFill>
                  <a:schemeClr val="bg1"/>
                </a:solidFill>
              </a:rPr>
              <a:t>5:2 Y cuando vio a la reina Ester que estaba en el patio, ella obtuvo gracia ante sus ojos; y el rey extendió a Ester el cetro de oro que tenía en la mano. Entonces vino Ester y tocó la punta del cetro. </a:t>
            </a:r>
            <a:br>
              <a:rPr lang="es-MX" sz="4400" dirty="0" smtClean="0">
                <a:solidFill>
                  <a:schemeClr val="bg1"/>
                </a:solidFill>
              </a:rPr>
            </a:br>
            <a:r>
              <a:rPr lang="es-MX" sz="4400" dirty="0" smtClean="0">
                <a:solidFill>
                  <a:schemeClr val="bg1"/>
                </a:solidFill>
              </a:rPr>
              <a:t>5:3 Dijo el rey: ¿Qué tienes, reina Ester, y cuál es tu petición? Hasta la mitad del reino se te dará.</a:t>
            </a:r>
            <a:endParaRPr lang="es-MX"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5"/>
            <a:ext cx="8424936" cy="2339102"/>
          </a:xfrm>
          <a:prstGeom prst="rect">
            <a:avLst/>
          </a:prstGeom>
        </p:spPr>
        <p:txBody>
          <a:bodyPr wrap="square">
            <a:spAutoFit/>
          </a:bodyPr>
          <a:lstStyle/>
          <a:p>
            <a:r>
              <a:rPr lang="es-MX" b="1" dirty="0" smtClean="0"/>
              <a:t>2</a:t>
            </a:r>
            <a:r>
              <a:rPr lang="es-MX" sz="4800" b="1" dirty="0" smtClean="0">
                <a:solidFill>
                  <a:schemeClr val="bg1"/>
                </a:solidFill>
              </a:rPr>
              <a:t>2.</a:t>
            </a:r>
            <a:r>
              <a:rPr lang="es-MX" sz="4400" b="1" dirty="0" smtClean="0">
                <a:solidFill>
                  <a:schemeClr val="bg1"/>
                </a:solidFill>
              </a:rPr>
              <a:t>PABLO SE ENGRANO EN EL CICLO</a:t>
            </a:r>
          </a:p>
          <a:p>
            <a:r>
              <a:rPr lang="es-MX" sz="4400" b="1" dirty="0" smtClean="0">
                <a:solidFill>
                  <a:schemeClr val="bg1"/>
                </a:solidFill>
              </a:rPr>
              <a:t>                 EVANGELISTICOS</a:t>
            </a:r>
            <a:r>
              <a:rPr lang="es-MX" sz="3600" dirty="0" smtClean="0">
                <a:solidFill>
                  <a:schemeClr val="bg1"/>
                </a:solidFill>
              </a:rPr>
              <a:t> </a:t>
            </a:r>
            <a:br>
              <a:rPr lang="es-MX" sz="3600" dirty="0" smtClean="0">
                <a:solidFill>
                  <a:schemeClr val="bg1"/>
                </a:solidFill>
              </a:rPr>
            </a:br>
            <a:endParaRPr lang="es-MX" dirty="0" smtClean="0">
              <a:solidFill>
                <a:schemeClr val="bg1"/>
              </a:solidFill>
            </a:endParaRPr>
          </a:p>
          <a:p>
            <a:r>
              <a:rPr lang="es-MX" dirty="0" smtClean="0"/>
              <a:t/>
            </a:r>
            <a:br>
              <a:rPr lang="es-MX" dirty="0" smtClean="0"/>
            </a:br>
            <a:endParaRPr lang="es-MX" dirty="0"/>
          </a:p>
        </p:txBody>
      </p:sp>
      <p:sp>
        <p:nvSpPr>
          <p:cNvPr id="3" name="2 Rectángulo"/>
          <p:cNvSpPr/>
          <p:nvPr/>
        </p:nvSpPr>
        <p:spPr>
          <a:xfrm>
            <a:off x="197768" y="2748672"/>
            <a:ext cx="8820472" cy="3785652"/>
          </a:xfrm>
          <a:prstGeom prst="rect">
            <a:avLst/>
          </a:prstGeom>
        </p:spPr>
        <p:txBody>
          <a:bodyPr wrap="square">
            <a:spAutoFit/>
          </a:bodyPr>
          <a:lstStyle/>
          <a:p>
            <a:r>
              <a:rPr lang="es-MX" sz="4000" b="1" dirty="0" smtClean="0">
                <a:solidFill>
                  <a:schemeClr val="bg1"/>
                </a:solidFill>
              </a:rPr>
              <a:t>1 DE CORINTIOS 3:6-7</a:t>
            </a:r>
          </a:p>
          <a:p>
            <a:r>
              <a:rPr lang="es-MX" sz="4000" dirty="0" smtClean="0">
                <a:solidFill>
                  <a:schemeClr val="bg1"/>
                </a:solidFill>
              </a:rPr>
              <a:t> Yo planté, </a:t>
            </a:r>
            <a:r>
              <a:rPr lang="es-MX" sz="4000" dirty="0" err="1" smtClean="0">
                <a:solidFill>
                  <a:schemeClr val="bg1"/>
                </a:solidFill>
              </a:rPr>
              <a:t>Apolos</a:t>
            </a:r>
            <a:r>
              <a:rPr lang="es-MX" sz="4000" dirty="0" smtClean="0">
                <a:solidFill>
                  <a:schemeClr val="bg1"/>
                </a:solidFill>
              </a:rPr>
              <a:t> regó; pero el crecimiento lo ha dado Dios.</a:t>
            </a:r>
          </a:p>
          <a:p>
            <a:r>
              <a:rPr lang="es-MX" sz="4000" b="1" dirty="0" smtClean="0">
                <a:solidFill>
                  <a:schemeClr val="bg1"/>
                </a:solidFill>
              </a:rPr>
              <a:t>7.</a:t>
            </a:r>
            <a:r>
              <a:rPr lang="es-MX" sz="4000" dirty="0" smtClean="0">
                <a:solidFill>
                  <a:schemeClr val="bg1"/>
                </a:solidFill>
              </a:rPr>
              <a:t> Así que ni el que planta es algo, ni el que riega, sino Dios, que da el crecimiento.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5"/>
            <a:ext cx="8424936" cy="7140416"/>
          </a:xfrm>
          <a:prstGeom prst="rect">
            <a:avLst/>
          </a:prstGeom>
        </p:spPr>
        <p:txBody>
          <a:bodyPr wrap="square">
            <a:spAutoFit/>
          </a:bodyPr>
          <a:lstStyle/>
          <a:p>
            <a:r>
              <a:rPr lang="es-MX" sz="4800" b="1" dirty="0" smtClean="0">
                <a:solidFill>
                  <a:schemeClr val="bg1"/>
                </a:solidFill>
              </a:rPr>
              <a:t>3</a:t>
            </a:r>
            <a:r>
              <a:rPr lang="es-MX" sz="8000" b="1" dirty="0" smtClean="0">
                <a:solidFill>
                  <a:schemeClr val="bg1"/>
                </a:solidFill>
              </a:rPr>
              <a:t>.</a:t>
            </a:r>
            <a:r>
              <a:rPr lang="es-MX" sz="3600" b="1" dirty="0" smtClean="0">
                <a:solidFill>
                  <a:schemeClr val="bg1"/>
                </a:solidFill>
              </a:rPr>
              <a:t> </a:t>
            </a:r>
            <a:r>
              <a:rPr lang="es-MX" sz="4400" b="1" dirty="0" smtClean="0">
                <a:solidFill>
                  <a:schemeClr val="bg1"/>
                </a:solidFill>
              </a:rPr>
              <a:t>JOSUE SE ENGRANO EN </a:t>
            </a:r>
            <a:r>
              <a:rPr lang="es-MX" sz="4400" b="1" dirty="0" smtClean="0">
                <a:solidFill>
                  <a:schemeClr val="bg1"/>
                </a:solidFill>
              </a:rPr>
              <a:t>LA </a:t>
            </a:r>
            <a:r>
              <a:rPr lang="es-MX" sz="4400" b="1" dirty="0" smtClean="0">
                <a:solidFill>
                  <a:schemeClr val="bg1"/>
                </a:solidFill>
              </a:rPr>
              <a:t>CASA </a:t>
            </a:r>
          </a:p>
          <a:p>
            <a:endParaRPr lang="es-MX" sz="3600" b="1" dirty="0" smtClean="0">
              <a:solidFill>
                <a:schemeClr val="bg1"/>
              </a:solidFill>
              <a:hlinkClick r:id="rId2" action="ppaction://hlinkfile"/>
            </a:endParaRPr>
          </a:p>
          <a:p>
            <a:endParaRPr lang="es-MX" sz="3600" b="1" dirty="0" smtClean="0">
              <a:solidFill>
                <a:schemeClr val="bg1"/>
              </a:solidFill>
              <a:hlinkClick r:id="rId2" action="ppaction://hlinkfile"/>
            </a:endParaRPr>
          </a:p>
          <a:p>
            <a:r>
              <a:rPr lang="es-MX" sz="3600" b="1" dirty="0" smtClean="0">
                <a:solidFill>
                  <a:schemeClr val="bg1"/>
                </a:solidFill>
                <a:hlinkClick r:id="rId2" action="ppaction://hlinkfile"/>
              </a:rPr>
              <a:t>Josué 24:15</a:t>
            </a:r>
            <a:r>
              <a:rPr lang="es-MX" sz="3600" b="1" dirty="0" smtClean="0">
                <a:solidFill>
                  <a:schemeClr val="bg1"/>
                </a:solidFill>
              </a:rPr>
              <a:t>:</a:t>
            </a:r>
          </a:p>
          <a:p>
            <a:r>
              <a:rPr lang="es-MX" sz="3600" dirty="0" smtClean="0">
                <a:solidFill>
                  <a:schemeClr val="bg1"/>
                </a:solidFill>
              </a:rPr>
              <a:t> Y si mal os parece servir a Jehová, escogeos hoy a quién sirváis; si a los dioses a quienes sirvieron vuestros padres, cuando estuvieron al otro lado del río, o a los dioses de los amorreos en cuya tierra habitáis; pero </a:t>
            </a:r>
            <a:r>
              <a:rPr lang="es-MX" sz="3600" b="1" dirty="0" smtClean="0">
                <a:solidFill>
                  <a:schemeClr val="bg1"/>
                </a:solidFill>
              </a:rPr>
              <a:t>YO Y MI CASA</a:t>
            </a:r>
            <a:r>
              <a:rPr lang="es-MX" sz="3600" dirty="0" smtClean="0">
                <a:solidFill>
                  <a:schemeClr val="bg1"/>
                </a:solidFill>
              </a:rPr>
              <a:t> serviremos a Jehová. </a:t>
            </a:r>
            <a:br>
              <a:rPr lang="es-MX" sz="3600" dirty="0" smtClean="0">
                <a:solidFill>
                  <a:schemeClr val="bg1"/>
                </a:solidFill>
              </a:rPr>
            </a:br>
            <a:endParaRPr lang="es-MX" dirty="0" smtClean="0">
              <a:solidFill>
                <a:schemeClr val="bg1"/>
              </a:solidFill>
            </a:endParaRPr>
          </a:p>
          <a:p>
            <a:r>
              <a:rPr lang="es-MX" dirty="0" smtClean="0"/>
              <a:t/>
            </a:r>
            <a:br>
              <a:rPr lang="es-MX" dirty="0" smtClean="0"/>
            </a:br>
            <a:endParaRPr lang="es-MX"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817</Words>
  <Application>Microsoft Office PowerPoint</Application>
  <PresentationFormat>Presentación en pantalla (4:3)</PresentationFormat>
  <Paragraphs>74</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 ENGRANANDO LA VISION </vt:lpstr>
      <vt:lpstr>EXODO 3:3</vt:lpstr>
      <vt:lpstr>Génesis 26:4</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TIEMPO DE LA MULTIPLICACIÓN</dc:title>
  <dc:creator>David Esqueda</dc:creator>
  <cp:lastModifiedBy>Elías Páez</cp:lastModifiedBy>
  <cp:revision>24</cp:revision>
  <dcterms:created xsi:type="dcterms:W3CDTF">2010-01-01T00:08:34Z</dcterms:created>
  <dcterms:modified xsi:type="dcterms:W3CDTF">2011-09-10T00:45:35Z</dcterms:modified>
</cp:coreProperties>
</file>