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27.xml" ContentType="application/vnd.openxmlformats-officedocument.presentationml.slide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28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sldIdLst>
    <p:sldId id="256" r:id="rId2"/>
    <p:sldId id="257" r:id="rId3"/>
    <p:sldId id="276" r:id="rId4"/>
    <p:sldId id="258" r:id="rId5"/>
    <p:sldId id="277" r:id="rId6"/>
    <p:sldId id="259" r:id="rId7"/>
    <p:sldId id="260" r:id="rId8"/>
    <p:sldId id="278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83" r:id="rId19"/>
    <p:sldId id="270" r:id="rId20"/>
    <p:sldId id="271" r:id="rId21"/>
    <p:sldId id="272" r:id="rId22"/>
    <p:sldId id="279" r:id="rId23"/>
    <p:sldId id="273" r:id="rId24"/>
    <p:sldId id="280" r:id="rId25"/>
    <p:sldId id="274" r:id="rId26"/>
    <p:sldId id="282" r:id="rId27"/>
    <p:sldId id="275" r:id="rId28"/>
    <p:sldId id="281" r:id="rId2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mc="http://schemas.openxmlformats.org/markup-compatibility/2006" xmlns:mv="urn:schemas-microsoft-com:mac:vml"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0"/>
    </p:ext>
    <p:ext uri="{D31A062A-798A-4329-ABDD-BBA856620510}">
      <p14:defaultImageDpi xmlns:mc="http://schemas.openxmlformats.org/markup-compatibility/2006" xmlns:mv="urn:schemas-microsoft-com:mac:vml"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81B90-8D6B-4768-8C77-D516B20EFE0D}" type="datetimeFigureOut">
              <a:rPr lang="es-MX" smtClean="0"/>
              <a:pPr/>
              <a:t>16/7/16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1B61-3292-4F88-8203-C281ADA3DAD8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81B90-8D6B-4768-8C77-D516B20EFE0D}" type="datetimeFigureOut">
              <a:rPr lang="es-MX" smtClean="0"/>
              <a:pPr/>
              <a:t>16/7/16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1B61-3292-4F88-8203-C281ADA3DAD8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81B90-8D6B-4768-8C77-D516B20EFE0D}" type="datetimeFigureOut">
              <a:rPr lang="es-MX" smtClean="0"/>
              <a:pPr/>
              <a:t>16/7/16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1B61-3292-4F88-8203-C281ADA3DAD8}" type="slidenum">
              <a:rPr lang="es-MX" smtClean="0"/>
              <a:pPr/>
              <a:t>‹Nr.›</a:t>
            </a:fld>
            <a:endParaRPr lang="es-MX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81B90-8D6B-4768-8C77-D516B20EFE0D}" type="datetimeFigureOut">
              <a:rPr lang="es-MX" smtClean="0"/>
              <a:pPr/>
              <a:t>16/7/16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1B61-3292-4F88-8203-C281ADA3DAD8}" type="slidenum">
              <a:rPr lang="es-MX" smtClean="0"/>
              <a:pPr/>
              <a:t>‹Nr.›</a:t>
            </a:fld>
            <a:endParaRPr lang="es-MX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81B90-8D6B-4768-8C77-D516B20EFE0D}" type="datetimeFigureOut">
              <a:rPr lang="es-MX" smtClean="0"/>
              <a:pPr/>
              <a:t>16/7/16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1B61-3292-4F88-8203-C281ADA3DAD8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81B90-8D6B-4768-8C77-D516B20EFE0D}" type="datetimeFigureOut">
              <a:rPr lang="es-MX" smtClean="0"/>
              <a:pPr/>
              <a:t>16/7/16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1B61-3292-4F88-8203-C281ADA3DAD8}" type="slidenum">
              <a:rPr lang="es-MX" smtClean="0"/>
              <a:pPr/>
              <a:t>‹Nr.›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81B90-8D6B-4768-8C77-D516B20EFE0D}" type="datetimeFigureOut">
              <a:rPr lang="es-MX" smtClean="0"/>
              <a:pPr/>
              <a:t>16/7/16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1B61-3292-4F88-8203-C281ADA3DAD8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81B90-8D6B-4768-8C77-D516B20EFE0D}" type="datetimeFigureOut">
              <a:rPr lang="es-MX" smtClean="0"/>
              <a:pPr/>
              <a:t>16/7/16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1B61-3292-4F88-8203-C281ADA3DAD8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81B90-8D6B-4768-8C77-D516B20EFE0D}" type="datetimeFigureOut">
              <a:rPr lang="es-MX" smtClean="0"/>
              <a:pPr/>
              <a:t>16/7/16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1B61-3292-4F88-8203-C281ADA3DAD8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81B90-8D6B-4768-8C77-D516B20EFE0D}" type="datetimeFigureOut">
              <a:rPr lang="es-MX" smtClean="0"/>
              <a:pPr/>
              <a:t>16/7/16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1B61-3292-4F88-8203-C281ADA3DAD8}" type="slidenum">
              <a:rPr lang="es-MX" smtClean="0"/>
              <a:pPr/>
              <a:t>‹Nr.›</a:t>
            </a:fld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81B90-8D6B-4768-8C77-D516B20EFE0D}" type="datetimeFigureOut">
              <a:rPr lang="es-MX" smtClean="0"/>
              <a:pPr/>
              <a:t>16/7/16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1B61-3292-4F88-8203-C281ADA3DAD8}" type="slidenum">
              <a:rPr lang="es-MX" smtClean="0"/>
              <a:pPr/>
              <a:t>‹Nr.›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3B81B90-8D6B-4768-8C77-D516B20EFE0D}" type="datetimeFigureOut">
              <a:rPr lang="es-MX" smtClean="0"/>
              <a:pPr/>
              <a:t>16/7/16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4C11B61-3292-4F88-8203-C281ADA3DAD8}" type="slidenum">
              <a:rPr lang="es-MX" smtClean="0"/>
              <a:pPr/>
              <a:t>‹Nr.›</a:t>
            </a:fld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8208912" cy="3024336"/>
          </a:xfrm>
          <a:prstGeom prst="rect">
            <a:avLst/>
          </a:prstGeom>
          <a:noFill/>
          <a:ln w="9525" cmpd="sng">
            <a:noFill/>
            <a:prstDash val="solid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t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66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Unción </a:t>
            </a:r>
            <a:r>
              <a:rPr kumimoji="0" lang="es-ES_tradnl" sz="6600" b="1" i="0" u="none" strike="noStrike" kern="1200" cap="all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para conquistar y multiplicar</a:t>
            </a:r>
            <a:r>
              <a:rPr kumimoji="0" lang="en-US" sz="6000" b="1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6000" b="1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_tradnl" sz="60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5" name="4 Imagen" descr="multitu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521968"/>
            <a:ext cx="9144000" cy="333603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988840"/>
            <a:ext cx="8712967" cy="4680520"/>
          </a:xfrm>
        </p:spPr>
        <p:txBody>
          <a:bodyPr>
            <a:noAutofit/>
          </a:bodyPr>
          <a:lstStyle/>
          <a:p>
            <a:pPr lvl="0"/>
            <a:r>
              <a:rPr lang="es-ES_tradnl" sz="3000" b="1" dirty="0">
                <a:solidFill>
                  <a:schemeClr val="tx1"/>
                </a:solidFill>
              </a:rPr>
              <a:t>Una de las características fundamentales del pueblo de Dios es que Él hizo un pueblo conquistador. Lleno de unción, es nuestro deber mantener ese espíritu de conquista en nuestra vida. </a:t>
            </a:r>
            <a:endParaRPr lang="es-MX" sz="3000" b="1" dirty="0">
              <a:solidFill>
                <a:schemeClr val="tx1"/>
              </a:solidFill>
            </a:endParaRPr>
          </a:p>
          <a:p>
            <a:pPr lvl="0"/>
            <a:r>
              <a:rPr lang="es-ES_tradnl" sz="3000" b="1" dirty="0">
                <a:solidFill>
                  <a:schemeClr val="tx1"/>
                </a:solidFill>
              </a:rPr>
              <a:t>En el momento en el que el Señor le dijo a </a:t>
            </a:r>
            <a:r>
              <a:rPr lang="es-ES_tradnl" sz="3000" b="1" dirty="0" smtClean="0">
                <a:solidFill>
                  <a:schemeClr val="tx1"/>
                </a:solidFill>
              </a:rPr>
              <a:t>Josué </a:t>
            </a:r>
            <a:r>
              <a:rPr lang="es-ES_tradnl" sz="3000" b="1" dirty="0">
                <a:solidFill>
                  <a:schemeClr val="tx1"/>
                </a:solidFill>
              </a:rPr>
              <a:t>que Moisés había muerto, le estaba dando a entender que la etapa que había vivido antes, (si bien había tenido su propósito) ya era pasado, había muerto. </a:t>
            </a:r>
            <a:endParaRPr lang="es-MX" sz="3000" b="1" dirty="0">
              <a:solidFill>
                <a:schemeClr val="tx1"/>
              </a:solidFill>
            </a:endParaRPr>
          </a:p>
          <a:p>
            <a:pPr>
              <a:buNone/>
            </a:pPr>
            <a:endParaRPr lang="es-MX" sz="3000" b="1" dirty="0">
              <a:solidFill>
                <a:schemeClr val="tx1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ESPIRITU DE CONQUISTA</a:t>
            </a:r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6"/>
          </a:xfrm>
        </p:spPr>
        <p:txBody>
          <a:bodyPr>
            <a:noAutofit/>
          </a:bodyPr>
          <a:lstStyle/>
          <a:p>
            <a:pPr lvl="0"/>
            <a:r>
              <a:rPr lang="es-ES_tradnl" b="1" dirty="0">
                <a:solidFill>
                  <a:schemeClr val="tx1"/>
                </a:solidFill>
              </a:rPr>
              <a:t>Sus siguientes palabras fueron que se levantara y accionara.</a:t>
            </a:r>
            <a:endParaRPr lang="es-MX" b="1" dirty="0">
              <a:solidFill>
                <a:schemeClr val="tx1"/>
              </a:solidFill>
            </a:endParaRPr>
          </a:p>
          <a:p>
            <a:pPr lvl="1"/>
            <a:r>
              <a:rPr lang="es-ES_tradnl" sz="2400" b="1" dirty="0">
                <a:solidFill>
                  <a:schemeClr val="tx1"/>
                </a:solidFill>
              </a:rPr>
              <a:t>El Señor nos insta a no permitir la pasividad y a entrar en acción. </a:t>
            </a:r>
            <a:endParaRPr lang="es-MX" sz="2400" b="1" dirty="0">
              <a:solidFill>
                <a:schemeClr val="tx1"/>
              </a:solidFill>
            </a:endParaRPr>
          </a:p>
          <a:p>
            <a:pPr lvl="1"/>
            <a:r>
              <a:rPr lang="es-ES_tradnl" sz="2400" b="1" dirty="0">
                <a:solidFill>
                  <a:schemeClr val="tx1"/>
                </a:solidFill>
              </a:rPr>
              <a:t>Engranarnos en la </a:t>
            </a:r>
            <a:r>
              <a:rPr lang="es-ES_tradnl" sz="2400" b="1" dirty="0" smtClean="0">
                <a:solidFill>
                  <a:schemeClr val="tx1"/>
                </a:solidFill>
              </a:rPr>
              <a:t>visión</a:t>
            </a:r>
            <a:endParaRPr lang="es-MX" sz="2400" b="1" dirty="0" smtClean="0">
              <a:solidFill>
                <a:schemeClr val="tx1"/>
              </a:solidFill>
            </a:endParaRPr>
          </a:p>
          <a:p>
            <a:pPr lvl="1">
              <a:buNone/>
            </a:pPr>
            <a:endParaRPr lang="es-MX" sz="2000" b="1" dirty="0">
              <a:solidFill>
                <a:schemeClr val="tx1"/>
              </a:solidFill>
            </a:endParaRPr>
          </a:p>
          <a:p>
            <a:pPr lvl="0"/>
            <a:r>
              <a:rPr lang="es-ES_tradnl" b="1" dirty="0">
                <a:solidFill>
                  <a:schemeClr val="tx1"/>
                </a:solidFill>
              </a:rPr>
              <a:t>Fue muy diferente la etapa que vivió el pueblo de Israel en el desierto, </a:t>
            </a:r>
            <a:endParaRPr lang="es-MX" b="1" dirty="0">
              <a:solidFill>
                <a:schemeClr val="tx1"/>
              </a:solidFill>
            </a:endParaRPr>
          </a:p>
          <a:p>
            <a:pPr lvl="1"/>
            <a:r>
              <a:rPr lang="es-ES_tradnl" sz="2400" b="1" dirty="0">
                <a:solidFill>
                  <a:schemeClr val="tx1"/>
                </a:solidFill>
              </a:rPr>
              <a:t>(en la cual solo salían a buscar el maná) que la que tuvo que afrontar cuando llegó a la tierra prometida, donde había </a:t>
            </a:r>
            <a:r>
              <a:rPr lang="es-ES_tradnl" sz="2400" b="1" i="1" u="sng" dirty="0">
                <a:solidFill>
                  <a:schemeClr val="tx1"/>
                </a:solidFill>
              </a:rPr>
              <a:t>fructificación, abundancia y provisión</a:t>
            </a:r>
            <a:r>
              <a:rPr lang="es-ES_tradnl" sz="2400" b="1" dirty="0">
                <a:solidFill>
                  <a:schemeClr val="tx1"/>
                </a:solidFill>
              </a:rPr>
              <a:t>. Por eso, el Señor le dijo a </a:t>
            </a:r>
            <a:r>
              <a:rPr lang="es-ES_tradnl" sz="2400" b="1" dirty="0" smtClean="0">
                <a:solidFill>
                  <a:schemeClr val="tx1"/>
                </a:solidFill>
              </a:rPr>
              <a:t>Josué: </a:t>
            </a:r>
            <a:r>
              <a:rPr lang="es-ES_tradnl" sz="2400" b="1" dirty="0">
                <a:solidFill>
                  <a:schemeClr val="tx1"/>
                </a:solidFill>
              </a:rPr>
              <a:t>"Levántate”:</a:t>
            </a:r>
            <a:endParaRPr lang="es-MX" sz="2400" b="1" dirty="0">
              <a:solidFill>
                <a:schemeClr val="tx1"/>
              </a:solidFill>
            </a:endParaRPr>
          </a:p>
          <a:p>
            <a:pPr>
              <a:buNone/>
            </a:pP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 LA VISION A LA ACCION</a:t>
            </a:r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060848"/>
            <a:ext cx="8092421" cy="4209331"/>
          </a:xfrm>
        </p:spPr>
        <p:txBody>
          <a:bodyPr>
            <a:noAutofit/>
          </a:bodyPr>
          <a:lstStyle/>
          <a:p>
            <a:pPr lvl="0"/>
            <a:r>
              <a:rPr lang="es-ES_tradnl" sz="3200" b="1" dirty="0">
                <a:solidFill>
                  <a:schemeClr val="tx1"/>
                </a:solidFill>
              </a:rPr>
              <a:t>El nos lleva a accionar, a que no nos estanquemos en el pasado. </a:t>
            </a:r>
            <a:endParaRPr lang="es-MX" sz="3200" b="1" dirty="0">
              <a:solidFill>
                <a:schemeClr val="tx1"/>
              </a:solidFill>
            </a:endParaRPr>
          </a:p>
          <a:p>
            <a:pPr lvl="0"/>
            <a:r>
              <a:rPr lang="es-ES_tradnl" sz="3200" b="1" dirty="0">
                <a:solidFill>
                  <a:schemeClr val="tx1"/>
                </a:solidFill>
              </a:rPr>
              <a:t>Lo interesante del caso es que no solo nos manda a cada uno de nosotros a que nos levantemos, sino que nos dice que nos levantemos ungidos con nuestro equipo. Cuando el líder ungido se pone de pie, su equipo se levanta con él. </a:t>
            </a:r>
            <a:endParaRPr lang="es-MX" sz="3200" b="1" dirty="0">
              <a:solidFill>
                <a:schemeClr val="tx1"/>
              </a:solidFill>
            </a:endParaRPr>
          </a:p>
          <a:p>
            <a:pPr>
              <a:buNone/>
            </a:pPr>
            <a:endParaRPr lang="es-MX" sz="3200" b="1" dirty="0">
              <a:solidFill>
                <a:schemeClr val="tx1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VISION EN EQUIPO</a:t>
            </a:r>
            <a:endParaRPr lang="es-MX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1" y="2348880"/>
            <a:ext cx="8568952" cy="4320480"/>
          </a:xfrm>
        </p:spPr>
        <p:txBody>
          <a:bodyPr>
            <a:normAutofit/>
          </a:bodyPr>
          <a:lstStyle/>
          <a:p>
            <a:pPr lvl="0"/>
            <a:r>
              <a:rPr lang="es-ES_tradnl" sz="3200" b="1" i="1" dirty="0" smtClean="0">
                <a:solidFill>
                  <a:schemeClr val="tx1"/>
                </a:solidFill>
              </a:rPr>
              <a:t>Josué </a:t>
            </a:r>
            <a:r>
              <a:rPr lang="es-ES_tradnl" sz="3200" b="1" i="1" dirty="0">
                <a:solidFill>
                  <a:schemeClr val="tx1"/>
                </a:solidFill>
              </a:rPr>
              <a:t>1:3 Yo os he entregado, tal como lo dije a Moisés, todos los lugares que pisen las plantas de vuestros pies. </a:t>
            </a:r>
            <a:r>
              <a:rPr lang="es-ES_tradnl" sz="3200" dirty="0">
                <a:solidFill>
                  <a:schemeClr val="tx1"/>
                </a:solidFill>
              </a:rPr>
              <a:t> </a:t>
            </a:r>
            <a:endParaRPr lang="es-MX" sz="3200" dirty="0">
              <a:solidFill>
                <a:schemeClr val="tx1"/>
              </a:solidFill>
            </a:endParaRPr>
          </a:p>
          <a:p>
            <a:pPr lvl="0"/>
            <a:r>
              <a:rPr lang="es-ES_tradnl" sz="3200" dirty="0">
                <a:solidFill>
                  <a:schemeClr val="tx1"/>
                </a:solidFill>
              </a:rPr>
              <a:t>Fe personal determinará el tamaño de su multiplicación en la visión celular. </a:t>
            </a:r>
            <a:endParaRPr lang="es-MX" sz="3200" dirty="0">
              <a:solidFill>
                <a:schemeClr val="tx1"/>
              </a:solidFill>
            </a:endParaRPr>
          </a:p>
          <a:p>
            <a:pPr lvl="0"/>
            <a:r>
              <a:rPr lang="es-ES_tradnl" sz="3200" dirty="0">
                <a:solidFill>
                  <a:schemeClr val="tx1"/>
                </a:solidFill>
              </a:rPr>
              <a:t>Lo que usted pueda ver en el plano espiritual es lo que Dios le podrá conferir en lo natural. </a:t>
            </a:r>
            <a:endParaRPr lang="es-MX" sz="3200" dirty="0">
              <a:solidFill>
                <a:schemeClr val="tx1"/>
              </a:solidFill>
            </a:endParaRPr>
          </a:p>
          <a:p>
            <a:pPr>
              <a:buNone/>
            </a:pPr>
            <a:endParaRPr lang="es-MX" sz="32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8744450" cy="414491"/>
          </a:xfrm>
          <a:prstGeom prst="rect">
            <a:avLst/>
          </a:prstGeom>
          <a:noFill/>
          <a:ln w="9525" cmpd="sng">
            <a:noFill/>
            <a:prstDash val="solid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444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_tradnl" sz="4444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_tradnl" sz="4444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Dios le entrega todo aquello por lo que pueda creer</a:t>
            </a:r>
            <a:r>
              <a:rPr kumimoji="0" lang="en-US" sz="36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_tradnl" sz="3600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1" y="2204864"/>
            <a:ext cx="8640960" cy="4464496"/>
          </a:xfrm>
        </p:spPr>
        <p:txBody>
          <a:bodyPr>
            <a:noAutofit/>
          </a:bodyPr>
          <a:lstStyle/>
          <a:p>
            <a:pPr lvl="0"/>
            <a:r>
              <a:rPr lang="es-ES_tradnl" sz="2800" b="1" dirty="0">
                <a:solidFill>
                  <a:schemeClr val="tx1"/>
                </a:solidFill>
              </a:rPr>
              <a:t>Para que pueda pisar y poseer, primero habrá tenido que derribar los obstáculos que vea en el mundo natural, los podrá superar a través de fe, unción y oración  </a:t>
            </a:r>
            <a:endParaRPr lang="es-MX" sz="2800" b="1" dirty="0">
              <a:solidFill>
                <a:schemeClr val="tx1"/>
              </a:solidFill>
            </a:endParaRPr>
          </a:p>
          <a:p>
            <a:pPr lvl="1"/>
            <a:r>
              <a:rPr lang="es-ES_tradnl" sz="2800" b="1" dirty="0">
                <a:solidFill>
                  <a:schemeClr val="tx1"/>
                </a:solidFill>
              </a:rPr>
              <a:t>Cuando en su mente hayan sido derribados los vallados, pasarán a ser asunto conquistado; de esta manera, transmitirá a su gente, a su equipo la victoria. Simplemente les dirá: “Avancen, porque la victoria es Nuestra”</a:t>
            </a:r>
            <a:endParaRPr lang="es-MX" sz="2800" b="1" dirty="0">
              <a:solidFill>
                <a:schemeClr val="tx1"/>
              </a:solidFill>
            </a:endParaRPr>
          </a:p>
          <a:p>
            <a:pPr lvl="0"/>
            <a:r>
              <a:rPr lang="es-ES_tradnl" sz="2800" b="1" dirty="0">
                <a:solidFill>
                  <a:schemeClr val="tx1"/>
                </a:solidFill>
              </a:rPr>
              <a:t>Todo lo que haya pisado y conquistado le pertenece.  </a:t>
            </a:r>
            <a:endParaRPr lang="es-MX" sz="2800" b="1" dirty="0">
              <a:solidFill>
                <a:schemeClr val="tx1"/>
              </a:solidFill>
            </a:endParaRPr>
          </a:p>
          <a:p>
            <a:pPr>
              <a:buNone/>
            </a:pPr>
            <a:endParaRPr lang="es-MX" sz="2800" b="1" dirty="0">
              <a:solidFill>
                <a:schemeClr val="tx1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DIOS NOS DA LO QUE CREEMOS</a:t>
            </a:r>
            <a:endParaRPr lang="es-MX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276872"/>
            <a:ext cx="8424935" cy="432048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s-ES_tradnl" sz="4400" b="1" i="1" dirty="0" smtClean="0">
                <a:solidFill>
                  <a:schemeClr val="tx1"/>
                </a:solidFill>
              </a:rPr>
              <a:t>Josué </a:t>
            </a:r>
            <a:r>
              <a:rPr lang="es-ES_tradnl" sz="4400" b="1" i="1" dirty="0">
                <a:solidFill>
                  <a:schemeClr val="tx1"/>
                </a:solidFill>
              </a:rPr>
              <a:t>1:4 Desde el desierto y el Líbano hasta el gran río Éufrates, toda la tierra de los heteos hasta el Mar Grande donde se pone el sol, será vuestro territorio. </a:t>
            </a:r>
            <a:endParaRPr lang="es-MX" sz="4400" b="1" dirty="0">
              <a:solidFill>
                <a:schemeClr val="tx1"/>
              </a:solidFill>
            </a:endParaRPr>
          </a:p>
          <a:p>
            <a:pPr>
              <a:buNone/>
            </a:pPr>
            <a:endParaRPr lang="es-MX" sz="4400" b="1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698576" cy="409366"/>
          </a:xfrm>
          <a:prstGeom prst="rect">
            <a:avLst/>
          </a:prstGeom>
          <a:noFill/>
          <a:ln w="9525" cmpd="sng">
            <a:noFill/>
            <a:prstDash val="solid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Podrá conquistar toda clase social </a:t>
            </a:r>
            <a:endParaRPr kumimoji="0" lang="es-ES_tradnl" sz="3600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2276872"/>
            <a:ext cx="8496944" cy="4248472"/>
          </a:xfrm>
        </p:spPr>
        <p:txBody>
          <a:bodyPr>
            <a:noAutofit/>
          </a:bodyPr>
          <a:lstStyle/>
          <a:p>
            <a:pPr lvl="0" algn="ctr">
              <a:buNone/>
            </a:pPr>
            <a:r>
              <a:rPr lang="es-ES_tradnl" sz="4000" b="1" dirty="0">
                <a:solidFill>
                  <a:schemeClr val="tx1"/>
                </a:solidFill>
              </a:rPr>
              <a:t>Cada iglesia en cada ciudad o nación tiene que enfrentarse a los diferentes problemas sociales, y derribar esas barreras por medio de fe, unción y oración , de tal modo que cada persona pueda servir con unción en el cuerpo de Cristo  </a:t>
            </a:r>
            <a:endParaRPr lang="es-MX" sz="4000" b="1" dirty="0">
              <a:solidFill>
                <a:schemeClr val="tx1"/>
              </a:solidFill>
            </a:endParaRPr>
          </a:p>
          <a:p>
            <a:pPr algn="ctr">
              <a:buNone/>
            </a:pPr>
            <a:endParaRPr lang="es-MX" sz="4000" b="1" dirty="0">
              <a:solidFill>
                <a:schemeClr val="tx1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RETO DE LA MISION</a:t>
            </a:r>
            <a:endParaRPr lang="es-MX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3" y="1628800"/>
            <a:ext cx="8712968" cy="5040560"/>
          </a:xfrm>
        </p:spPr>
        <p:txBody>
          <a:bodyPr>
            <a:normAutofit/>
          </a:bodyPr>
          <a:lstStyle/>
          <a:p>
            <a:pPr lvl="0"/>
            <a:r>
              <a:rPr lang="es-ES_tradnl" b="1" dirty="0">
                <a:solidFill>
                  <a:schemeClr val="tx1"/>
                </a:solidFill>
              </a:rPr>
              <a:t>Cuando Dios le da las pautas a Josué acerca del territorio a poseer, le dijo: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r>
              <a:rPr lang="es-ES_tradnl" b="1" dirty="0">
                <a:solidFill>
                  <a:schemeClr val="tx1"/>
                </a:solidFill>
              </a:rPr>
              <a:t>"Del desierto". Esto representa a la gente de escasos recursos, la cual no debe ser desechada.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r>
              <a:rPr lang="es-ES_tradnl" b="1" dirty="0">
                <a:solidFill>
                  <a:schemeClr val="tx1"/>
                </a:solidFill>
              </a:rPr>
              <a:t>"Del Líbano". Esto representa la gente trabajadora. Ellos con sus finanzas bendecirán la obra de Dios</a:t>
            </a:r>
            <a:r>
              <a:rPr lang="es-ES_tradnl" b="1" dirty="0" smtClean="0">
                <a:solidFill>
                  <a:schemeClr val="tx1"/>
                </a:solidFill>
              </a:rPr>
              <a:t>.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VISION Y LOS RECURSOS</a:t>
            </a:r>
            <a:endParaRPr lang="es-MX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b="1" dirty="0" smtClean="0">
                <a:solidFill>
                  <a:schemeClr val="tx1"/>
                </a:solidFill>
              </a:rPr>
              <a:t>"Del gran río </a:t>
            </a:r>
            <a:r>
              <a:rPr lang="es-ES_tradnl" b="1" dirty="0" err="1" smtClean="0">
                <a:solidFill>
                  <a:schemeClr val="tx1"/>
                </a:solidFill>
              </a:rPr>
              <a:t>Éufrates</a:t>
            </a:r>
            <a:r>
              <a:rPr lang="es-ES_tradnl" b="1" dirty="0" smtClean="0">
                <a:solidFill>
                  <a:schemeClr val="tx1"/>
                </a:solidFill>
              </a:rPr>
              <a:t>". Dios también atrae a sí gente próspera. Usted tendrá la gracia para llegar a ellos con el mensaje de fe y esperanza.</a:t>
            </a:r>
            <a:endParaRPr lang="es-MX" b="1" dirty="0" smtClean="0">
              <a:solidFill>
                <a:schemeClr val="tx1"/>
              </a:solidFill>
            </a:endParaRPr>
          </a:p>
          <a:p>
            <a:pPr lvl="0"/>
            <a:r>
              <a:rPr lang="es-ES_tradnl" b="1" dirty="0" smtClean="0">
                <a:solidFill>
                  <a:schemeClr val="tx1"/>
                </a:solidFill>
              </a:rPr>
              <a:t>"Del territorio de los heteos". Esto es, aquellos que antes estaban atados por el adversario con toda clase de vicios y pecados, pero que ahora el Señor se los ha confiado a usted para que los </a:t>
            </a:r>
            <a:r>
              <a:rPr lang="es-ES_tradnl" b="1" dirty="0" err="1" smtClean="0">
                <a:solidFill>
                  <a:schemeClr val="tx1"/>
                </a:solidFill>
              </a:rPr>
              <a:t>discípule</a:t>
            </a:r>
            <a:r>
              <a:rPr lang="es-ES_tradnl" b="1" dirty="0" smtClean="0">
                <a:solidFill>
                  <a:schemeClr val="tx1"/>
                </a:solidFill>
              </a:rPr>
              <a:t>.</a:t>
            </a:r>
            <a:endParaRPr lang="es-MX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s-MX" b="1" dirty="0" smtClean="0">
              <a:solidFill>
                <a:schemeClr val="tx1"/>
              </a:solidFill>
            </a:endParaRPr>
          </a:p>
          <a:p>
            <a:endParaRPr lang="es-ES_tradnl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VISION Y LOS RECURSOS</a:t>
            </a:r>
            <a:endParaRPr lang="es-ES_tradn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9" y="2276872"/>
            <a:ext cx="8568952" cy="4392488"/>
          </a:xfrm>
        </p:spPr>
        <p:txBody>
          <a:bodyPr>
            <a:noAutofit/>
          </a:bodyPr>
          <a:lstStyle/>
          <a:p>
            <a:pPr lvl="0"/>
            <a:r>
              <a:rPr lang="es-ES_tradnl" sz="3200" dirty="0" smtClean="0">
                <a:solidFill>
                  <a:schemeClr val="tx1"/>
                </a:solidFill>
              </a:rPr>
              <a:t>Josué </a:t>
            </a:r>
            <a:r>
              <a:rPr lang="es-ES_tradnl" sz="3200" b="1" i="1" dirty="0">
                <a:solidFill>
                  <a:schemeClr val="tx1"/>
                </a:solidFill>
              </a:rPr>
              <a:t>1:5 Nadie podrá hacerte frente en todos los días de tu vida: como estuve con Moisés, estaré contigo; no te dejaré ni te desampararé. </a:t>
            </a:r>
            <a:endParaRPr lang="es-MX" sz="3200" dirty="0">
              <a:solidFill>
                <a:schemeClr val="tx1"/>
              </a:solidFill>
            </a:endParaRPr>
          </a:p>
          <a:p>
            <a:pPr lvl="0"/>
            <a:r>
              <a:rPr lang="es-ES_tradnl" sz="3200" dirty="0">
                <a:solidFill>
                  <a:schemeClr val="tx1"/>
                </a:solidFill>
              </a:rPr>
              <a:t>En el mundo espiritual, Dios revela los principados que dominan el área en la que usted se está desarrollando, y así como el pueblo de Israel tuvo que enfrentarse a los filisteos. Así también usted los enfrentara y los </a:t>
            </a:r>
            <a:r>
              <a:rPr lang="es-ES_tradnl" sz="3200" dirty="0" smtClean="0">
                <a:solidFill>
                  <a:schemeClr val="tx1"/>
                </a:solidFill>
              </a:rPr>
              <a:t>destruirá </a:t>
            </a:r>
            <a:r>
              <a:rPr lang="es-ES_tradnl" sz="3200" dirty="0">
                <a:solidFill>
                  <a:schemeClr val="tx1"/>
                </a:solidFill>
              </a:rPr>
              <a:t>con fe, unción y oración </a:t>
            </a:r>
            <a:endParaRPr lang="es-MX" sz="3200" dirty="0">
              <a:solidFill>
                <a:schemeClr val="tx1"/>
              </a:solidFill>
            </a:endParaRPr>
          </a:p>
          <a:p>
            <a:pPr>
              <a:buNone/>
            </a:pPr>
            <a:endParaRPr lang="es-MX" sz="32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8848305" cy="816458"/>
          </a:xfrm>
          <a:prstGeom prst="rect">
            <a:avLst/>
          </a:prstGeom>
          <a:noFill/>
          <a:ln w="9525" cmpd="sng">
            <a:noFill/>
            <a:prstDash val="solid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_tradnl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_tradnl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Todo se gana en el mundo espiritual</a:t>
            </a:r>
            <a:r>
              <a:rPr kumimoji="0" lang="en-US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_tradnl" sz="4000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2060848"/>
            <a:ext cx="8496943" cy="4392488"/>
          </a:xfrm>
        </p:spPr>
        <p:txBody>
          <a:bodyPr>
            <a:noAutofit/>
          </a:bodyPr>
          <a:lstStyle/>
          <a:p>
            <a:pPr lvl="0" algn="just">
              <a:buNone/>
            </a:pPr>
            <a:r>
              <a:rPr lang="es-ES_tradnl" sz="3600" b="1" dirty="0">
                <a:solidFill>
                  <a:schemeClr val="tx1"/>
                </a:solidFill>
              </a:rPr>
              <a:t>	Aconteció después de la muerte de Moisés, siervo de Jehová, que Jehová habló a Josué hijo de </a:t>
            </a:r>
            <a:r>
              <a:rPr lang="es-ES_tradnl" sz="3600" b="1" dirty="0" err="1">
                <a:solidFill>
                  <a:schemeClr val="tx1"/>
                </a:solidFill>
              </a:rPr>
              <a:t>Nun</a:t>
            </a:r>
            <a:r>
              <a:rPr lang="es-ES_tradnl" sz="3600" b="1" dirty="0">
                <a:solidFill>
                  <a:schemeClr val="tx1"/>
                </a:solidFill>
              </a:rPr>
              <a:t>, servidor de Moisés, y le dijo: 2 	«Mi siervo Moisés ha muerto. Ahora, pues, levántate y pasa este Jordán, tú y todo este pueblo, hacia la tierra que yo les doy a los hijos de Israel. </a:t>
            </a:r>
            <a:endParaRPr lang="es-MX" sz="3600" b="1" dirty="0">
              <a:solidFill>
                <a:schemeClr val="tx1"/>
              </a:solidFill>
            </a:endParaRPr>
          </a:p>
          <a:p>
            <a:pPr algn="just">
              <a:buNone/>
            </a:pPr>
            <a:endParaRPr lang="es-MX" sz="2800" b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5400" b="1" u="sng" dirty="0" smtClean="0"/>
              <a:t>Josué </a:t>
            </a:r>
            <a:r>
              <a:rPr lang="es-ES_tradnl" sz="5400" b="1" u="sng" dirty="0"/>
              <a:t>1:1-9</a:t>
            </a:r>
            <a:endParaRPr lang="es-MX" sz="5400" b="1" u="sng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3" y="1916832"/>
            <a:ext cx="8784976" cy="4824536"/>
          </a:xfrm>
        </p:spPr>
        <p:txBody>
          <a:bodyPr>
            <a:noAutofit/>
          </a:bodyPr>
          <a:lstStyle/>
          <a:p>
            <a:pPr lvl="0"/>
            <a:r>
              <a:rPr lang="es-ES_tradnl" sz="2700" b="1" dirty="0">
                <a:solidFill>
                  <a:schemeClr val="tx1"/>
                </a:solidFill>
              </a:rPr>
              <a:t>Usted mismo distribuirá el territorio entre su gente y confiará en la labor de ellos; luego, deberá proveerles de estrategias de conquista, porque lo que ellos conquisten será lo que hereden. </a:t>
            </a:r>
            <a:endParaRPr lang="es-MX" sz="2700" b="1" dirty="0">
              <a:solidFill>
                <a:schemeClr val="tx1"/>
              </a:solidFill>
            </a:endParaRPr>
          </a:p>
          <a:p>
            <a:pPr lvl="0"/>
            <a:r>
              <a:rPr lang="es-ES_tradnl" sz="2700" b="1" dirty="0">
                <a:solidFill>
                  <a:schemeClr val="tx1"/>
                </a:solidFill>
              </a:rPr>
              <a:t>Si ellos no conquistan, no heredarán </a:t>
            </a:r>
            <a:r>
              <a:rPr lang="es-ES_tradnl" sz="2700" b="1" dirty="0" smtClean="0">
                <a:solidFill>
                  <a:schemeClr val="tx1"/>
                </a:solidFill>
              </a:rPr>
              <a:t>Josué </a:t>
            </a:r>
            <a:r>
              <a:rPr lang="es-ES_tradnl" sz="2700" b="1" dirty="0">
                <a:solidFill>
                  <a:schemeClr val="tx1"/>
                </a:solidFill>
              </a:rPr>
              <a:t>solamente les señalaba cuál era el lugar de pertenencia de cada tribu, pero dependía mucho del líder de la misma, de su habilidad y de la estrategia que usara, para poder echar fuera a quienes ocupaban el territorio que les tocaba en suerte. Aquellos que no quisieran pelear, tendrían que someterse a ser tributarios de sus propios adversarios.</a:t>
            </a:r>
            <a:endParaRPr lang="es-MX" sz="2700" b="1" dirty="0">
              <a:solidFill>
                <a:schemeClr val="tx1"/>
              </a:solidFill>
            </a:endParaRPr>
          </a:p>
          <a:p>
            <a:pPr>
              <a:buNone/>
            </a:pPr>
            <a:endParaRPr lang="es-MX" sz="2700" b="1" dirty="0">
              <a:solidFill>
                <a:schemeClr val="tx1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DELEGUE LA VISION</a:t>
            </a:r>
            <a:endParaRPr lang="es-MX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1" y="1916832"/>
            <a:ext cx="8784977" cy="4752528"/>
          </a:xfrm>
        </p:spPr>
        <p:txBody>
          <a:bodyPr>
            <a:noAutofit/>
          </a:bodyPr>
          <a:lstStyle/>
          <a:p>
            <a:pPr lvl="0"/>
            <a:r>
              <a:rPr lang="es-ES_tradnl" sz="3300" b="1" i="1" dirty="0" smtClean="0">
                <a:solidFill>
                  <a:schemeClr val="tx1"/>
                </a:solidFill>
              </a:rPr>
              <a:t>Josué </a:t>
            </a:r>
            <a:r>
              <a:rPr lang="es-ES_tradnl" sz="3300" b="1" i="1" dirty="0">
                <a:solidFill>
                  <a:schemeClr val="tx1"/>
                </a:solidFill>
              </a:rPr>
              <a:t>1:6-7 Esfuérzate y sé valiente, porque tú repartirás a este pueblo como heredad la tierra que juré dar a sus padres. 7 Solamente esfuérzate y sé muy valiente, cuidando de obrar conforme a toda la Ley que mi siervo Moisés te mandó; no te apartes de ella ni a la derecha ni a la izquierda, para que seas prosperado en todas las cosas que emprendas. </a:t>
            </a:r>
            <a:endParaRPr lang="es-MX" sz="3300" dirty="0">
              <a:solidFill>
                <a:schemeClr val="tx1"/>
              </a:solidFill>
            </a:endParaRPr>
          </a:p>
          <a:p>
            <a:pPr>
              <a:buNone/>
            </a:pPr>
            <a:endParaRPr lang="es-MX" sz="33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97906" y="404664"/>
            <a:ext cx="8846094" cy="864096"/>
          </a:xfrm>
          <a:prstGeom prst="rect">
            <a:avLst/>
          </a:prstGeom>
          <a:noFill/>
          <a:ln w="9525" cmpd="sng">
            <a:noFill/>
            <a:prstDash val="solid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_tradnl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_tradnl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esfuerzo en hacer correctamente </a:t>
            </a:r>
            <a:r>
              <a:rPr kumimoji="0" lang="en-US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_tradnl" sz="4000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95536" y="1988840"/>
            <a:ext cx="8424935" cy="4464496"/>
          </a:xfrm>
        </p:spPr>
        <p:txBody>
          <a:bodyPr>
            <a:noAutofit/>
          </a:bodyPr>
          <a:lstStyle/>
          <a:p>
            <a:pPr lvl="0"/>
            <a:r>
              <a:rPr lang="es-ES_tradnl" sz="3200" b="1" dirty="0" smtClean="0">
                <a:solidFill>
                  <a:schemeClr val="tx1"/>
                </a:solidFill>
              </a:rPr>
              <a:t>En otras palabras, esfuércese y sea muy valiente para cuidarse de engranarse  conforme a cada una de las enseñanzas que están dentro de la visión; no trate de hacerle enmiendas o recortes. </a:t>
            </a:r>
            <a:endParaRPr lang="es-MX" sz="3200" b="1" dirty="0" smtClean="0">
              <a:solidFill>
                <a:schemeClr val="tx1"/>
              </a:solidFill>
            </a:endParaRPr>
          </a:p>
          <a:p>
            <a:pPr lvl="0"/>
            <a:r>
              <a:rPr lang="es-ES_tradnl" sz="3200" b="1" dirty="0" smtClean="0">
                <a:solidFill>
                  <a:schemeClr val="tx1"/>
                </a:solidFill>
              </a:rPr>
              <a:t>Podemos decir que el éxito de un ministerio, está en ejecutar detalladamente los pasos correctos de la visión. </a:t>
            </a:r>
            <a:endParaRPr lang="es-MX" sz="32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s-MX" sz="3200" b="1" dirty="0">
              <a:solidFill>
                <a:schemeClr val="tx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 OBEDIENTE A LA VISION</a:t>
            </a:r>
            <a:endParaRPr lang="es-MX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5" y="1844824"/>
            <a:ext cx="8856984" cy="4896544"/>
          </a:xfrm>
        </p:spPr>
        <p:txBody>
          <a:bodyPr>
            <a:normAutofit/>
          </a:bodyPr>
          <a:lstStyle/>
          <a:p>
            <a:pPr lvl="0"/>
            <a:r>
              <a:rPr lang="es-ES_tradnl" sz="3200" b="1" i="1" dirty="0" smtClean="0">
                <a:solidFill>
                  <a:schemeClr val="tx1"/>
                </a:solidFill>
              </a:rPr>
              <a:t>Josué </a:t>
            </a:r>
            <a:r>
              <a:rPr lang="es-ES_tradnl" sz="3200" b="1" i="1" dirty="0">
                <a:solidFill>
                  <a:schemeClr val="tx1"/>
                </a:solidFill>
              </a:rPr>
              <a:t>1:8 Nunca se apartará de tu boca este libro de la Ley, sino que de día y de noche meditarás en él, para que guardes y hagas conforme a todo lo que está escrito en él, porque entonces harás prosperar tu camino y todo te saldrá bien.</a:t>
            </a:r>
            <a:endParaRPr lang="es-MX" sz="3200" b="1" dirty="0">
              <a:solidFill>
                <a:schemeClr val="tx1"/>
              </a:solidFill>
            </a:endParaRPr>
          </a:p>
          <a:p>
            <a:pPr lvl="0"/>
            <a:r>
              <a:rPr lang="es-ES_tradnl" sz="3200" b="1" dirty="0">
                <a:solidFill>
                  <a:schemeClr val="tx1"/>
                </a:solidFill>
              </a:rPr>
              <a:t>Una de las maneras de confirmar que la visión ha entrado en nuestro corazón, </a:t>
            </a:r>
            <a:r>
              <a:rPr lang="es-ES_tradnl" sz="3200" b="1" i="1" u="sng" dirty="0">
                <a:solidFill>
                  <a:schemeClr val="tx1"/>
                </a:solidFill>
              </a:rPr>
              <a:t>es oírnos cuando hablamos de ella, </a:t>
            </a:r>
            <a:r>
              <a:rPr lang="es-ES_tradnl" sz="3200" b="1" dirty="0">
                <a:solidFill>
                  <a:schemeClr val="tx1"/>
                </a:solidFill>
              </a:rPr>
              <a:t>porque veremos que es algo constante, no lo dejamos de hacer. </a:t>
            </a:r>
            <a:r>
              <a:rPr lang="es-ES_tradnl" sz="3200" b="1" i="1" dirty="0">
                <a:solidFill>
                  <a:schemeClr val="tx1"/>
                </a:solidFill>
              </a:rPr>
              <a:t>  </a:t>
            </a:r>
            <a:endParaRPr lang="es-MX" sz="3200" b="1" dirty="0">
              <a:solidFill>
                <a:schemeClr val="tx1"/>
              </a:solidFill>
            </a:endParaRPr>
          </a:p>
          <a:p>
            <a:pPr>
              <a:buNone/>
            </a:pPr>
            <a:endParaRPr lang="es-MX" sz="3200" b="1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8854938" cy="838201"/>
          </a:xfrm>
          <a:prstGeom prst="rect">
            <a:avLst/>
          </a:prstGeom>
          <a:noFill/>
          <a:ln w="9525" cmpd="sng">
            <a:noFill/>
            <a:prstDash val="solid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Satúrese a diario de la visión</a:t>
            </a:r>
            <a:r>
              <a:rPr kumimoji="0" lang="en-US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_tradnl" sz="4000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79512" y="2132856"/>
            <a:ext cx="8712967" cy="4464496"/>
          </a:xfrm>
        </p:spPr>
        <p:txBody>
          <a:bodyPr>
            <a:normAutofit/>
          </a:bodyPr>
          <a:lstStyle/>
          <a:p>
            <a:pPr lvl="0"/>
            <a:r>
              <a:rPr lang="es-ES_tradnl" sz="3600" b="1" dirty="0" smtClean="0">
                <a:solidFill>
                  <a:schemeClr val="tx1"/>
                </a:solidFill>
              </a:rPr>
              <a:t>Por eso dice que no se apartará de nuestra boca, sino que meditaremos en ella, para guardarla y practicarla. </a:t>
            </a:r>
            <a:endParaRPr lang="es-MX" sz="3600" b="1" dirty="0" smtClean="0">
              <a:solidFill>
                <a:schemeClr val="tx1"/>
              </a:solidFill>
            </a:endParaRPr>
          </a:p>
          <a:p>
            <a:pPr lvl="0"/>
            <a:r>
              <a:rPr lang="es-ES_tradnl" sz="3600" b="1" dirty="0" smtClean="0">
                <a:solidFill>
                  <a:schemeClr val="tx1"/>
                </a:solidFill>
              </a:rPr>
              <a:t>Dios nos va dando ideas de a quiénes debemos contactar, a quiénes debemos llamar, a quiénes debemos visitar, dónde debemos estar, etc. </a:t>
            </a:r>
            <a:endParaRPr lang="es-MX" sz="36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s-MX" sz="36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DECLARALA CON TU BOCA</a:t>
            </a:r>
            <a:endParaRPr lang="es-MX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3" y="2060848"/>
            <a:ext cx="8712968" cy="4608512"/>
          </a:xfrm>
        </p:spPr>
        <p:txBody>
          <a:bodyPr>
            <a:noAutofit/>
          </a:bodyPr>
          <a:lstStyle/>
          <a:p>
            <a:pPr lvl="0"/>
            <a:r>
              <a:rPr lang="es-ES_tradnl" sz="3000" b="1" dirty="0" smtClean="0">
                <a:solidFill>
                  <a:schemeClr val="tx1"/>
                </a:solidFill>
              </a:rPr>
              <a:t>Josué </a:t>
            </a:r>
            <a:r>
              <a:rPr lang="es-ES_tradnl" sz="3000" b="1" dirty="0">
                <a:solidFill>
                  <a:schemeClr val="tx1"/>
                </a:solidFill>
              </a:rPr>
              <a:t>1:9 Mira que te mando que te </a:t>
            </a:r>
            <a:r>
              <a:rPr lang="es-ES_tradnl" sz="3000" b="1" i="1" dirty="0">
                <a:solidFill>
                  <a:schemeClr val="tx1"/>
                </a:solidFill>
              </a:rPr>
              <a:t>esfuerces y seas valiente; no temas ni desmayes, porque Jehová, tu Dios, estará contigo dondequiera que vayas.</a:t>
            </a:r>
            <a:endParaRPr lang="es-MX" sz="3000" b="1" dirty="0">
              <a:solidFill>
                <a:schemeClr val="tx1"/>
              </a:solidFill>
            </a:endParaRPr>
          </a:p>
          <a:p>
            <a:pPr>
              <a:buNone/>
            </a:pPr>
            <a:endParaRPr lang="es-MX" sz="3000" b="1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2223" y="764704"/>
            <a:ext cx="8821777" cy="460818"/>
          </a:xfrm>
          <a:prstGeom prst="rect">
            <a:avLst/>
          </a:prstGeom>
          <a:noFill/>
          <a:ln w="9525" cmpd="sng">
            <a:noFill/>
            <a:prstDash val="solid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Debe haber esfuerzo y valor</a:t>
            </a:r>
            <a:r>
              <a:rPr kumimoji="0" lang="en-US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_tradnl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5" name="4 Imagen" descr="esfuerz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3838575"/>
            <a:ext cx="4464496" cy="30194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51520" y="2060848"/>
            <a:ext cx="8640959" cy="4536504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s-ES_tradnl" sz="3600" b="1" dirty="0" smtClean="0">
                <a:solidFill>
                  <a:schemeClr val="tx1"/>
                </a:solidFill>
              </a:rPr>
              <a:t>El esfuerzo es el trabajo duro. Es como un atleta que está en competencia y no puede abandonar la carrera, sino que tiene que tomar un nuevo impulso; a eso se le llama esfuerzo; si quiere ganar la carrera, tiene que tomar nuevas fuerzas y seguir avanzando en la visión. </a:t>
            </a:r>
            <a:r>
              <a:rPr lang="es-ES_tradnl" sz="3600" b="1" i="1" dirty="0" smtClean="0">
                <a:solidFill>
                  <a:schemeClr val="tx1"/>
                </a:solidFill>
              </a:rPr>
              <a:t>  </a:t>
            </a:r>
            <a:endParaRPr lang="es-MX" sz="36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s-MX" sz="36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VISION REQUIERE ENTREGA</a:t>
            </a:r>
            <a:endParaRPr lang="es-MX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3" y="1988840"/>
            <a:ext cx="8784976" cy="4752528"/>
          </a:xfrm>
        </p:spPr>
        <p:txBody>
          <a:bodyPr>
            <a:noAutofit/>
          </a:bodyPr>
          <a:lstStyle/>
          <a:p>
            <a:pPr lvl="0"/>
            <a:r>
              <a:rPr lang="es-ES_tradnl" sz="3800" b="1" dirty="0">
                <a:solidFill>
                  <a:schemeClr val="tx1"/>
                </a:solidFill>
              </a:rPr>
              <a:t>Necesita valor, y el valor es no retroceder ante el tamaño de la adversidad. </a:t>
            </a:r>
            <a:endParaRPr lang="es-MX" sz="3800" b="1" dirty="0">
              <a:solidFill>
                <a:schemeClr val="tx1"/>
              </a:solidFill>
            </a:endParaRPr>
          </a:p>
          <a:p>
            <a:pPr lvl="0"/>
            <a:r>
              <a:rPr lang="es-ES_tradnl" sz="3800" b="1" dirty="0">
                <a:solidFill>
                  <a:schemeClr val="tx1"/>
                </a:solidFill>
              </a:rPr>
              <a:t>Es como cuando se está subiendo una montaña, cuando más uno se acerca a la cima, mayor debe ser el esfuerzo, a fin de que no nos rindamos ante el cansancio.</a:t>
            </a:r>
            <a:endParaRPr lang="es-MX" sz="3800" b="1" dirty="0">
              <a:solidFill>
                <a:schemeClr val="tx1"/>
              </a:solidFill>
            </a:endParaRPr>
          </a:p>
          <a:p>
            <a:pPr>
              <a:buNone/>
            </a:pPr>
            <a:endParaRPr lang="es-MX" sz="3800" b="1" dirty="0">
              <a:solidFill>
                <a:schemeClr val="tx1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VISION ES PARA VALIENTES</a:t>
            </a:r>
            <a:endParaRPr lang="es-MX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95536" y="2132856"/>
            <a:ext cx="8496943" cy="4464496"/>
          </a:xfrm>
        </p:spPr>
        <p:txBody>
          <a:bodyPr>
            <a:noAutofit/>
          </a:bodyPr>
          <a:lstStyle/>
          <a:p>
            <a:pPr lvl="0"/>
            <a:r>
              <a:rPr lang="es-ES_tradnl" sz="3600" b="1" dirty="0" smtClean="0">
                <a:solidFill>
                  <a:schemeClr val="tx1"/>
                </a:solidFill>
              </a:rPr>
              <a:t>Algunos piensan que al aplicar la visión no van a encontrar obstáculos; entonces, cuando éstos aparecen, tienden a desalentarse y piensan en abandonar la carrera. </a:t>
            </a:r>
            <a:endParaRPr lang="es-MX" sz="3600" b="1" dirty="0" smtClean="0">
              <a:solidFill>
                <a:schemeClr val="tx1"/>
              </a:solidFill>
            </a:endParaRPr>
          </a:p>
          <a:p>
            <a:pPr lvl="0"/>
            <a:r>
              <a:rPr lang="es-ES_tradnl" sz="3600" b="1" dirty="0" smtClean="0">
                <a:solidFill>
                  <a:schemeClr val="tx1"/>
                </a:solidFill>
              </a:rPr>
              <a:t>Mas nosotros no somos de los que retrocedemos, sino de los que avanzamos para salvación.</a:t>
            </a:r>
            <a:endParaRPr lang="es-MX" sz="36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s-MX" sz="36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NO ES PARA COBARDES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336704"/>
          </a:xfrm>
        </p:spPr>
        <p:txBody>
          <a:bodyPr>
            <a:noAutofit/>
          </a:bodyPr>
          <a:lstStyle/>
          <a:p>
            <a:pPr lvl="0" algn="just"/>
            <a:r>
              <a:rPr lang="es-ES_tradnl" sz="3600" b="1" dirty="0">
                <a:solidFill>
                  <a:schemeClr val="tx1"/>
                </a:solidFill>
              </a:rPr>
              <a:t>3 	Yo os he entregado, tal como lo dije a Moisés, todos los lugares que pisen las plantas de vuestros pies</a:t>
            </a:r>
            <a:r>
              <a:rPr lang="es-ES_tradnl" sz="3600" b="1" dirty="0" smtClean="0">
                <a:solidFill>
                  <a:schemeClr val="tx1"/>
                </a:solidFill>
              </a:rPr>
              <a:t>.</a:t>
            </a:r>
          </a:p>
          <a:p>
            <a:pPr lvl="0" algn="just"/>
            <a:r>
              <a:rPr lang="es-ES_tradnl" sz="3600" b="1" dirty="0" smtClean="0">
                <a:solidFill>
                  <a:schemeClr val="tx1"/>
                </a:solidFill>
              </a:rPr>
              <a:t> </a:t>
            </a:r>
            <a:r>
              <a:rPr lang="es-ES_tradnl" sz="3600" b="1" dirty="0">
                <a:solidFill>
                  <a:schemeClr val="tx1"/>
                </a:solidFill>
              </a:rPr>
              <a:t>4 	Desde el desierto y el Líbano hasta el gran río Éufrates, toda la tierra de los heteos hasta el Mar Grande donde se pone el sol, será vuestro territorio. </a:t>
            </a:r>
            <a:endParaRPr lang="es-ES_tradnl" sz="3600" b="1" dirty="0" smtClean="0">
              <a:solidFill>
                <a:schemeClr val="tx1"/>
              </a:solidFill>
            </a:endParaRPr>
          </a:p>
          <a:p>
            <a:pPr lvl="0" algn="just"/>
            <a:r>
              <a:rPr lang="es-ES_tradnl" sz="3600" b="1" dirty="0" smtClean="0">
                <a:solidFill>
                  <a:schemeClr val="tx1"/>
                </a:solidFill>
              </a:rPr>
              <a:t>5 </a:t>
            </a:r>
            <a:r>
              <a:rPr lang="es-ES_tradnl" sz="3600" b="1" dirty="0">
                <a:solidFill>
                  <a:schemeClr val="tx1"/>
                </a:solidFill>
              </a:rPr>
              <a:t>	Nadie podrá hacerte frente en todos los días de tu vida: como estuve con Moisés, estaré contigo; no te dejaré ni te desampararé. </a:t>
            </a:r>
            <a:endParaRPr lang="es-MX" sz="3600" b="1" dirty="0">
              <a:solidFill>
                <a:schemeClr val="tx1"/>
              </a:solidFill>
            </a:endParaRPr>
          </a:p>
          <a:p>
            <a:endParaRPr lang="es-MX" sz="2800" b="1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13194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916832"/>
            <a:ext cx="8640960" cy="4752528"/>
          </a:xfrm>
        </p:spPr>
        <p:txBody>
          <a:bodyPr>
            <a:noAutofit/>
          </a:bodyPr>
          <a:lstStyle/>
          <a:p>
            <a:pPr lvl="0" algn="just">
              <a:buNone/>
            </a:pPr>
            <a:r>
              <a:rPr lang="es-ES_tradnl" sz="3400" b="1" dirty="0" smtClean="0">
                <a:solidFill>
                  <a:schemeClr val="tx1"/>
                </a:solidFill>
              </a:rPr>
              <a:t>6 porque </a:t>
            </a:r>
            <a:r>
              <a:rPr lang="es-ES_tradnl" sz="3400" b="1" dirty="0">
                <a:solidFill>
                  <a:schemeClr val="tx1"/>
                </a:solidFill>
              </a:rPr>
              <a:t>tú repartirás a este pueblo como heredad la tierra que juré dar a sus padres. </a:t>
            </a:r>
            <a:endParaRPr lang="es-ES_tradnl" sz="3400" b="1" dirty="0" smtClean="0">
              <a:solidFill>
                <a:schemeClr val="tx1"/>
              </a:solidFill>
            </a:endParaRPr>
          </a:p>
          <a:p>
            <a:pPr lvl="0" algn="just">
              <a:buNone/>
            </a:pPr>
            <a:r>
              <a:rPr lang="es-ES_tradnl" sz="3400" b="1" dirty="0" smtClean="0">
                <a:solidFill>
                  <a:schemeClr val="tx1"/>
                </a:solidFill>
              </a:rPr>
              <a:t>7 Solamente </a:t>
            </a:r>
            <a:r>
              <a:rPr lang="es-ES_tradnl" sz="3400" b="1" dirty="0">
                <a:solidFill>
                  <a:schemeClr val="tx1"/>
                </a:solidFill>
              </a:rPr>
              <a:t>esfuérzate y sé muy valiente, cuidando de obrar conforme a toda la Ley que mi siervo Moisés te mandó; no te apartes de ella ni a la derecha ni a la izquierda, para que seas prosperado en todas las cosas que emprendas. </a:t>
            </a:r>
            <a:endParaRPr lang="es-MX" sz="3400" b="1" dirty="0">
              <a:solidFill>
                <a:schemeClr val="tx1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Josué 1:6-9 </a:t>
            </a:r>
            <a:r>
              <a:rPr lang="es-ES_tradnl" dirty="0"/>
              <a:t>	</a:t>
            </a:r>
            <a:r>
              <a:rPr lang="es-ES_tradnl" dirty="0" smtClean="0"/>
              <a:t>Esfuérzate </a:t>
            </a:r>
            <a:r>
              <a:rPr lang="es-ES_tradnl" dirty="0"/>
              <a:t>y sé </a:t>
            </a:r>
            <a:r>
              <a:rPr lang="es-ES_tradnl" dirty="0" smtClean="0"/>
              <a:t>valiente…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95536" y="260648"/>
            <a:ext cx="8424936" cy="6336704"/>
          </a:xfrm>
        </p:spPr>
        <p:txBody>
          <a:bodyPr>
            <a:noAutofit/>
          </a:bodyPr>
          <a:lstStyle/>
          <a:p>
            <a:pPr lvl="0" algn="just"/>
            <a:r>
              <a:rPr lang="es-ES_tradnl" sz="3600" b="1" dirty="0">
                <a:solidFill>
                  <a:schemeClr val="tx1"/>
                </a:solidFill>
              </a:rPr>
              <a:t>8 	Nunca se apartará de tu boca este libro de la Ley, sino que de día y de noche meditarás en él, para que guardes y hagas conforme a todo lo que está escrito en él, porque entonces harás prosperar tu camino y todo te saldrá bien. </a:t>
            </a:r>
            <a:endParaRPr lang="es-ES_tradnl" sz="3600" b="1" dirty="0" smtClean="0">
              <a:solidFill>
                <a:schemeClr val="tx1"/>
              </a:solidFill>
            </a:endParaRPr>
          </a:p>
          <a:p>
            <a:pPr lvl="0" algn="just"/>
            <a:r>
              <a:rPr lang="es-ES_tradnl" sz="3600" b="1" dirty="0" smtClean="0">
                <a:solidFill>
                  <a:schemeClr val="tx1"/>
                </a:solidFill>
              </a:rPr>
              <a:t>9 </a:t>
            </a:r>
            <a:r>
              <a:rPr lang="es-ES_tradnl" sz="3600" b="1" dirty="0">
                <a:solidFill>
                  <a:schemeClr val="tx1"/>
                </a:solidFill>
              </a:rPr>
              <a:t>	Mira que te mando que te esfuerces y seas valiente; no temas ni desmayes, porque Jehová, tu Dios, estará contigo dondequiera que vayas».  </a:t>
            </a:r>
            <a:endParaRPr lang="es-MX" sz="3600" b="1" dirty="0">
              <a:solidFill>
                <a:schemeClr val="tx1"/>
              </a:solidFill>
            </a:endParaRPr>
          </a:p>
          <a:p>
            <a:endParaRPr lang="es-MX" sz="3200" b="1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264874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268760"/>
            <a:ext cx="8208911" cy="4785395"/>
          </a:xfrm>
        </p:spPr>
        <p:txBody>
          <a:bodyPr>
            <a:normAutofit fontScale="77500" lnSpcReduction="20000"/>
          </a:bodyPr>
          <a:lstStyle/>
          <a:p>
            <a:pPr lvl="0" algn="just">
              <a:buNone/>
            </a:pPr>
            <a:r>
              <a:rPr lang="es-ES_tradnl" sz="4000" b="1" dirty="0">
                <a:solidFill>
                  <a:schemeClr val="tx1"/>
                </a:solidFill>
              </a:rPr>
              <a:t>Dios le dio al hombre </a:t>
            </a:r>
            <a:endParaRPr lang="es-ES_tradnl" sz="4000" b="1" dirty="0" smtClean="0">
              <a:solidFill>
                <a:schemeClr val="tx1"/>
              </a:solidFill>
            </a:endParaRPr>
          </a:p>
          <a:p>
            <a:pPr lvl="0" algn="just">
              <a:buNone/>
            </a:pPr>
            <a:r>
              <a:rPr lang="es-ES_tradnl" sz="4000" b="1" dirty="0" smtClean="0">
                <a:solidFill>
                  <a:schemeClr val="tx1"/>
                </a:solidFill>
              </a:rPr>
              <a:t>la </a:t>
            </a:r>
            <a:r>
              <a:rPr lang="es-ES_tradnl" sz="4000" b="1" dirty="0">
                <a:solidFill>
                  <a:schemeClr val="tx1"/>
                </a:solidFill>
              </a:rPr>
              <a:t>capacidad </a:t>
            </a:r>
            <a:endParaRPr lang="es-ES_tradnl" sz="4000" b="1" dirty="0" smtClean="0">
              <a:solidFill>
                <a:schemeClr val="tx1"/>
              </a:solidFill>
            </a:endParaRPr>
          </a:p>
          <a:p>
            <a:pPr lvl="0" algn="just">
              <a:buNone/>
            </a:pPr>
            <a:r>
              <a:rPr lang="es-ES_tradnl" sz="4000" b="1" dirty="0" smtClean="0">
                <a:solidFill>
                  <a:schemeClr val="tx1"/>
                </a:solidFill>
              </a:rPr>
              <a:t>de </a:t>
            </a:r>
            <a:r>
              <a:rPr lang="es-ES_tradnl" sz="4000" b="1" dirty="0">
                <a:solidFill>
                  <a:schemeClr val="tx1"/>
                </a:solidFill>
              </a:rPr>
              <a:t>conquistar, multiplicar, </a:t>
            </a:r>
            <a:endParaRPr lang="es-ES_tradnl" sz="4000" b="1" dirty="0" smtClean="0">
              <a:solidFill>
                <a:schemeClr val="tx1"/>
              </a:solidFill>
            </a:endParaRPr>
          </a:p>
          <a:p>
            <a:pPr lvl="0" algn="just">
              <a:buNone/>
            </a:pPr>
            <a:r>
              <a:rPr lang="es-ES_tradnl" sz="4000" b="1" dirty="0" smtClean="0">
                <a:solidFill>
                  <a:schemeClr val="tx1"/>
                </a:solidFill>
              </a:rPr>
              <a:t>reproducir  </a:t>
            </a:r>
            <a:r>
              <a:rPr lang="es-ES_tradnl" sz="4000" b="1" dirty="0">
                <a:solidFill>
                  <a:schemeClr val="tx1"/>
                </a:solidFill>
              </a:rPr>
              <a:t>pero éste debe </a:t>
            </a:r>
            <a:endParaRPr lang="es-ES_tradnl" sz="4000" b="1" dirty="0" smtClean="0">
              <a:solidFill>
                <a:schemeClr val="tx1"/>
              </a:solidFill>
            </a:endParaRPr>
          </a:p>
          <a:p>
            <a:pPr lvl="0" algn="just">
              <a:buNone/>
            </a:pPr>
            <a:r>
              <a:rPr lang="es-ES_tradnl" sz="4000" b="1" dirty="0" smtClean="0">
                <a:solidFill>
                  <a:schemeClr val="tx1"/>
                </a:solidFill>
              </a:rPr>
              <a:t>cuidarse </a:t>
            </a:r>
            <a:r>
              <a:rPr lang="es-ES_tradnl" sz="4000" b="1" dirty="0">
                <a:solidFill>
                  <a:schemeClr val="tx1"/>
                </a:solidFill>
              </a:rPr>
              <a:t>de que </a:t>
            </a:r>
            <a:endParaRPr lang="es-ES_tradnl" sz="4000" b="1" dirty="0" smtClean="0">
              <a:solidFill>
                <a:schemeClr val="tx1"/>
              </a:solidFill>
            </a:endParaRPr>
          </a:p>
          <a:p>
            <a:pPr lvl="0" algn="just">
              <a:buNone/>
            </a:pPr>
            <a:r>
              <a:rPr lang="es-ES_tradnl" sz="4000" b="1" dirty="0" smtClean="0">
                <a:solidFill>
                  <a:schemeClr val="tx1"/>
                </a:solidFill>
              </a:rPr>
              <a:t>el </a:t>
            </a:r>
            <a:r>
              <a:rPr lang="es-ES_tradnl" sz="4000" b="1" dirty="0">
                <a:solidFill>
                  <a:schemeClr val="tx1"/>
                </a:solidFill>
              </a:rPr>
              <a:t>conformismo, </a:t>
            </a:r>
            <a:endParaRPr lang="es-ES_tradnl" sz="4000" b="1" dirty="0" smtClean="0">
              <a:solidFill>
                <a:schemeClr val="tx1"/>
              </a:solidFill>
            </a:endParaRPr>
          </a:p>
          <a:p>
            <a:pPr lvl="0" algn="just">
              <a:buNone/>
            </a:pPr>
            <a:r>
              <a:rPr lang="es-ES_tradnl" sz="4000" b="1" dirty="0" smtClean="0">
                <a:solidFill>
                  <a:schemeClr val="tx1"/>
                </a:solidFill>
              </a:rPr>
              <a:t>(</a:t>
            </a:r>
            <a:r>
              <a:rPr lang="es-ES_tradnl" sz="4000" b="1" dirty="0">
                <a:solidFill>
                  <a:schemeClr val="tx1"/>
                </a:solidFill>
              </a:rPr>
              <a:t>su mayor enemigo</a:t>
            </a:r>
            <a:r>
              <a:rPr lang="es-ES_tradnl" sz="4000" b="1" dirty="0" smtClean="0">
                <a:solidFill>
                  <a:schemeClr val="tx1"/>
                </a:solidFill>
              </a:rPr>
              <a:t>)</a:t>
            </a:r>
          </a:p>
          <a:p>
            <a:pPr lvl="0" algn="just">
              <a:buNone/>
            </a:pPr>
            <a:r>
              <a:rPr lang="es-ES_tradnl" sz="4000" b="1" dirty="0" smtClean="0">
                <a:solidFill>
                  <a:schemeClr val="tx1"/>
                </a:solidFill>
              </a:rPr>
              <a:t>no </a:t>
            </a:r>
            <a:r>
              <a:rPr lang="es-ES_tradnl" sz="4000" b="1" dirty="0">
                <a:solidFill>
                  <a:schemeClr val="tx1"/>
                </a:solidFill>
              </a:rPr>
              <a:t>le robe ese don. </a:t>
            </a:r>
            <a:endParaRPr lang="es-MX" sz="4000" b="1" dirty="0">
              <a:solidFill>
                <a:schemeClr val="tx1"/>
              </a:solidFill>
            </a:endParaRPr>
          </a:p>
          <a:p>
            <a:pPr lvl="0" algn="just">
              <a:buNone/>
            </a:pPr>
            <a:r>
              <a:rPr lang="es-ES_tradnl" sz="4000" b="1" dirty="0">
                <a:solidFill>
                  <a:schemeClr val="tx1"/>
                </a:solidFill>
              </a:rPr>
              <a:t>Lo conquistado ya no es desafío </a:t>
            </a:r>
            <a:endParaRPr lang="es-MX" sz="40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s-MX" sz="4000" b="1" dirty="0">
              <a:solidFill>
                <a:schemeClr val="tx1"/>
              </a:solidFill>
            </a:endParaRPr>
          </a:p>
          <a:p>
            <a:pPr>
              <a:buNone/>
            </a:pPr>
            <a:endParaRPr lang="es-MX" sz="32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6900759" cy="838200"/>
          </a:xfrm>
          <a:prstGeom prst="rect">
            <a:avLst/>
          </a:prstGeom>
          <a:noFill/>
          <a:ln w="9525" cmpd="sng">
            <a:noFill/>
            <a:prstDash val="solid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El don de multiplicar</a:t>
            </a:r>
            <a:endParaRPr kumimoji="0" lang="es-ES_tradnl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5" name="4 Imagen" descr="La-multitud-llenó-las-calles.expa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1988840"/>
            <a:ext cx="4067944" cy="40324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5" cy="511256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s-ES_tradnl" sz="3200" b="1" i="1" u="sng" dirty="0" smtClean="0">
                <a:solidFill>
                  <a:schemeClr val="tx1"/>
                </a:solidFill>
              </a:rPr>
              <a:t>Josué </a:t>
            </a:r>
            <a:r>
              <a:rPr lang="es-ES_tradnl" sz="3200" b="1" i="1" u="sng" dirty="0">
                <a:solidFill>
                  <a:schemeClr val="tx1"/>
                </a:solidFill>
              </a:rPr>
              <a:t>1:1-2 </a:t>
            </a:r>
            <a:endParaRPr lang="es-ES_tradnl" sz="3200" b="1" i="1" u="sng" dirty="0" smtClean="0">
              <a:solidFill>
                <a:schemeClr val="tx1"/>
              </a:solidFill>
            </a:endParaRPr>
          </a:p>
          <a:p>
            <a:pPr lvl="0"/>
            <a:r>
              <a:rPr lang="es-ES_tradnl" sz="2800" b="1" i="1" dirty="0" smtClean="0">
                <a:solidFill>
                  <a:schemeClr val="tx1"/>
                </a:solidFill>
              </a:rPr>
              <a:t>Aconteció </a:t>
            </a:r>
            <a:r>
              <a:rPr lang="es-ES_tradnl" sz="2800" b="1" i="1" dirty="0">
                <a:solidFill>
                  <a:schemeClr val="tx1"/>
                </a:solidFill>
              </a:rPr>
              <a:t>después de </a:t>
            </a:r>
            <a:endParaRPr lang="es-ES_tradnl" sz="2800" b="1" i="1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es-ES_tradnl" sz="2800" b="1" i="1" dirty="0" smtClean="0">
                <a:solidFill>
                  <a:schemeClr val="tx1"/>
                </a:solidFill>
              </a:rPr>
              <a:t>la </a:t>
            </a:r>
            <a:r>
              <a:rPr lang="es-ES_tradnl" sz="2800" b="1" i="1" dirty="0">
                <a:solidFill>
                  <a:schemeClr val="tx1"/>
                </a:solidFill>
              </a:rPr>
              <a:t>muerte de Moisés, </a:t>
            </a:r>
            <a:endParaRPr lang="es-ES_tradnl" sz="2800" b="1" i="1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es-ES_tradnl" sz="2800" b="1" i="1" dirty="0" smtClean="0">
                <a:solidFill>
                  <a:schemeClr val="tx1"/>
                </a:solidFill>
              </a:rPr>
              <a:t>siervo </a:t>
            </a:r>
            <a:r>
              <a:rPr lang="es-ES_tradnl" sz="2800" b="1" i="1" dirty="0">
                <a:solidFill>
                  <a:schemeClr val="tx1"/>
                </a:solidFill>
              </a:rPr>
              <a:t>de Jehová, que </a:t>
            </a:r>
            <a:endParaRPr lang="es-ES_tradnl" sz="2800" b="1" i="1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es-ES_tradnl" sz="2800" b="1" i="1" dirty="0" smtClean="0">
                <a:solidFill>
                  <a:schemeClr val="tx1"/>
                </a:solidFill>
              </a:rPr>
              <a:t>Jehová </a:t>
            </a:r>
            <a:r>
              <a:rPr lang="es-ES_tradnl" sz="2800" b="1" i="1" dirty="0">
                <a:solidFill>
                  <a:schemeClr val="tx1"/>
                </a:solidFill>
              </a:rPr>
              <a:t>habló a Josué </a:t>
            </a:r>
            <a:endParaRPr lang="es-ES_tradnl" sz="2800" b="1" i="1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es-ES_tradnl" sz="2800" b="1" i="1" dirty="0" smtClean="0">
                <a:solidFill>
                  <a:schemeClr val="tx1"/>
                </a:solidFill>
              </a:rPr>
              <a:t>hijo </a:t>
            </a:r>
            <a:r>
              <a:rPr lang="es-ES_tradnl" sz="2800" b="1" i="1" dirty="0">
                <a:solidFill>
                  <a:schemeClr val="tx1"/>
                </a:solidFill>
              </a:rPr>
              <a:t>de </a:t>
            </a:r>
            <a:r>
              <a:rPr lang="es-ES_tradnl" sz="2800" b="1" i="1" dirty="0" err="1">
                <a:solidFill>
                  <a:schemeClr val="tx1"/>
                </a:solidFill>
              </a:rPr>
              <a:t>Nun</a:t>
            </a:r>
            <a:r>
              <a:rPr lang="es-ES_tradnl" sz="2800" b="1" i="1" dirty="0">
                <a:solidFill>
                  <a:schemeClr val="tx1"/>
                </a:solidFill>
              </a:rPr>
              <a:t>, servidor </a:t>
            </a:r>
            <a:endParaRPr lang="es-ES_tradnl" sz="2800" b="1" i="1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es-ES_tradnl" sz="2800" b="1" i="1" dirty="0" smtClean="0">
                <a:solidFill>
                  <a:schemeClr val="tx1"/>
                </a:solidFill>
              </a:rPr>
              <a:t>de </a:t>
            </a:r>
            <a:r>
              <a:rPr lang="es-ES_tradnl" sz="2800" b="1" i="1" dirty="0">
                <a:solidFill>
                  <a:schemeClr val="tx1"/>
                </a:solidFill>
              </a:rPr>
              <a:t>Moisés, y le dijo: </a:t>
            </a:r>
            <a:endParaRPr lang="es-ES_tradnl" sz="2800" b="1" i="1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es-ES_tradnl" sz="2800" b="1" i="1" dirty="0" smtClean="0">
                <a:solidFill>
                  <a:schemeClr val="tx1"/>
                </a:solidFill>
              </a:rPr>
              <a:t>Mi </a:t>
            </a:r>
            <a:r>
              <a:rPr lang="es-ES_tradnl" sz="2800" b="1" i="1" dirty="0">
                <a:solidFill>
                  <a:schemeClr val="tx1"/>
                </a:solidFill>
              </a:rPr>
              <a:t>siervo Moisés ha muerto. </a:t>
            </a:r>
            <a:endParaRPr lang="es-ES_tradnl" sz="2800" b="1" i="1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es-ES_tradnl" sz="2800" b="1" i="1" dirty="0" smtClean="0">
                <a:solidFill>
                  <a:schemeClr val="tx1"/>
                </a:solidFill>
              </a:rPr>
              <a:t>Ahora</a:t>
            </a:r>
            <a:r>
              <a:rPr lang="es-ES_tradnl" sz="2800" b="1" i="1" dirty="0">
                <a:solidFill>
                  <a:schemeClr val="tx1"/>
                </a:solidFill>
              </a:rPr>
              <a:t>, pues, levántate y pasa este Jordán, tú y todo este pueblo, hacia la tierra que yo les doy a los hijos de Israel. </a:t>
            </a:r>
            <a:endParaRPr lang="es-MX" sz="2800" dirty="0">
              <a:solidFill>
                <a:schemeClr val="tx1"/>
              </a:solidFill>
            </a:endParaRPr>
          </a:p>
          <a:p>
            <a:pPr>
              <a:buNone/>
            </a:pPr>
            <a:endParaRPr lang="es-MX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6558659" cy="838201"/>
          </a:xfrm>
          <a:prstGeom prst="rect">
            <a:avLst/>
          </a:prstGeom>
          <a:noFill/>
          <a:ln w="9525" cmpd="sng">
            <a:noFill/>
            <a:prstDash val="solid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Tenga un corazón de siervo </a:t>
            </a:r>
            <a:r>
              <a:rPr kumimoji="0" lang="en-US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_tradnl" b="1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5" name="4 Imagen" descr="caracter-de-siervo-258x3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1988840"/>
            <a:ext cx="3672408" cy="34563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79512" y="1412776"/>
            <a:ext cx="5616623" cy="5184576"/>
          </a:xfrm>
        </p:spPr>
        <p:txBody>
          <a:bodyPr>
            <a:noAutofit/>
          </a:bodyPr>
          <a:lstStyle/>
          <a:p>
            <a:pPr lvl="0" algn="just"/>
            <a:r>
              <a:rPr lang="es-ES_tradnl" sz="4800" b="1" dirty="0" smtClean="0">
                <a:solidFill>
                  <a:schemeClr val="tx1"/>
                </a:solidFill>
              </a:rPr>
              <a:t>Josué </a:t>
            </a:r>
            <a:r>
              <a:rPr lang="es-ES_tradnl" sz="4800" b="1" dirty="0">
                <a:solidFill>
                  <a:schemeClr val="tx1"/>
                </a:solidFill>
              </a:rPr>
              <a:t>un gran visionario, un hombre lleno de fe, unción, energía, y el respaldo de Dios para cumplir con su misión.</a:t>
            </a:r>
            <a:endParaRPr lang="es-MX" sz="4800" b="1" dirty="0">
              <a:solidFill>
                <a:schemeClr val="tx1"/>
              </a:solidFill>
            </a:endParaRPr>
          </a:p>
          <a:p>
            <a:endParaRPr lang="es-MX" sz="4000" b="1" dirty="0"/>
          </a:p>
        </p:txBody>
      </p:sp>
      <p:pic>
        <p:nvPicPr>
          <p:cNvPr id="3" name="2 Imagen" descr="josue%20y%20el%20s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2492896"/>
            <a:ext cx="3131840" cy="374441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014845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836712"/>
            <a:ext cx="8568951" cy="5616624"/>
          </a:xfrm>
        </p:spPr>
        <p:txBody>
          <a:bodyPr>
            <a:noAutofit/>
          </a:bodyPr>
          <a:lstStyle/>
          <a:p>
            <a:pPr lvl="0" algn="just"/>
            <a:r>
              <a:rPr lang="es-ES_tradnl" sz="4000" b="1" dirty="0">
                <a:solidFill>
                  <a:schemeClr val="tx1"/>
                </a:solidFill>
              </a:rPr>
              <a:t>La unción de siervo le ayudó en el cumplimiento de la </a:t>
            </a:r>
            <a:r>
              <a:rPr lang="es-ES_tradnl" sz="4000" b="1" dirty="0" smtClean="0">
                <a:solidFill>
                  <a:schemeClr val="tx1"/>
                </a:solidFill>
              </a:rPr>
              <a:t>visión, </a:t>
            </a:r>
            <a:r>
              <a:rPr lang="es-ES_tradnl" sz="4000" b="1" dirty="0">
                <a:solidFill>
                  <a:schemeClr val="tx1"/>
                </a:solidFill>
              </a:rPr>
              <a:t>y lo guardó de la contaminación</a:t>
            </a:r>
            <a:endParaRPr lang="es-MX" sz="4000" b="1" dirty="0">
              <a:solidFill>
                <a:schemeClr val="tx1"/>
              </a:solidFill>
            </a:endParaRPr>
          </a:p>
          <a:p>
            <a:pPr lvl="0" algn="just"/>
            <a:r>
              <a:rPr lang="es-ES_tradnl" sz="4000" b="1" dirty="0">
                <a:solidFill>
                  <a:schemeClr val="tx1"/>
                </a:solidFill>
              </a:rPr>
              <a:t>De la misma manera, para cada paso que damos hacia la conquista y multiplicación, el Señor nos ha provisto de un corazón de siervo, lleno de unción Para alcanzar las metas propuestas.</a:t>
            </a:r>
            <a:endParaRPr lang="es-MX" sz="4000" b="1" dirty="0">
              <a:solidFill>
                <a:schemeClr val="tx1"/>
              </a:solidFill>
            </a:endParaRPr>
          </a:p>
          <a:p>
            <a:pPr>
              <a:buNone/>
            </a:pPr>
            <a:endParaRPr lang="es-MX" sz="32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63</TotalTime>
  <Words>1863</Words>
  <Application>Microsoft Office PowerPoint</Application>
  <PresentationFormat>Presentación en pantalla (4:3)</PresentationFormat>
  <Paragraphs>93</Paragraphs>
  <Slides>28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Forma de onda</vt:lpstr>
      <vt:lpstr>Unción para conquistar y multiplicar </vt:lpstr>
      <vt:lpstr>Josué 1:1-9</vt:lpstr>
      <vt:lpstr>Diapositiva 3</vt:lpstr>
      <vt:lpstr>Josué 1:6-9  Esfuérzate y sé valiente…</vt:lpstr>
      <vt:lpstr>Diapositiva 5</vt:lpstr>
      <vt:lpstr>El don de multiplicar</vt:lpstr>
      <vt:lpstr>Tenga un corazón de siervo  </vt:lpstr>
      <vt:lpstr>Diapositiva 8</vt:lpstr>
      <vt:lpstr>Diapositiva 9</vt:lpstr>
      <vt:lpstr>ESPIRITU DE CONQUISTA</vt:lpstr>
      <vt:lpstr>DE LA VISION A LA ACCION</vt:lpstr>
      <vt:lpstr>VISION EN EQUIPO</vt:lpstr>
      <vt:lpstr> Dios le entrega todo aquello por lo que pueda creer </vt:lpstr>
      <vt:lpstr>DIOS NOS DA LO QUE CREEMOS</vt:lpstr>
      <vt:lpstr>Podrá conquistar toda clase social </vt:lpstr>
      <vt:lpstr>RETO DE LA MISION</vt:lpstr>
      <vt:lpstr>LA VISION Y LOS RECURSOS</vt:lpstr>
      <vt:lpstr>LA VISION Y LOS RECURSOS</vt:lpstr>
      <vt:lpstr> Todo se gana en el mundo espiritual </vt:lpstr>
      <vt:lpstr>DELEGUE LA VISION</vt:lpstr>
      <vt:lpstr> esfuerzo en hacer correctamente  </vt:lpstr>
      <vt:lpstr>SE OBEDIENTE A LA VISION</vt:lpstr>
      <vt:lpstr>Satúrese a diario de la visión </vt:lpstr>
      <vt:lpstr>DECLARALA CON TU BOCA</vt:lpstr>
      <vt:lpstr>Debe haber esfuerzo y valor </vt:lpstr>
      <vt:lpstr>LA VISION REQUIERE ENTREGA</vt:lpstr>
      <vt:lpstr>LA VISION ES PARA VALIENTES</vt:lpstr>
      <vt:lpstr>NO ES PARA COBARDES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Unción para conquistar y multiplicar </dc:title>
  <dc:creator>Elias Paez</dc:creator>
  <cp:lastModifiedBy>ELIAS  PAEZ DE LA CERDA</cp:lastModifiedBy>
  <cp:revision>12</cp:revision>
  <dcterms:created xsi:type="dcterms:W3CDTF">2016-07-16T13:18:06Z</dcterms:created>
  <dcterms:modified xsi:type="dcterms:W3CDTF">2016-07-16T13:19:26Z</dcterms:modified>
</cp:coreProperties>
</file>