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92" r:id="rId2"/>
    <p:sldId id="293" r:id="rId3"/>
    <p:sldId id="273" r:id="rId4"/>
    <p:sldId id="274" r:id="rId5"/>
    <p:sldId id="276" r:id="rId6"/>
    <p:sldId id="277" r:id="rId7"/>
    <p:sldId id="278" r:id="rId8"/>
    <p:sldId id="279" r:id="rId9"/>
    <p:sldId id="295" r:id="rId10"/>
    <p:sldId id="296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75" r:id="rId24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49"/>
    <p:restoredTop sz="90385"/>
  </p:normalViewPr>
  <p:slideViewPr>
    <p:cSldViewPr snapToGrid="0" snapToObjects="1" showGuides="1">
      <p:cViewPr varScale="1">
        <p:scale>
          <a:sx n="56" d="100"/>
          <a:sy n="56" d="100"/>
        </p:scale>
        <p:origin x="141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6B7E0-C86B-5F4D-A51E-CB482A6E7ABF}" type="datetimeFigureOut">
              <a:rPr lang="es-ES_tradnl" smtClean="0"/>
              <a:t>25/07/2018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7474A-0DA5-1342-A9E1-3D49EC4A417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0200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474A-0DA5-1342-A9E1-3D49EC4A4178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6177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Tambi</a:t>
            </a:r>
            <a:r>
              <a:rPr lang="es-ES" dirty="0" err="1"/>
              <a:t>én</a:t>
            </a:r>
            <a:r>
              <a:rPr lang="es-ES" dirty="0"/>
              <a:t>: Encauzamiento, planteamiento, orientación, rumbo, sentido, encauzarse, </a:t>
            </a:r>
            <a:r>
              <a:rPr lang="es-ES" dirty="0" err="1"/>
              <a:t>dirijir</a:t>
            </a:r>
            <a:r>
              <a:rPr lang="es-ES" dirty="0"/>
              <a:t>, apuntar</a:t>
            </a:r>
            <a:r>
              <a:rPr lang="is-IS" dirty="0"/>
              <a:t>…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474A-0DA5-1342-A9E1-3D49EC4A4178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1215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81BF-6ACD-3144-815E-FBD67BE7DD61}" type="datetimeFigureOut">
              <a:rPr lang="es-ES_tradnl" smtClean="0"/>
              <a:t>25/07/2018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FC84-B62E-3A45-9379-6A1677BF5DC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42117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81BF-6ACD-3144-815E-FBD67BE7DD61}" type="datetimeFigureOut">
              <a:rPr lang="es-ES_tradnl" smtClean="0"/>
              <a:t>25/07/2018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FC84-B62E-3A45-9379-6A1677BF5DC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8969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81BF-6ACD-3144-815E-FBD67BE7DD61}" type="datetimeFigureOut">
              <a:rPr lang="es-ES_tradnl" smtClean="0"/>
              <a:t>25/07/2018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FC84-B62E-3A45-9379-6A1677BF5DC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8326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81BF-6ACD-3144-815E-FBD67BE7DD61}" type="datetimeFigureOut">
              <a:rPr lang="es-ES_tradnl" smtClean="0"/>
              <a:t>25/07/2018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FC84-B62E-3A45-9379-6A1677BF5DC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938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81BF-6ACD-3144-815E-FBD67BE7DD61}" type="datetimeFigureOut">
              <a:rPr lang="es-ES_tradnl" smtClean="0"/>
              <a:t>25/07/2018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FC84-B62E-3A45-9379-6A1677BF5DC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9673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81BF-6ACD-3144-815E-FBD67BE7DD61}" type="datetimeFigureOut">
              <a:rPr lang="es-ES_tradnl" smtClean="0"/>
              <a:t>25/07/2018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FC84-B62E-3A45-9379-6A1677BF5DC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787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81BF-6ACD-3144-815E-FBD67BE7DD61}" type="datetimeFigureOut">
              <a:rPr lang="es-ES_tradnl" smtClean="0"/>
              <a:t>25/07/2018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FC84-B62E-3A45-9379-6A1677BF5DC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8452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81BF-6ACD-3144-815E-FBD67BE7DD61}" type="datetimeFigureOut">
              <a:rPr lang="es-ES_tradnl" smtClean="0"/>
              <a:t>25/07/2018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FC84-B62E-3A45-9379-6A1677BF5DC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4575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81BF-6ACD-3144-815E-FBD67BE7DD61}" type="datetimeFigureOut">
              <a:rPr lang="es-ES_tradnl" smtClean="0"/>
              <a:t>25/07/2018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FC84-B62E-3A45-9379-6A1677BF5DC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127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81BF-6ACD-3144-815E-FBD67BE7DD61}" type="datetimeFigureOut">
              <a:rPr lang="es-ES_tradnl" smtClean="0"/>
              <a:t>25/07/2018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FC84-B62E-3A45-9379-6A1677BF5DC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885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81BF-6ACD-3144-815E-FBD67BE7DD61}" type="datetimeFigureOut">
              <a:rPr lang="es-ES_tradnl" smtClean="0"/>
              <a:t>25/07/2018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FC84-B62E-3A45-9379-6A1677BF5DC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8259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281BF-6ACD-3144-815E-FBD67BE7DD61}" type="datetimeFigureOut">
              <a:rPr lang="es-ES_tradnl" smtClean="0"/>
              <a:t>25/07/2018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DFC84-B62E-3A45-9379-6A1677BF5DC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3390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1243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0970" y="166145"/>
            <a:ext cx="8844534" cy="878458"/>
          </a:xfrm>
        </p:spPr>
        <p:txBody>
          <a:bodyPr>
            <a:normAutofit/>
          </a:bodyPr>
          <a:lstStyle/>
          <a:p>
            <a:pPr algn="ctr"/>
            <a:r>
              <a:rPr lang="es-ES_tradn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PASI</a:t>
            </a:r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ÓN, VISIÓN Y ENFOQUE</a:t>
            </a:r>
            <a:endParaRPr lang="es-ES_tradnl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63" y="949890"/>
            <a:ext cx="9144000" cy="590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66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LABRA LA TIERRA</a:t>
            </a:r>
            <a:br>
              <a:rPr lang="es-ES" sz="4800" b="1" dirty="0"/>
            </a:br>
            <a:endParaRPr lang="es-ES_tradnl" sz="4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6430" y="1690689"/>
            <a:ext cx="8471139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que labra su tierra se saciará de pan;  Mas el que sigue a los ociosos se llenará de pobreza. </a:t>
            </a:r>
          </a:p>
          <a:p>
            <a:pPr marL="0" indent="0" algn="just">
              <a:buNone/>
            </a:pPr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Proverbios 12:11.</a:t>
            </a:r>
            <a:endParaRPr lang="es-ES_tradnl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S_tradnl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S_tradnl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4161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1243584"/>
            <a:ext cx="9144000" cy="1844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7"/>
          <p:cNvSpPr/>
          <p:nvPr/>
        </p:nvSpPr>
        <p:spPr>
          <a:xfrm>
            <a:off x="-8763" y="2248526"/>
            <a:ext cx="9144000" cy="5996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9144000" cy="1243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0970" y="170055"/>
            <a:ext cx="8844534" cy="878458"/>
          </a:xfrm>
        </p:spPr>
        <p:txBody>
          <a:bodyPr/>
          <a:lstStyle/>
          <a:p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4. LA PASI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ÓN HACE LA DIFERENCIA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9733" y="1386712"/>
            <a:ext cx="8844534" cy="52579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3200" b="1" dirty="0"/>
              <a:t>A. La gente feliz y exitosa, son diferentes de los </a:t>
            </a:r>
            <a:r>
              <a:rPr lang="es-ES_tradnl" sz="3200" b="1" dirty="0" err="1"/>
              <a:t>dem</a:t>
            </a:r>
            <a:r>
              <a:rPr lang="es-ES" sz="3200" b="1" dirty="0" err="1"/>
              <a:t>ás</a:t>
            </a:r>
            <a:r>
              <a:rPr lang="es-ES" sz="3200" b="1" dirty="0"/>
              <a:t>; por la pasión con la que hacen las cosas.</a:t>
            </a:r>
          </a:p>
          <a:p>
            <a:pPr marL="0" indent="0">
              <a:buNone/>
            </a:pPr>
            <a:r>
              <a:rPr lang="es-ES" sz="3200" b="1" dirty="0"/>
              <a:t>B. </a:t>
            </a:r>
            <a:r>
              <a:rPr lang="es-ES" sz="3200" b="1" dirty="0" err="1"/>
              <a:t>Apasionate</a:t>
            </a:r>
            <a:r>
              <a:rPr lang="es-ES" sz="3200" b="1" dirty="0"/>
              <a:t> de lo que haces para el Señor </a:t>
            </a:r>
            <a:endParaRPr lang="es-ES_tradnl" sz="32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8824" b="16524"/>
          <a:stretch/>
        </p:blipFill>
        <p:spPr>
          <a:xfrm>
            <a:off x="-1" y="2893702"/>
            <a:ext cx="9156276" cy="396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69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7146"/>
          <a:stretch/>
        </p:blipFill>
        <p:spPr>
          <a:xfrm>
            <a:off x="0" y="744093"/>
            <a:ext cx="9141644" cy="611390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0"/>
            <a:ext cx="9144000" cy="1243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0970" y="170055"/>
            <a:ext cx="8844534" cy="878458"/>
          </a:xfrm>
        </p:spPr>
        <p:txBody>
          <a:bodyPr/>
          <a:lstStyle/>
          <a:p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II.- VISI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ÓN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9733" y="1386712"/>
            <a:ext cx="8844534" cy="52579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Acci</a:t>
            </a:r>
            <a:r>
              <a:rPr lang="es-E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ón</a:t>
            </a:r>
            <a:r>
              <a:rPr lang="es-E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efecto de ver.</a:t>
            </a:r>
            <a:endParaRPr lang="es-ES_tradnl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8708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1243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0970" y="170055"/>
            <a:ext cx="8844534" cy="878458"/>
          </a:xfrm>
        </p:spPr>
        <p:txBody>
          <a:bodyPr/>
          <a:lstStyle/>
          <a:p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1. PERCEPCI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Ó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 DEL FUTURO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9733" y="1386712"/>
            <a:ext cx="8844534" cy="5257927"/>
          </a:xfrm>
        </p:spPr>
        <p:txBody>
          <a:bodyPr/>
          <a:lstStyle/>
          <a:p>
            <a:pPr marL="0" indent="0">
              <a:buNone/>
            </a:pPr>
            <a:endParaRPr lang="es-ES_tradn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64" y="3429000"/>
            <a:ext cx="9152763" cy="3429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8513"/>
            <a:ext cx="9144000" cy="580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7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8458"/>
            <a:ext cx="9144000" cy="599078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0"/>
            <a:ext cx="9144000" cy="8784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0970" y="170055"/>
            <a:ext cx="8844534" cy="878458"/>
          </a:xfrm>
        </p:spPr>
        <p:txBody>
          <a:bodyPr/>
          <a:lstStyle/>
          <a:p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2. CONSIDERA LA VISI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ÓN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796852" y="1243584"/>
            <a:ext cx="4197415" cy="485741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214295" y="1048513"/>
            <a:ext cx="5767988" cy="52579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8:15-16.</a:t>
            </a:r>
          </a:p>
          <a:p>
            <a:pPr marL="0" indent="0" algn="ctr">
              <a:buNone/>
            </a:pPr>
            <a:r>
              <a:rPr lang="es-ES_tradnl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“Y aconteció que mientras yo Daniel consideraba la visión y procuraba comprenderla, he aquí se puso delante de mí uno con apariencia de hombre. Y oí una voz de hombre entre las riberas del </a:t>
            </a:r>
            <a:r>
              <a:rPr lang="es-ES_tradnl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Ulai</a:t>
            </a:r>
            <a:r>
              <a:rPr lang="es-ES_tradnl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que gritó y dijo: Gabriel, enseña a éste la visión”.</a:t>
            </a:r>
          </a:p>
          <a:p>
            <a:pPr marL="0" indent="0" algn="ctr">
              <a:buNone/>
            </a:pP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9078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153" y="1243584"/>
            <a:ext cx="4243847" cy="3462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0"/>
            <a:ext cx="9144000" cy="1243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0970" y="170055"/>
            <a:ext cx="8844534" cy="878458"/>
          </a:xfrm>
        </p:spPr>
        <p:txBody>
          <a:bodyPr>
            <a:normAutofit fontScale="90000"/>
          </a:bodyPr>
          <a:lstStyle/>
          <a:p>
            <a:r>
              <a:rPr lang="es-ES_tradnl" b="1" dirty="0">
                <a:latin typeface="+mn-lt"/>
              </a:rPr>
              <a:t>3. RECIBE REVELACI</a:t>
            </a:r>
            <a:r>
              <a:rPr lang="es-ES" b="1" dirty="0">
                <a:latin typeface="+mn-lt"/>
              </a:rPr>
              <a:t>ÓN SOBRE LA VISIÓN</a:t>
            </a:r>
            <a:endParaRPr lang="es-ES_tradnl" b="1" dirty="0">
              <a:latin typeface="+mn-lt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9733" y="1225054"/>
            <a:ext cx="4750418" cy="56329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_tradn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Habacuc 2:2-3.</a:t>
            </a:r>
          </a:p>
          <a:p>
            <a:pPr marL="0" indent="0" algn="ctr">
              <a:buNone/>
            </a:pP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“Y Jehová me respondió, y dijo: Escribe la visión, y declárala en tablas, para que corra el que leyere en ella. Aunque la visión tardará aún por un tiempo, mas se apresura hacia el fin, y no mentirá; aunque tardare, espéralo, porque sin duda vendrá, no tardará”.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900152" y="4705814"/>
            <a:ext cx="4243848" cy="21521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2132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1243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0970" y="170055"/>
            <a:ext cx="8844534" cy="878458"/>
          </a:xfrm>
        </p:spPr>
        <p:txBody>
          <a:bodyPr>
            <a:normAutofit/>
          </a:bodyPr>
          <a:lstStyle/>
          <a:p>
            <a:r>
              <a:rPr lang="es-ES_tradn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4. ESCRIBE LA VISI</a:t>
            </a:r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ÓN</a:t>
            </a:r>
            <a:endParaRPr lang="es-ES_tradnl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9733" y="1386712"/>
            <a:ext cx="8844534" cy="5257927"/>
          </a:xfrm>
        </p:spPr>
        <p:txBody>
          <a:bodyPr/>
          <a:lstStyle/>
          <a:p>
            <a:pPr marL="0" indent="0">
              <a:buNone/>
            </a:pPr>
            <a:endParaRPr lang="es-ES_tradnl" dirty="0"/>
          </a:p>
        </p:txBody>
      </p:sp>
      <p:sp>
        <p:nvSpPr>
          <p:cNvPr id="7" name="Rectángulo 6"/>
          <p:cNvSpPr/>
          <p:nvPr/>
        </p:nvSpPr>
        <p:spPr>
          <a:xfrm>
            <a:off x="-2" y="5348377"/>
            <a:ext cx="9144000" cy="15096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4A295C7-3F1C-4CAC-88A5-8FFF52064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33" y="1218568"/>
            <a:ext cx="9159939" cy="424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78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1243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0970" y="170055"/>
            <a:ext cx="8844534" cy="878458"/>
          </a:xfrm>
        </p:spPr>
        <p:txBody>
          <a:bodyPr>
            <a:normAutofit/>
          </a:bodyPr>
          <a:lstStyle/>
          <a:p>
            <a:r>
              <a:rPr lang="es-ES_tradn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5. DECLARA POR FE LA VISI</a:t>
            </a:r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ÓN</a:t>
            </a:r>
            <a:endParaRPr lang="es-ES_tradnl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9733" y="1386712"/>
            <a:ext cx="8844534" cy="5257927"/>
          </a:xfrm>
        </p:spPr>
        <p:txBody>
          <a:bodyPr/>
          <a:lstStyle/>
          <a:p>
            <a:pPr marL="0" indent="0">
              <a:buNone/>
            </a:pPr>
            <a:endParaRPr lang="es-ES_tradn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3584"/>
            <a:ext cx="9144000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77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1243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0970" y="170055"/>
            <a:ext cx="8844534" cy="878458"/>
          </a:xfrm>
        </p:spPr>
        <p:txBody>
          <a:bodyPr/>
          <a:lstStyle/>
          <a:p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6. ESP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ERA LA VISIÓN CON PACIENCIA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9733" y="1386712"/>
            <a:ext cx="8844534" cy="5257927"/>
          </a:xfrm>
        </p:spPr>
        <p:txBody>
          <a:bodyPr/>
          <a:lstStyle/>
          <a:p>
            <a:pPr marL="0" indent="0">
              <a:buNone/>
            </a:pPr>
            <a:endParaRPr lang="es-ES_tradn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43583"/>
            <a:ext cx="9170523" cy="561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81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43584"/>
            <a:ext cx="9144001" cy="561441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0"/>
            <a:ext cx="9144000" cy="1243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0970" y="170055"/>
            <a:ext cx="8844534" cy="878458"/>
          </a:xfrm>
        </p:spPr>
        <p:txBody>
          <a:bodyPr>
            <a:normAutofit/>
          </a:bodyPr>
          <a:lstStyle/>
          <a:p>
            <a:r>
              <a:rPr lang="es-ES_tradn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III. ENFOQUE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9733" y="1386712"/>
            <a:ext cx="8844534" cy="5257927"/>
          </a:xfrm>
        </p:spPr>
        <p:txBody>
          <a:bodyPr/>
          <a:lstStyle/>
          <a:p>
            <a:pPr marL="0" indent="0">
              <a:buNone/>
            </a:pPr>
            <a:r>
              <a:rPr lang="es-ES_tradnl" sz="5400" b="1" dirty="0" err="1">
                <a:solidFill>
                  <a:schemeClr val="bg1"/>
                </a:solidFill>
              </a:rPr>
              <a:t>Acci</a:t>
            </a:r>
            <a:r>
              <a:rPr lang="es-ES" sz="5400" b="1" dirty="0" err="1">
                <a:solidFill>
                  <a:schemeClr val="bg1"/>
                </a:solidFill>
              </a:rPr>
              <a:t>ón</a:t>
            </a:r>
            <a:r>
              <a:rPr lang="es-ES" sz="5400" b="1" dirty="0">
                <a:solidFill>
                  <a:schemeClr val="bg1"/>
                </a:solidFill>
              </a:rPr>
              <a:t> y efecto de enfocar</a:t>
            </a:r>
            <a:r>
              <a:rPr lang="is-IS" sz="5400" b="1" dirty="0">
                <a:solidFill>
                  <a:schemeClr val="bg1"/>
                </a:solidFill>
              </a:rPr>
              <a:t>…</a:t>
            </a:r>
            <a:endParaRPr lang="es-ES" sz="5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28786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3584"/>
            <a:ext cx="9144000" cy="564064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0"/>
            <a:ext cx="9144000" cy="1243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0970" y="170055"/>
            <a:ext cx="8844534" cy="878458"/>
          </a:xfrm>
        </p:spPr>
        <p:txBody>
          <a:bodyPr/>
          <a:lstStyle/>
          <a:p>
            <a:r>
              <a:rPr lang="es-ES_tradnl" b="1" dirty="0">
                <a:latin typeface="+mn-lt"/>
              </a:rPr>
              <a:t>1 TIMOTEO 4:16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0970" y="1386712"/>
            <a:ext cx="5629965" cy="525792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_tradn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“Ten cuidado de ti mismo y de la doctrina; persiste en ello, pues haciendo esto, te salvarás a ti mismo y a los que te oyeren”.</a:t>
            </a:r>
          </a:p>
        </p:txBody>
      </p:sp>
    </p:spTree>
    <p:extLst>
      <p:ext uri="{BB962C8B-B14F-4D97-AF65-F5344CB8AC3E}">
        <p14:creationId xmlns:p14="http://schemas.microsoft.com/office/powerpoint/2010/main" val="1830080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7240"/>
            <a:ext cx="9144000" cy="608076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0"/>
            <a:ext cx="9144000" cy="1243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0970" y="170055"/>
            <a:ext cx="8844534" cy="878458"/>
          </a:xfrm>
        </p:spPr>
        <p:txBody>
          <a:bodyPr>
            <a:normAutofit/>
          </a:bodyPr>
          <a:lstStyle/>
          <a:p>
            <a:r>
              <a:rPr lang="es-ES_tradn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1. DETERMINADO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9733" y="1386712"/>
            <a:ext cx="8844534" cy="52579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4000" b="1" dirty="0">
                <a:solidFill>
                  <a:schemeClr val="bg1"/>
                </a:solidFill>
              </a:rPr>
              <a:t>“Determinarás asimismo una cosa, y te será firme, Y sobre tus caminos resplandecerá luz”. Job 22:28.</a:t>
            </a:r>
          </a:p>
          <a:p>
            <a:pPr marL="0" indent="0">
              <a:buNone/>
            </a:pPr>
            <a:endParaRPr lang="es-ES_tradnl" sz="4000" b="1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es-ES_tradnl" sz="4000" b="1" dirty="0">
                <a:solidFill>
                  <a:schemeClr val="bg1"/>
                </a:solidFill>
              </a:rPr>
              <a:t>Determinado</a:t>
            </a:r>
          </a:p>
          <a:p>
            <a:pPr marL="514350" indent="-514350">
              <a:buAutoNum type="arabicPeriod"/>
            </a:pPr>
            <a:r>
              <a:rPr lang="es-ES_tradnl" sz="4000" b="1" dirty="0">
                <a:solidFill>
                  <a:schemeClr val="bg1"/>
                </a:solidFill>
              </a:rPr>
              <a:t>Una cosa</a:t>
            </a:r>
          </a:p>
          <a:p>
            <a:pPr marL="514350" indent="-514350">
              <a:buAutoNum type="arabicPeriod"/>
            </a:pPr>
            <a:r>
              <a:rPr lang="es-ES_tradnl" sz="4000" b="1" dirty="0">
                <a:solidFill>
                  <a:schemeClr val="bg1"/>
                </a:solidFill>
              </a:rPr>
              <a:t>Te sea firme</a:t>
            </a:r>
          </a:p>
          <a:p>
            <a:pPr marL="514350" indent="-514350">
              <a:buAutoNum type="arabicPeriod"/>
            </a:pPr>
            <a:r>
              <a:rPr lang="es-ES_tradnl" sz="4000" b="1" dirty="0">
                <a:solidFill>
                  <a:schemeClr val="bg1"/>
                </a:solidFill>
              </a:rPr>
              <a:t>Dios resplandecer</a:t>
            </a:r>
            <a:r>
              <a:rPr lang="es-ES" sz="4000" b="1" dirty="0">
                <a:solidFill>
                  <a:schemeClr val="bg1"/>
                </a:solidFill>
              </a:rPr>
              <a:t>á con luz</a:t>
            </a:r>
            <a:endParaRPr lang="es-ES_tradnl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81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243584"/>
            <a:ext cx="9144001" cy="561441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0"/>
            <a:ext cx="9144000" cy="1243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0970" y="170055"/>
            <a:ext cx="8844534" cy="878458"/>
          </a:xfrm>
        </p:spPr>
        <p:txBody>
          <a:bodyPr>
            <a:normAutofit/>
          </a:bodyPr>
          <a:lstStyle/>
          <a:p>
            <a:r>
              <a:rPr lang="es-ES_tradn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META ENFOCADA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9733" y="1386712"/>
            <a:ext cx="8844534" cy="52579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“Cuando alguien hace una meta enfocada apropiadamente, ya se logró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 50 % para tener éxito”.</a:t>
            </a:r>
            <a:endParaRPr lang="es-ES_tradnl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8223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8513"/>
            <a:ext cx="9144000" cy="58098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0"/>
            <a:ext cx="9144000" cy="1048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0970" y="170055"/>
            <a:ext cx="8844534" cy="878458"/>
          </a:xfrm>
        </p:spPr>
        <p:txBody>
          <a:bodyPr>
            <a:normAutofit/>
          </a:bodyPr>
          <a:lstStyle/>
          <a:p>
            <a:r>
              <a:rPr lang="es-ES_tradn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 ENFOQUE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0970" y="1048513"/>
            <a:ext cx="8844534" cy="54693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_tradnl" sz="3600" b="1" dirty="0">
                <a:solidFill>
                  <a:schemeClr val="bg1"/>
                </a:solidFill>
              </a:rPr>
              <a:t>Sin </a:t>
            </a:r>
            <a:r>
              <a:rPr lang="es-ES_tradnl" sz="3600" b="1" dirty="0" err="1">
                <a:solidFill>
                  <a:schemeClr val="bg1"/>
                </a:solidFill>
              </a:rPr>
              <a:t>pasi</a:t>
            </a:r>
            <a:r>
              <a:rPr lang="es-ES" sz="3600" b="1" dirty="0" err="1">
                <a:solidFill>
                  <a:schemeClr val="bg1"/>
                </a:solidFill>
              </a:rPr>
              <a:t>ón</a:t>
            </a:r>
            <a:r>
              <a:rPr lang="es-ES" sz="3600" b="1" dirty="0">
                <a:solidFill>
                  <a:schemeClr val="bg1"/>
                </a:solidFill>
              </a:rPr>
              <a:t>, ni visión; ni enfoque, es como un barco a la deriva</a:t>
            </a:r>
            <a:r>
              <a:rPr lang="is-IS" sz="3600" b="1" dirty="0">
                <a:solidFill>
                  <a:schemeClr val="bg1"/>
                </a:solidFill>
              </a:rPr>
              <a:t>…</a:t>
            </a:r>
          </a:p>
          <a:p>
            <a:pPr marL="0" indent="0">
              <a:buNone/>
            </a:pPr>
            <a:endParaRPr lang="is-IS" sz="3600" b="1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is-IS" sz="3600" b="1" dirty="0">
                <a:solidFill>
                  <a:schemeClr val="bg1"/>
                </a:solidFill>
              </a:rPr>
              <a:t>Te da direcci</a:t>
            </a:r>
            <a:r>
              <a:rPr lang="es-ES" sz="3600" b="1" dirty="0" err="1">
                <a:solidFill>
                  <a:schemeClr val="bg1"/>
                </a:solidFill>
              </a:rPr>
              <a:t>ón</a:t>
            </a:r>
            <a:r>
              <a:rPr lang="es-ES" sz="3600" b="1" dirty="0">
                <a:solidFill>
                  <a:schemeClr val="bg1"/>
                </a:solidFill>
              </a:rPr>
              <a:t>.</a:t>
            </a:r>
          </a:p>
          <a:p>
            <a:pPr marL="514350" indent="-514350">
              <a:buAutoNum type="arabicPeriod"/>
            </a:pPr>
            <a:r>
              <a:rPr lang="es-ES" sz="3600" b="1" dirty="0">
                <a:solidFill>
                  <a:schemeClr val="bg1"/>
                </a:solidFill>
              </a:rPr>
              <a:t>Te permite ir midiendo el avance.</a:t>
            </a:r>
          </a:p>
          <a:p>
            <a:pPr marL="514350" indent="-514350">
              <a:buAutoNum type="arabicPeriod"/>
            </a:pPr>
            <a:r>
              <a:rPr lang="es-ES" sz="3600" b="1" dirty="0">
                <a:solidFill>
                  <a:schemeClr val="bg1"/>
                </a:solidFill>
              </a:rPr>
              <a:t>Te recuerda cuál es tu meta.</a:t>
            </a:r>
          </a:p>
          <a:p>
            <a:pPr marL="514350" indent="-514350">
              <a:buAutoNum type="arabicPeriod"/>
            </a:pPr>
            <a:r>
              <a:rPr lang="es-ES" sz="3600" b="1" dirty="0">
                <a:solidFill>
                  <a:schemeClr val="bg1"/>
                </a:solidFill>
              </a:rPr>
              <a:t>Te mantiene apasionado.</a:t>
            </a:r>
          </a:p>
          <a:p>
            <a:pPr marL="514350" indent="-514350">
              <a:buAutoNum type="arabicPeriod"/>
            </a:pPr>
            <a:r>
              <a:rPr lang="es-ES" sz="3600" b="1" dirty="0">
                <a:solidFill>
                  <a:schemeClr val="bg1"/>
                </a:solidFill>
              </a:rPr>
              <a:t>Te hace estar evaluándote.</a:t>
            </a:r>
          </a:p>
          <a:p>
            <a:pPr marL="514350" indent="-514350">
              <a:buAutoNum type="arabicPeriod"/>
            </a:pPr>
            <a:r>
              <a:rPr lang="es-ES" sz="3600" b="1" dirty="0">
                <a:solidFill>
                  <a:schemeClr val="bg1"/>
                </a:solidFill>
              </a:rPr>
              <a:t>Te hace que hagas lo que tiene que hacer.</a:t>
            </a:r>
            <a:endParaRPr lang="es-ES_tradn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099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0"/>
            <a:ext cx="9144000" cy="1243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9733" y="1294482"/>
            <a:ext cx="8844534" cy="52579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4000" b="1" dirty="0">
                <a:solidFill>
                  <a:schemeClr val="bg1"/>
                </a:solidFill>
              </a:rPr>
              <a:t>  7. Te enseña lo que no debes hacer.</a:t>
            </a:r>
          </a:p>
          <a:p>
            <a:pPr marL="0" indent="0">
              <a:buNone/>
            </a:pPr>
            <a:r>
              <a:rPr lang="es-ES_tradnl" sz="4000" b="1" dirty="0">
                <a:solidFill>
                  <a:schemeClr val="bg1"/>
                </a:solidFill>
              </a:rPr>
              <a:t>  8. Te ayuda a no perder la </a:t>
            </a:r>
            <a:r>
              <a:rPr lang="es-ES_tradnl" sz="4000" b="1" dirty="0" err="1">
                <a:solidFill>
                  <a:schemeClr val="bg1"/>
                </a:solidFill>
              </a:rPr>
              <a:t>visi</a:t>
            </a:r>
            <a:r>
              <a:rPr lang="es-ES" sz="4000" b="1" dirty="0" err="1">
                <a:solidFill>
                  <a:schemeClr val="bg1"/>
                </a:solidFill>
              </a:rPr>
              <a:t>ón</a:t>
            </a:r>
            <a:r>
              <a:rPr lang="es-E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es-ES" sz="4000" b="1" dirty="0">
                <a:solidFill>
                  <a:schemeClr val="bg1"/>
                </a:solidFill>
              </a:rPr>
              <a:t>  9. Te da satisfacción de lo que vas logrando.</a:t>
            </a:r>
          </a:p>
          <a:p>
            <a:pPr marL="0" indent="0">
              <a:buNone/>
            </a:pPr>
            <a:r>
              <a:rPr lang="es-ES" sz="4000" b="1" dirty="0">
                <a:solidFill>
                  <a:schemeClr val="bg1"/>
                </a:solidFill>
              </a:rPr>
              <a:t>10. Recompensa tu sacrificio al lograr lo propuesto.</a:t>
            </a:r>
            <a:endParaRPr lang="es-ES_tradnl" sz="4000" b="1" dirty="0">
              <a:solidFill>
                <a:schemeClr val="bg1"/>
              </a:solidFill>
            </a:endParaRPr>
          </a:p>
        </p:txBody>
      </p:sp>
      <p:sp>
        <p:nvSpPr>
          <p:cNvPr id="7" name="Título 3">
            <a:extLst>
              <a:ext uri="{FF2B5EF4-FFF2-40B4-BE49-F238E27FC236}">
                <a16:creationId xmlns:a16="http://schemas.microsoft.com/office/drawing/2014/main" id="{9747CCD0-00D3-43CE-AEA2-FF4F57B97370}"/>
              </a:ext>
            </a:extLst>
          </p:cNvPr>
          <p:cNvSpPr txBox="1">
            <a:spLocks/>
          </p:cNvSpPr>
          <p:nvPr/>
        </p:nvSpPr>
        <p:spPr>
          <a:xfrm>
            <a:off x="293370" y="208012"/>
            <a:ext cx="8844534" cy="878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 ENFOQUE</a:t>
            </a:r>
          </a:p>
        </p:txBody>
      </p:sp>
    </p:spTree>
    <p:extLst>
      <p:ext uri="{BB962C8B-B14F-4D97-AF65-F5344CB8AC3E}">
        <p14:creationId xmlns:p14="http://schemas.microsoft.com/office/powerpoint/2010/main" val="1723724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1243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0970" y="170055"/>
            <a:ext cx="8844534" cy="878458"/>
          </a:xfrm>
        </p:spPr>
        <p:txBody>
          <a:bodyPr/>
          <a:lstStyle/>
          <a:p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INTRODUCCI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ÓN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0970" y="1250070"/>
            <a:ext cx="4983118" cy="56079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_tradnl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Existen tres cosas, que la mayoría de la gente no tiene; para lograr Sus prop</a:t>
            </a:r>
            <a:r>
              <a:rPr lang="es-E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ósitos.</a:t>
            </a:r>
          </a:p>
          <a:p>
            <a:pPr marL="0" indent="0" algn="ctr">
              <a:buNone/>
            </a:pPr>
            <a:endParaRPr lang="es-E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s-E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Pero, es tiempo ya de incrementar en la lucha por nuestras metas: </a:t>
            </a:r>
            <a:r>
              <a:rPr lang="es-E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Pasión, Visión y Enfoque</a:t>
            </a:r>
            <a:r>
              <a:rPr lang="es-E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_tradnl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090" y="1243584"/>
            <a:ext cx="4021629" cy="304360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124089" y="4287187"/>
            <a:ext cx="4103217" cy="25708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8" name="Conector recto 7"/>
          <p:cNvCxnSpPr/>
          <p:nvPr/>
        </p:nvCxnSpPr>
        <p:spPr>
          <a:xfrm>
            <a:off x="310244" y="4015675"/>
            <a:ext cx="4266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957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1243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0970" y="170055"/>
            <a:ext cx="8844534" cy="878458"/>
          </a:xfrm>
        </p:spPr>
        <p:txBody>
          <a:bodyPr>
            <a:normAutofit/>
          </a:bodyPr>
          <a:lstStyle/>
          <a:p>
            <a:r>
              <a:rPr lang="es-ES_tradn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I.-  PASI</a:t>
            </a:r>
            <a:r>
              <a:rPr lang="es-E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ÓN</a:t>
            </a:r>
            <a:endParaRPr lang="es-ES_tradnl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3584"/>
            <a:ext cx="9144000" cy="5614416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9732" y="1386712"/>
            <a:ext cx="5388425" cy="52579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_tradnl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Sentimiento vehemente, capaz de dominar la voluntad.</a:t>
            </a:r>
          </a:p>
          <a:p>
            <a:pPr marL="0" indent="0">
              <a:buNone/>
            </a:pPr>
            <a:endParaRPr lang="es-ES_tradnl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s-ES_tradnl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Pasi</a:t>
            </a:r>
            <a:r>
              <a:rPr lang="es-E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ón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significa: “Sufrir”, padecer; paciencia para lograr algo. </a:t>
            </a:r>
            <a:r>
              <a:rPr lang="es-ES" sz="4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“sufrir juntos”</a:t>
            </a:r>
            <a:endParaRPr lang="es-ES_tradnl" sz="4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10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1243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0970" y="170055"/>
            <a:ext cx="8844534" cy="878458"/>
          </a:xfrm>
        </p:spPr>
        <p:txBody>
          <a:bodyPr/>
          <a:lstStyle/>
          <a:p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A. PASI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ÓN POR JESÚS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9733" y="1386712"/>
            <a:ext cx="8844534" cy="5257927"/>
          </a:xfrm>
        </p:spPr>
        <p:txBody>
          <a:bodyPr/>
          <a:lstStyle/>
          <a:p>
            <a:pPr marL="0" indent="0" algn="just">
              <a:buNone/>
            </a:pPr>
            <a: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1ª PEDRO 1:10-11.</a:t>
            </a:r>
          </a:p>
          <a:p>
            <a:pPr marL="0" indent="0" algn="just">
              <a:buNone/>
            </a:pPr>
            <a: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profetas que profetizaron de la gracia destinada a vosotros, inquirieron y diligentemente indagaron acerca de esta salvación, escudriñando qué persona y qué tiempo indicaba el Espíritu de Cristo que estaba en ellos, el cual anunciaba de antemano los sufrimientos de Cristo, y las glorias que vendrían tras ellos.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0" y="6056026"/>
            <a:ext cx="9144000" cy="801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5514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1243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0970" y="170055"/>
            <a:ext cx="8844534" cy="878458"/>
          </a:xfrm>
        </p:spPr>
        <p:txBody>
          <a:bodyPr/>
          <a:lstStyle/>
          <a:p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1. SUFRIMIENTO DE CRISTO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9733" y="1386712"/>
            <a:ext cx="8844534" cy="52579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SALMOS 22 12-18.</a:t>
            </a:r>
          </a:p>
          <a:p>
            <a:pPr marL="0" indent="0" algn="just">
              <a:buNone/>
            </a:pP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 han rodeado muchos toros; Fuertes toros de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Basán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 han cercado. Abrieron sobre mí su boca Como león rapaz y rugiente. He sido derramado como aguas, Y todos mis huesos se descoyuntaron; Mi corazón fue como cera, Derritiéndose en medio de mis entrañas. Como un tiesto se secó mi vigor, Y mi lengua se pegó a mi paladar, Y me has puesto en el polvo de la muerte. Porque perros me han rodeado; Me ha cercado cuadrilla de malignos; Horadaron mis manos y mis pies.</a:t>
            </a:r>
          </a:p>
          <a:p>
            <a:pPr marL="0" indent="0" algn="ctr">
              <a:buNone/>
            </a:pP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Contar puedo todos mis huesos;</a:t>
            </a:r>
            <a:b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Entre tanto, ellos me miran y me observan. Repartieron entre sí mis vestidos, Y sobre mi ropa echaron suertes.</a:t>
            </a:r>
          </a:p>
          <a:p>
            <a:pPr marL="0" indent="0">
              <a:buNone/>
            </a:pP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6295868"/>
            <a:ext cx="9144000" cy="5621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54899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1243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0970" y="170055"/>
            <a:ext cx="8844534" cy="878458"/>
          </a:xfrm>
        </p:spPr>
        <p:txBody>
          <a:bodyPr/>
          <a:lstStyle/>
          <a:p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2. LAS GLORIAS QUE VENDR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ÍAN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9733" y="1386712"/>
            <a:ext cx="8844534" cy="52579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FILIPENSES 2:5-8.</a:t>
            </a:r>
          </a:p>
          <a:p>
            <a:pPr marL="0" indent="0" algn="just">
              <a:buNone/>
            </a:pPr>
            <a: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Haya, pues, en vosotros este sentir que hubo también en Cristo Jesús, el cual, siendo en forma de Dios, no estimó el ser igual a Dios como cosa a que aferrarse, sino que se despojó a sí mismo, tomando forma de siervo, hecho semejante a los hombres; y estando en la condición de hombre, se humilló a sí mismo, haciéndose obediente hasta la muerte, y muerte de cruz. </a:t>
            </a:r>
          </a:p>
        </p:txBody>
      </p:sp>
    </p:spTree>
    <p:extLst>
      <p:ext uri="{BB962C8B-B14F-4D97-AF65-F5344CB8AC3E}">
        <p14:creationId xmlns:p14="http://schemas.microsoft.com/office/powerpoint/2010/main" val="266073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4898036"/>
            <a:ext cx="9144000" cy="1398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/>
          <p:cNvSpPr/>
          <p:nvPr/>
        </p:nvSpPr>
        <p:spPr>
          <a:xfrm>
            <a:off x="-8763" y="2608289"/>
            <a:ext cx="9144000" cy="23234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Rectángulo 1"/>
          <p:cNvSpPr/>
          <p:nvPr/>
        </p:nvSpPr>
        <p:spPr>
          <a:xfrm>
            <a:off x="0" y="1243584"/>
            <a:ext cx="9144000" cy="13647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9144000" cy="1243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0970" y="170055"/>
            <a:ext cx="8844534" cy="878458"/>
          </a:xfrm>
        </p:spPr>
        <p:txBody>
          <a:bodyPr>
            <a:normAutofit fontScale="90000"/>
          </a:bodyPr>
          <a:lstStyle/>
          <a:p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3. PONLE PASI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ÓN A TU VIDA CRISTIANA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9733" y="1386712"/>
            <a:ext cx="8844534" cy="5257927"/>
          </a:xfrm>
        </p:spPr>
        <p:txBody>
          <a:bodyPr>
            <a:normAutofit/>
          </a:bodyPr>
          <a:lstStyle/>
          <a:p>
            <a:pPr marL="514350" indent="-514350" algn="just">
              <a:buAutoNum type="alphaUcPeriod"/>
            </a:pPr>
            <a:r>
              <a:rPr lang="es-ES_tradn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CORAZ</a:t>
            </a:r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ÓN</a:t>
            </a:r>
          </a:p>
          <a:p>
            <a:pPr marL="0" indent="0" algn="just">
              <a:buNone/>
            </a:pPr>
            <a:endParaRPr lang="es-E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es-E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todo lo que hagáis, hacedlo de corazón, como para el Señor y no para los hombres. </a:t>
            </a:r>
          </a:p>
          <a:p>
            <a:pPr marL="0" indent="0" algn="just">
              <a:buNone/>
            </a:pPr>
            <a:r>
              <a:rPr lang="es-E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Colosenses  3:23.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-8763" y="6296468"/>
            <a:ext cx="9144000" cy="5885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3571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8098" y="464977"/>
            <a:ext cx="8584361" cy="586681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ÁNIMO</a:t>
            </a:r>
          </a:p>
          <a:p>
            <a:pPr marL="0" indent="0" algn="just">
              <a:buNone/>
            </a:pP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es-ES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tú, Salomón, hijo mío, reconoce al Dios de tu padre, </a:t>
            </a:r>
            <a:r>
              <a:rPr lang="es-ES" sz="39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sírvele con corazón perfecto y con ánimo voluntario</a:t>
            </a:r>
            <a:r>
              <a:rPr lang="es-ES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porque Jehová escudriña los corazones de todos, y entiende todo intento de los pensamientos. Si tú le buscares, lo hallarás; mas si lo dejares, él te desechará para siempre. </a:t>
            </a:r>
          </a:p>
          <a:p>
            <a:pPr marL="0" indent="0" algn="just">
              <a:buNone/>
            </a:pPr>
            <a:r>
              <a:rPr lang="es-E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1ª Crónicas 28:9.</a:t>
            </a:r>
          </a:p>
          <a:p>
            <a:pPr marL="0" indent="0" algn="just">
              <a:buNone/>
            </a:pPr>
            <a:endParaRPr lang="es-ES_tradnl" sz="3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9487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</TotalTime>
  <Words>882</Words>
  <Application>Microsoft Office PowerPoint</Application>
  <PresentationFormat>Presentación en pantalla (4:3)</PresentationFormat>
  <Paragraphs>76</Paragraphs>
  <Slides>23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de Office</vt:lpstr>
      <vt:lpstr>PASIÓN, VISIÓN Y ENFOQUE</vt:lpstr>
      <vt:lpstr>1 TIMOTEO 4:16</vt:lpstr>
      <vt:lpstr>INTRODUCCIÓN</vt:lpstr>
      <vt:lpstr>I.-  PASIÓN</vt:lpstr>
      <vt:lpstr>A. PASIÓN POR JESÚS</vt:lpstr>
      <vt:lpstr>1. SUFRIMIENTO DE CRISTO</vt:lpstr>
      <vt:lpstr>2. LAS GLORIAS QUE VENDRÍAN</vt:lpstr>
      <vt:lpstr>3. PONLE PASIÓN A TU VIDA CRISTIANA</vt:lpstr>
      <vt:lpstr>Presentación de PowerPoint</vt:lpstr>
      <vt:lpstr>LABRA LA TIERRA </vt:lpstr>
      <vt:lpstr>4. LA PASIÓN HACE LA DIFERENCIA</vt:lpstr>
      <vt:lpstr>II.- VISIÓN</vt:lpstr>
      <vt:lpstr>1. PERCEPCIÓN DEL FUTURO</vt:lpstr>
      <vt:lpstr>2. CONSIDERA LA VISIÓN</vt:lpstr>
      <vt:lpstr>3. RECIBE REVELACIÓN SOBRE LA VISIÓN</vt:lpstr>
      <vt:lpstr>4. ESCRIBE LA VISIÓN</vt:lpstr>
      <vt:lpstr>5. DECLARA POR FE LA VISIÓN</vt:lpstr>
      <vt:lpstr>6. ESPERA LA VISIÓN CON PACIENCIA</vt:lpstr>
      <vt:lpstr>III. ENFOQUE</vt:lpstr>
      <vt:lpstr>1. DETERMINADO</vt:lpstr>
      <vt:lpstr>META ENFOCADA</vt:lpstr>
      <vt:lpstr>EL ENFOQUE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Enoc Osorio</dc:creator>
  <cp:lastModifiedBy>templo El-Betel</cp:lastModifiedBy>
  <cp:revision>31</cp:revision>
  <dcterms:created xsi:type="dcterms:W3CDTF">2016-11-22T06:25:34Z</dcterms:created>
  <dcterms:modified xsi:type="dcterms:W3CDTF">2018-07-24T22:37:23Z</dcterms:modified>
</cp:coreProperties>
</file>