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69574"/>
            <a:ext cx="8229600" cy="4525963"/>
          </a:xfrm>
        </p:spPr>
        <p:txBody>
          <a:bodyPr>
            <a:normAutofit fontScale="92500" lnSpcReduction="20000"/>
          </a:bodyPr>
          <a:lstStyle/>
          <a:p>
            <a:pPr marL="0" indent="0" algn="just">
              <a:buNone/>
            </a:pPr>
            <a:r>
              <a:rPr lang="es-MX" dirty="0"/>
              <a:t>Este sacerdocio sería para reconciliar al pecador con Jesucristo, mediante la sangre de Cristo; pero no para seguir efectuando sacrificios, por eso se presentó un sacrificio para siempre; para limpiar los pecados. </a:t>
            </a:r>
            <a:endParaRPr lang="es-MX" dirty="0" smtClean="0"/>
          </a:p>
          <a:p>
            <a:pPr marL="0" indent="0" algn="just">
              <a:buNone/>
            </a:pPr>
            <a:r>
              <a:rPr lang="es-MX" dirty="0" smtClean="0"/>
              <a:t>La </a:t>
            </a:r>
            <a:r>
              <a:rPr lang="es-MX" dirty="0"/>
              <a:t>función entonces sería presentarle al pecador, el sacrificio de la cruz para el pago de sus pecados; mediante un acto simbólico, donde el agua representaría la sangre de Cristo y el nombre de Jesucristo; como la invocación para hacer efectivo el perdón, llevándolo a nacer del agua y del espíritu. </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6031"/>
            <a:ext cx="8229600" cy="4525963"/>
          </a:xfrm>
        </p:spPr>
        <p:txBody>
          <a:bodyPr>
            <a:normAutofit lnSpcReduction="10000"/>
          </a:bodyPr>
          <a:lstStyle/>
          <a:p>
            <a:pPr marL="0" indent="0" algn="just">
              <a:buNone/>
            </a:pPr>
            <a:r>
              <a:rPr lang="es-MX" sz="3600" dirty="0"/>
              <a:t>1 Juan 5:8: </a:t>
            </a:r>
            <a:endParaRPr lang="es-MX" sz="3600" dirty="0" smtClean="0"/>
          </a:p>
          <a:p>
            <a:pPr marL="0" indent="0" algn="just">
              <a:buNone/>
            </a:pPr>
            <a:r>
              <a:rPr lang="es-MX" sz="3600" b="1" dirty="0" smtClean="0"/>
              <a:t>“</a:t>
            </a:r>
            <a:r>
              <a:rPr lang="es-MX" sz="3600" b="1" dirty="0"/>
              <a:t>Y tres son los que dan testimonio en la tierra: </a:t>
            </a:r>
            <a:r>
              <a:rPr lang="es-MX" sz="3600" b="1" i="1" dirty="0"/>
              <a:t>el Espíritu, el agua y la sangre; y estos tres concuerdan</a:t>
            </a:r>
            <a:r>
              <a:rPr lang="es-MX" sz="3600" b="1" i="1" dirty="0" smtClean="0"/>
              <a:t>”</a:t>
            </a:r>
            <a:r>
              <a:rPr lang="es-MX" sz="3600" b="1" dirty="0" smtClean="0"/>
              <a:t>.</a:t>
            </a:r>
            <a:endParaRPr lang="es-MX" sz="3600" dirty="0"/>
          </a:p>
          <a:p>
            <a:pPr marL="0" indent="0" algn="just">
              <a:buNone/>
            </a:pPr>
            <a:r>
              <a:rPr lang="es-MX" sz="3600" dirty="0"/>
              <a:t>1 Juan 2:12: </a:t>
            </a:r>
            <a:endParaRPr lang="es-MX" sz="3600" dirty="0" smtClean="0"/>
          </a:p>
          <a:p>
            <a:pPr marL="0" indent="0" algn="just">
              <a:buNone/>
            </a:pPr>
            <a:r>
              <a:rPr lang="es-MX" sz="3600" b="1" dirty="0" smtClean="0"/>
              <a:t>“</a:t>
            </a:r>
            <a:r>
              <a:rPr lang="es-MX" sz="3600" b="1" dirty="0"/>
              <a:t>Os escribo a vosotros, hijitos, porque vuestros pecados os han sido </a:t>
            </a:r>
            <a:r>
              <a:rPr lang="es-MX" sz="3600" b="1" i="1" dirty="0"/>
              <a:t>perdonados por su nombre</a:t>
            </a:r>
            <a:r>
              <a:rPr lang="es-MX" sz="3600" b="1" dirty="0"/>
              <a:t>”. </a:t>
            </a:r>
            <a:endParaRPr lang="es-MX" sz="3600" dirty="0"/>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9762"/>
            <a:ext cx="8229600" cy="4525963"/>
          </a:xfrm>
        </p:spPr>
        <p:txBody>
          <a:bodyPr>
            <a:normAutofit fontScale="92500" lnSpcReduction="10000"/>
          </a:bodyPr>
          <a:lstStyle/>
          <a:p>
            <a:pPr marL="0" indent="0" algn="just">
              <a:buNone/>
            </a:pPr>
            <a:r>
              <a:rPr lang="es-MX" b="1" dirty="0"/>
              <a:t>II.- LOS COMIENZOS DE LA IGLESIAS </a:t>
            </a:r>
            <a:endParaRPr lang="es-MX" dirty="0"/>
          </a:p>
          <a:p>
            <a:pPr marL="0" indent="0" algn="just">
              <a:buNone/>
            </a:pPr>
            <a:r>
              <a:rPr lang="es-MX" dirty="0"/>
              <a:t>EL PUNTO DE INICIO DE LA IGLESIA PRIMITIVA </a:t>
            </a:r>
          </a:p>
          <a:p>
            <a:pPr marL="0" indent="0" algn="just">
              <a:buNone/>
            </a:pPr>
            <a:r>
              <a:rPr lang="es-MX" dirty="0"/>
              <a:t>Hechos 2:2: </a:t>
            </a:r>
            <a:r>
              <a:rPr lang="es-MX" b="1" dirty="0"/>
              <a:t>“Y de repente vino del cielo un estruendo como de un viento recio que soplaba, el cual </a:t>
            </a:r>
            <a:r>
              <a:rPr lang="es-MX" b="1" i="1" dirty="0"/>
              <a:t>llenó toda la casa </a:t>
            </a:r>
            <a:r>
              <a:rPr lang="es-MX" b="1" dirty="0"/>
              <a:t>donde estaban sentados”. </a:t>
            </a:r>
            <a:endParaRPr lang="es-MX" dirty="0"/>
          </a:p>
          <a:p>
            <a:pPr marL="0" indent="0" algn="just">
              <a:buNone/>
            </a:pPr>
            <a:r>
              <a:rPr lang="es-MX" dirty="0"/>
              <a:t>La iglesia primitiva da inicio en una casa, no necesitaron un local; la casa en el aposento alto fue suficiente, para que ese Espíritu Santo derramar</a:t>
            </a:r>
            <a:r>
              <a:rPr lang="es-MX" b="1" dirty="0"/>
              <a:t>á </a:t>
            </a:r>
            <a:r>
              <a:rPr lang="es-MX" dirty="0"/>
              <a:t>de su presencia a los 120; e iniciara un gran avivamiento sin precedentes hasta el día de hoy. </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9831"/>
            <a:ext cx="8229600" cy="4525963"/>
          </a:xfrm>
        </p:spPr>
        <p:txBody>
          <a:bodyPr>
            <a:normAutofit lnSpcReduction="10000"/>
          </a:bodyPr>
          <a:lstStyle/>
          <a:p>
            <a:pPr marL="0" indent="0" algn="just">
              <a:buNone/>
            </a:pPr>
            <a:r>
              <a:rPr lang="es-MX" b="1" dirty="0"/>
              <a:t>III.- EL INICIO CON LOS GENTILES </a:t>
            </a:r>
            <a:endParaRPr lang="es-MX" dirty="0"/>
          </a:p>
          <a:p>
            <a:pPr marL="0" indent="0" algn="just">
              <a:buNone/>
            </a:pPr>
            <a:r>
              <a:rPr lang="es-MX" dirty="0"/>
              <a:t>EL EVANGELIO INICIA SIGUIENDO EL PROGRAMA DE JESUCRISTO </a:t>
            </a:r>
          </a:p>
          <a:p>
            <a:pPr marL="0" indent="0" algn="just">
              <a:buNone/>
            </a:pPr>
            <a:r>
              <a:rPr lang="es-MX" dirty="0"/>
              <a:t>Hechos 10:22: </a:t>
            </a:r>
            <a:r>
              <a:rPr lang="es-MX" b="1" dirty="0"/>
              <a:t>“Ellos dijeron: Cornelio el centurión, varón justo y temeroso de Dios, y que tiene buen testimonio en toda la nación de los judíos, ha recibido instrucciones de un santo ángel, </a:t>
            </a:r>
            <a:r>
              <a:rPr lang="es-MX" b="1" i="1" dirty="0"/>
              <a:t>de hacerte venir a su casa para oír tus palabras</a:t>
            </a:r>
            <a:r>
              <a:rPr lang="es-MX" b="1" dirty="0"/>
              <a:t>”. </a:t>
            </a:r>
            <a:endParaRPr lang="es-MX" dirty="0"/>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6030"/>
            <a:ext cx="8229600" cy="4525963"/>
          </a:xfrm>
        </p:spPr>
        <p:txBody>
          <a:bodyPr>
            <a:normAutofit/>
          </a:bodyPr>
          <a:lstStyle/>
          <a:p>
            <a:pPr marL="0" indent="0" algn="just">
              <a:buNone/>
            </a:pPr>
            <a:r>
              <a:rPr lang="es-MX" sz="3600" dirty="0"/>
              <a:t>El evangelio da sus inicios entre los gentiles, de la misma manera </a:t>
            </a:r>
            <a:r>
              <a:rPr lang="es-MX" sz="3600" b="1" dirty="0"/>
              <a:t>en la casa de Cornelio; </a:t>
            </a:r>
            <a:r>
              <a:rPr lang="es-MX" sz="3600" dirty="0"/>
              <a:t>ahí fue suficiente para que volviera a derramar el Espíritu Santo de una manera extraordinaria, tanto que los de la circuncisión se quedaron atónitos de lo que Dios está haciendo; entre gente que se le consideraba indigna</a:t>
            </a:r>
            <a:r>
              <a:rPr lang="es-MX" sz="3600" b="1" dirty="0"/>
              <a:t>. </a:t>
            </a:r>
            <a:endParaRPr lang="es-MX" sz="3600" dirty="0"/>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1602"/>
            <a:ext cx="8229600" cy="4525963"/>
          </a:xfrm>
        </p:spPr>
        <p:txBody>
          <a:bodyPr>
            <a:normAutofit fontScale="92500" lnSpcReduction="20000"/>
          </a:bodyPr>
          <a:lstStyle/>
          <a:p>
            <a:pPr marL="0" indent="0" algn="just">
              <a:buNone/>
            </a:pPr>
            <a:r>
              <a:rPr lang="es-MX" b="1" dirty="0"/>
              <a:t>IV.- EL APOSTOL PABLO: IMPACTÓ EL MUNDO </a:t>
            </a:r>
            <a:endParaRPr lang="es-MX" dirty="0"/>
          </a:p>
          <a:p>
            <a:pPr marL="0" indent="0" algn="just">
              <a:buNone/>
            </a:pPr>
            <a:r>
              <a:rPr lang="es-MX" dirty="0"/>
              <a:t>LA MANERA DE ESTABLECER LA IGLESIA DEL APÓSTOL PABLO, FUE SIGUIENDO EL EJEMPLO DE JESUCRISTO EN LAS CASAS. </a:t>
            </a:r>
          </a:p>
          <a:p>
            <a:pPr marL="0" indent="0" algn="just">
              <a:buNone/>
            </a:pPr>
            <a:r>
              <a:rPr lang="es-MX" dirty="0"/>
              <a:t>Hechos 28:30: </a:t>
            </a:r>
            <a:r>
              <a:rPr lang="es-MX" b="1" dirty="0"/>
              <a:t>“Y Pablo permaneció dos </a:t>
            </a:r>
            <a:r>
              <a:rPr lang="es-MX" b="1" i="1" dirty="0"/>
              <a:t>años enteros en una casa alquilada</a:t>
            </a:r>
            <a:r>
              <a:rPr lang="es-MX" b="1" dirty="0"/>
              <a:t>, y recibía a todos los que a él venían”. </a:t>
            </a:r>
            <a:endParaRPr lang="es-MX" dirty="0"/>
          </a:p>
          <a:p>
            <a:pPr marL="0" indent="0" algn="just">
              <a:buNone/>
            </a:pPr>
            <a:r>
              <a:rPr lang="es-MX" dirty="0"/>
              <a:t>El mismo fue alcanzado en una casa, ahí recibió el evangelio de sanidad en sus ojos, </a:t>
            </a:r>
          </a:p>
          <a:p>
            <a:pPr marL="0" indent="0" algn="just">
              <a:buNone/>
            </a:pPr>
            <a:r>
              <a:rPr lang="es-MX" dirty="0"/>
              <a:t>Hechos 9:11: </a:t>
            </a:r>
            <a:r>
              <a:rPr lang="es-MX" b="1" dirty="0"/>
              <a:t>“y busca en casa de Judas a uno llamado Saulo, de Tarso; porque he aquí, él ora…”.</a:t>
            </a:r>
            <a:endParaRPr lang="es-MX" dirty="0"/>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5145"/>
            <a:ext cx="8229600" cy="4525963"/>
          </a:xfrm>
        </p:spPr>
        <p:txBody>
          <a:bodyPr>
            <a:normAutofit fontScale="92500"/>
          </a:bodyPr>
          <a:lstStyle/>
          <a:p>
            <a:pPr marL="0" indent="0" algn="just">
              <a:buNone/>
            </a:pPr>
            <a:r>
              <a:rPr lang="es-MX" b="1" dirty="0"/>
              <a:t>V.- SUS DISC</a:t>
            </a:r>
            <a:r>
              <a:rPr lang="es-MX" dirty="0"/>
              <a:t>Í</a:t>
            </a:r>
            <a:r>
              <a:rPr lang="es-MX" b="1" dirty="0"/>
              <a:t>PULOS USARON LA MISMA ESTRATEGIA </a:t>
            </a:r>
            <a:endParaRPr lang="es-MX" dirty="0"/>
          </a:p>
          <a:p>
            <a:pPr marL="0" indent="0" algn="just">
              <a:buNone/>
            </a:pPr>
            <a:r>
              <a:rPr lang="es-MX" dirty="0"/>
              <a:t>Romanos 16:3-5: </a:t>
            </a:r>
            <a:r>
              <a:rPr lang="es-MX" b="1" dirty="0"/>
              <a:t>“Saludad a Priscila y a Aquila, mis colaboradores en Cristo Jesús… Saludad también </a:t>
            </a:r>
            <a:r>
              <a:rPr lang="es-MX" b="1" i="1" dirty="0"/>
              <a:t>a la iglesia de su casa…</a:t>
            </a:r>
            <a:r>
              <a:rPr lang="es-MX" b="1" dirty="0"/>
              <a:t>”. </a:t>
            </a:r>
            <a:endParaRPr lang="es-MX" dirty="0"/>
          </a:p>
          <a:p>
            <a:pPr marL="0" indent="0" algn="just">
              <a:buNone/>
            </a:pPr>
            <a:r>
              <a:rPr lang="es-MX" dirty="0"/>
              <a:t>Romanos 16:10-11: </a:t>
            </a:r>
            <a:r>
              <a:rPr lang="es-MX" b="1" dirty="0"/>
              <a:t>“Saludad a Apeles, aprobado en Cristo. Saludad a los de </a:t>
            </a:r>
            <a:r>
              <a:rPr lang="es-MX" b="1" i="1" dirty="0"/>
              <a:t>la casa de Aristóbulo </a:t>
            </a:r>
            <a:r>
              <a:rPr lang="es-MX" b="1" dirty="0"/>
              <a:t>Saludad a </a:t>
            </a:r>
            <a:r>
              <a:rPr lang="es-MX" b="1" dirty="0" err="1"/>
              <a:t>Herodión</a:t>
            </a:r>
            <a:r>
              <a:rPr lang="es-MX" b="1" dirty="0"/>
              <a:t> , mi pariente. </a:t>
            </a:r>
            <a:r>
              <a:rPr lang="es-MX" b="1" i="1" dirty="0"/>
              <a:t>Saludad a los de la casa de Narciso</a:t>
            </a:r>
            <a:r>
              <a:rPr lang="es-MX" b="1" dirty="0"/>
              <a:t>, los cuales están en el Señor”. </a:t>
            </a:r>
            <a:endParaRPr lang="es-MX" dirty="0"/>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50741"/>
            <a:ext cx="8229600" cy="4525963"/>
          </a:xfrm>
        </p:spPr>
        <p:txBody>
          <a:bodyPr>
            <a:noAutofit/>
          </a:bodyPr>
          <a:lstStyle/>
          <a:p>
            <a:pPr marL="0" indent="0" algn="just">
              <a:buNone/>
            </a:pPr>
            <a:r>
              <a:rPr lang="es-MX" sz="3600" dirty="0"/>
              <a:t>Filipenses 4:22: </a:t>
            </a:r>
            <a:endParaRPr lang="es-MX" sz="3600" dirty="0" smtClean="0"/>
          </a:p>
          <a:p>
            <a:pPr marL="0" indent="0" algn="just">
              <a:buNone/>
            </a:pPr>
            <a:r>
              <a:rPr lang="es-MX" sz="3600" b="1" dirty="0" smtClean="0"/>
              <a:t>“</a:t>
            </a:r>
            <a:r>
              <a:rPr lang="es-MX" sz="3600" b="1" dirty="0"/>
              <a:t>Todos los santos os saludan, y especialmente </a:t>
            </a:r>
            <a:r>
              <a:rPr lang="es-MX" sz="3600" b="1" i="1" dirty="0"/>
              <a:t>los de la casa de César</a:t>
            </a:r>
            <a:r>
              <a:rPr lang="es-MX" sz="3600" b="1" dirty="0"/>
              <a:t>”. </a:t>
            </a:r>
            <a:endParaRPr lang="es-MX" sz="3600" dirty="0"/>
          </a:p>
          <a:p>
            <a:pPr marL="0" indent="0" algn="just">
              <a:buNone/>
            </a:pPr>
            <a:r>
              <a:rPr lang="es-MX" sz="3600" dirty="0"/>
              <a:t>2 de Timoteo 4:13 y 19: </a:t>
            </a:r>
            <a:endParaRPr lang="es-MX" sz="3600" dirty="0" smtClean="0"/>
          </a:p>
          <a:p>
            <a:pPr marL="0" indent="0" algn="just">
              <a:buNone/>
            </a:pPr>
            <a:r>
              <a:rPr lang="es-MX" sz="3600" b="1" dirty="0" smtClean="0"/>
              <a:t>“</a:t>
            </a:r>
            <a:r>
              <a:rPr lang="es-MX" sz="3600" b="1" dirty="0"/>
              <a:t>Trae, cuando vengas, el capote que dejé en </a:t>
            </a:r>
            <a:r>
              <a:rPr lang="es-MX" sz="3600" b="1" dirty="0" err="1"/>
              <a:t>Troas</a:t>
            </a:r>
            <a:r>
              <a:rPr lang="es-MX" sz="3600" b="1" dirty="0"/>
              <a:t> </a:t>
            </a:r>
            <a:r>
              <a:rPr lang="es-MX" sz="3600" b="1" i="1" dirty="0"/>
              <a:t>en casa de Carpo</a:t>
            </a:r>
            <a:r>
              <a:rPr lang="es-MX" sz="3600" b="1" dirty="0"/>
              <a:t>, y los libros, mayormente los pergaminos”. </a:t>
            </a:r>
            <a:r>
              <a:rPr lang="es-MX" sz="3600" dirty="0"/>
              <a:t>Vers. 19: </a:t>
            </a:r>
            <a:r>
              <a:rPr lang="es-MX" sz="3600" b="1" dirty="0"/>
              <a:t>“…</a:t>
            </a:r>
            <a:r>
              <a:rPr lang="es-MX" sz="3600" b="1" i="1" dirty="0"/>
              <a:t>y a la casa de </a:t>
            </a:r>
            <a:r>
              <a:rPr lang="es-MX" sz="3600" b="1" i="1" dirty="0" err="1"/>
              <a:t>Onesíforo</a:t>
            </a:r>
            <a:r>
              <a:rPr lang="es-MX" sz="3600" b="1" i="1" dirty="0"/>
              <a:t>”. </a:t>
            </a:r>
            <a:endParaRPr lang="es-MX" sz="3600" dirty="0"/>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1602"/>
            <a:ext cx="8229600" cy="4525963"/>
          </a:xfrm>
        </p:spPr>
        <p:txBody>
          <a:bodyPr/>
          <a:lstStyle/>
          <a:p>
            <a:pPr marL="0" indent="0" algn="just">
              <a:buNone/>
            </a:pPr>
            <a:r>
              <a:rPr lang="es-MX" b="1" dirty="0"/>
              <a:t>VI.- USANDO LOS PRINCIPIOS DE CRISTO </a:t>
            </a:r>
            <a:endParaRPr lang="es-MX" dirty="0"/>
          </a:p>
          <a:p>
            <a:pPr marL="0" indent="0" algn="just">
              <a:buNone/>
            </a:pPr>
            <a:r>
              <a:rPr lang="es-MX" dirty="0"/>
              <a:t>Hechos 1:1: </a:t>
            </a:r>
            <a:endParaRPr lang="es-MX" dirty="0" smtClean="0"/>
          </a:p>
          <a:p>
            <a:pPr marL="0" indent="0" algn="just">
              <a:buNone/>
            </a:pPr>
            <a:r>
              <a:rPr lang="es-MX" b="1" dirty="0" smtClean="0"/>
              <a:t>“</a:t>
            </a:r>
            <a:r>
              <a:rPr lang="es-MX" b="1" dirty="0"/>
              <a:t>En el primer tratado, oh Teófilo, hablé acerca de todas las cosas que </a:t>
            </a:r>
            <a:r>
              <a:rPr lang="es-MX" b="1" i="1" dirty="0"/>
              <a:t>Jesús comenzó a hacer y a enseñar</a:t>
            </a:r>
            <a:r>
              <a:rPr lang="es-MX" b="1" dirty="0"/>
              <a:t>”. </a:t>
            </a:r>
            <a:endParaRPr lang="es-MX" dirty="0"/>
          </a:p>
          <a:p>
            <a:pPr marL="0" indent="0" algn="just">
              <a:buNone/>
            </a:pPr>
            <a:r>
              <a:rPr lang="es-MX" dirty="0"/>
              <a:t>PROCESOS PARA PLANTAR UNA IGLESIA CELULAR </a:t>
            </a:r>
          </a:p>
          <a:p>
            <a:pPr marL="0" indent="0" algn="just">
              <a:buNone/>
            </a:pPr>
            <a:r>
              <a:rPr lang="es-MX" b="1" dirty="0"/>
              <a:t>Hacer y enseñar (El plantador) </a:t>
            </a:r>
            <a:endParaRPr lang="es-MX" dirty="0"/>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6031"/>
            <a:ext cx="8229600" cy="4525963"/>
          </a:xfrm>
        </p:spPr>
        <p:txBody>
          <a:bodyPr>
            <a:normAutofit fontScale="85000" lnSpcReduction="10000"/>
          </a:bodyPr>
          <a:lstStyle/>
          <a:p>
            <a:pPr marL="0" indent="0" algn="just">
              <a:buNone/>
            </a:pPr>
            <a:r>
              <a:rPr lang="es-MX" sz="3300" dirty="0" smtClean="0"/>
              <a:t>A</a:t>
            </a:r>
            <a:r>
              <a:rPr lang="es-MX" sz="3300" dirty="0"/>
              <a:t>. Plantar una célula obra en la ciudad de plantación. </a:t>
            </a:r>
          </a:p>
          <a:p>
            <a:pPr marL="0" indent="0" algn="just">
              <a:buNone/>
            </a:pPr>
            <a:r>
              <a:rPr lang="es-MX" sz="3300" dirty="0"/>
              <a:t>B. Multiplicarla hasta llegar abrir 4 GDA. </a:t>
            </a:r>
          </a:p>
          <a:p>
            <a:pPr marL="0" indent="0" algn="just">
              <a:buNone/>
            </a:pPr>
            <a:r>
              <a:rPr lang="es-MX" sz="3300" dirty="0"/>
              <a:t>C. Dejar un día para enseñar: discipular y entrenar (</a:t>
            </a:r>
            <a:r>
              <a:rPr lang="es-MX" sz="3300" b="1" dirty="0"/>
              <a:t>ESCUELA SÍGAME</a:t>
            </a:r>
            <a:r>
              <a:rPr lang="es-MX" sz="3300" dirty="0"/>
              <a:t>). </a:t>
            </a:r>
          </a:p>
          <a:p>
            <a:pPr marL="0" indent="0" algn="just">
              <a:buNone/>
            </a:pPr>
            <a:r>
              <a:rPr lang="es-MX" sz="3300" dirty="0"/>
              <a:t>D. Multiplicarse delegando la quinta célula y formar un sector. </a:t>
            </a:r>
          </a:p>
          <a:p>
            <a:pPr marL="0" indent="0" algn="just">
              <a:buNone/>
            </a:pPr>
            <a:r>
              <a:rPr lang="es-MX" sz="3300" dirty="0"/>
              <a:t>E. Multiplicar el sector y convertirse en supervisor. </a:t>
            </a:r>
          </a:p>
          <a:p>
            <a:pPr marL="0" indent="0" algn="just">
              <a:buNone/>
            </a:pPr>
            <a:r>
              <a:rPr lang="es-MX" sz="3300" dirty="0"/>
              <a:t>F. Establecer la celebración en la misma en la célula obra. </a:t>
            </a:r>
          </a:p>
          <a:p>
            <a:pPr marL="0" indent="0" algn="just">
              <a:buNone/>
            </a:pPr>
            <a:r>
              <a:rPr lang="es-MX" sz="3300" dirty="0"/>
              <a:t>G. Establecerse en un salón después de tener 5 células. </a:t>
            </a:r>
          </a:p>
          <a:p>
            <a:pPr marL="0" indent="0">
              <a:buNone/>
            </a:pPr>
            <a:endParaRPr lang="es-MX" dirty="0"/>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ctr">
              <a:buNone/>
            </a:pPr>
            <a:r>
              <a:rPr lang="es-MX" sz="8000" b="1" dirty="0" smtClean="0"/>
              <a:t>GROWTH, PLANTACION DE IGLESIAS</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24002"/>
            <a:ext cx="8229600" cy="4525963"/>
          </a:xfrm>
        </p:spPr>
        <p:txBody>
          <a:bodyPr>
            <a:normAutofit/>
          </a:bodyPr>
          <a:lstStyle/>
          <a:p>
            <a:pPr marL="0" indent="0" algn="just">
              <a:buNone/>
            </a:pPr>
            <a:r>
              <a:rPr lang="es-MX" sz="4000" b="1" dirty="0"/>
              <a:t>VII.- LLAMADO SAN PABLO </a:t>
            </a:r>
            <a:endParaRPr lang="es-MX" sz="4000" dirty="0"/>
          </a:p>
          <a:p>
            <a:pPr marL="0" indent="0" algn="just">
              <a:buNone/>
            </a:pPr>
            <a:r>
              <a:rPr lang="es-MX" sz="4000" dirty="0"/>
              <a:t>Hechos 20:20: </a:t>
            </a:r>
            <a:endParaRPr lang="es-MX" sz="4000" dirty="0" smtClean="0"/>
          </a:p>
          <a:p>
            <a:pPr marL="0" indent="0" algn="just">
              <a:buNone/>
            </a:pPr>
            <a:r>
              <a:rPr lang="es-MX" sz="4000" b="1" dirty="0" smtClean="0"/>
              <a:t>“</a:t>
            </a:r>
            <a:r>
              <a:rPr lang="es-MX" sz="4000" b="1" dirty="0"/>
              <a:t>y cómo nada que fuese útil he rehuido de anunciaros y enseñaros, </a:t>
            </a:r>
            <a:r>
              <a:rPr lang="es-MX" sz="4000" b="1" i="1" dirty="0"/>
              <a:t>públicamente y por las casas</a:t>
            </a:r>
            <a:r>
              <a:rPr lang="es-MX" sz="4000" b="1" dirty="0"/>
              <a:t>”. </a:t>
            </a:r>
            <a:endParaRPr lang="es-MX" sz="4000" dirty="0"/>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36916"/>
            <a:ext cx="8229600" cy="5050969"/>
          </a:xfrm>
        </p:spPr>
        <p:txBody>
          <a:bodyPr>
            <a:normAutofit fontScale="85000" lnSpcReduction="10000"/>
          </a:bodyPr>
          <a:lstStyle/>
          <a:p>
            <a:pPr marL="0" indent="0" algn="just">
              <a:buNone/>
            </a:pPr>
            <a:r>
              <a:rPr lang="es-MX" b="1" dirty="0"/>
              <a:t>VII.- UTILIZAR LA CASA COMO PUNTO EXTRAT</a:t>
            </a:r>
            <a:r>
              <a:rPr lang="es-MX" dirty="0"/>
              <a:t>É</a:t>
            </a:r>
            <a:r>
              <a:rPr lang="es-MX" b="1" dirty="0"/>
              <a:t>GICO </a:t>
            </a:r>
            <a:endParaRPr lang="es-MX" dirty="0"/>
          </a:p>
          <a:p>
            <a:pPr marL="0" indent="0" algn="just">
              <a:buNone/>
            </a:pPr>
            <a:r>
              <a:rPr lang="es-MX" dirty="0"/>
              <a:t>INVERTIR POR AMOR </a:t>
            </a:r>
          </a:p>
          <a:p>
            <a:pPr marL="0" indent="0" algn="just">
              <a:buNone/>
            </a:pPr>
            <a:r>
              <a:rPr lang="es-MX" dirty="0"/>
              <a:t>2 Corintios 12:15: </a:t>
            </a:r>
            <a:endParaRPr lang="es-MX" dirty="0" smtClean="0"/>
          </a:p>
          <a:p>
            <a:pPr marL="0" indent="0" algn="just">
              <a:buNone/>
            </a:pPr>
            <a:r>
              <a:rPr lang="es-MX" b="1" dirty="0" smtClean="0"/>
              <a:t>“</a:t>
            </a:r>
            <a:r>
              <a:rPr lang="es-MX" b="1" dirty="0"/>
              <a:t>Y yo con el </a:t>
            </a:r>
            <a:r>
              <a:rPr lang="es-MX" b="1" i="1" dirty="0"/>
              <a:t>mayor placer gastaré lo mío</a:t>
            </a:r>
            <a:r>
              <a:rPr lang="es-MX" b="1" dirty="0"/>
              <a:t>, y aun yo mismo me gastaré del todo por amor de vuestras almas, aunque amándoos más, sea amado menos”.57 </a:t>
            </a:r>
            <a:endParaRPr lang="es-MX" dirty="0"/>
          </a:p>
          <a:p>
            <a:pPr marL="0" indent="0" algn="just">
              <a:buNone/>
            </a:pPr>
            <a:r>
              <a:rPr lang="es-MX" dirty="0"/>
              <a:t>La forma en que el apóstol Pablo establecía una iglesia, era teniendo </a:t>
            </a:r>
            <a:r>
              <a:rPr lang="es-MX" b="1" dirty="0"/>
              <a:t>é</a:t>
            </a:r>
            <a:r>
              <a:rPr lang="es-MX" dirty="0"/>
              <a:t>l una manera de sostenerse económicamente; como todo mundo lo hace, pero dedicando todas las tardes a establecer el reino de Dios en las casas. </a:t>
            </a:r>
          </a:p>
        </p:txBody>
      </p:sp>
    </p:spTree>
    <p:extLst>
      <p:ext uri="{BB962C8B-B14F-4D97-AF65-F5344CB8AC3E}">
        <p14:creationId xmlns:p14="http://schemas.microsoft.com/office/powerpoint/2010/main" val="2286959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3600" dirty="0" smtClean="0"/>
              <a:t>A</a:t>
            </a:r>
            <a:r>
              <a:rPr lang="es-MX" sz="3600" dirty="0"/>
              <a:t>. NO HACER USO DE SU DERECHO: POR 4 AÑOS </a:t>
            </a:r>
          </a:p>
          <a:p>
            <a:pPr marL="0" indent="0" algn="just">
              <a:buNone/>
            </a:pPr>
            <a:r>
              <a:rPr lang="es-MX" sz="3600" dirty="0"/>
              <a:t>1 de Corintios 9:18: </a:t>
            </a:r>
            <a:endParaRPr lang="es-MX" sz="3600" dirty="0" smtClean="0"/>
          </a:p>
          <a:p>
            <a:pPr marL="0" indent="0" algn="just">
              <a:buNone/>
            </a:pPr>
            <a:r>
              <a:rPr lang="es-MX" sz="3600" b="1" dirty="0" smtClean="0"/>
              <a:t>“¿</a:t>
            </a:r>
            <a:r>
              <a:rPr lang="es-MX" sz="3600" b="1" dirty="0"/>
              <a:t>Cuál, pues, es mi galardón? Que predicando el evangelio, presente gratuitamente el evangelio de Cristo, </a:t>
            </a:r>
            <a:r>
              <a:rPr lang="es-MX" sz="3600" b="1" i="1" dirty="0"/>
              <a:t>para no abusar de mi derecho en el evangelio</a:t>
            </a:r>
            <a:r>
              <a:rPr lang="es-MX" sz="3600" b="1" dirty="0"/>
              <a:t>”. </a:t>
            </a:r>
            <a:endParaRPr lang="es-MX" sz="3600" dirty="0"/>
          </a:p>
        </p:txBody>
      </p:sp>
    </p:spTree>
    <p:extLst>
      <p:ext uri="{BB962C8B-B14F-4D97-AF65-F5344CB8AC3E}">
        <p14:creationId xmlns:p14="http://schemas.microsoft.com/office/powerpoint/2010/main" val="88050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s-MX" dirty="0"/>
              <a:t>Sí bien es cierto que todo obrero es digno de su salario, también es una gran verdad que la mayoría de los plantadores quieren cosechar sí haber sembrado; entonces lo que se propone es que el plantador no viva del evangelio, por lo menos en cuatro </a:t>
            </a:r>
            <a:r>
              <a:rPr lang="es-MX" b="1" dirty="0"/>
              <a:t>años</a:t>
            </a:r>
            <a:r>
              <a:rPr lang="es-MX" dirty="0"/>
              <a:t>; para que las aportaciones sean usadas al 100% para la misma obra. </a:t>
            </a:r>
          </a:p>
        </p:txBody>
      </p:sp>
    </p:spTree>
    <p:extLst>
      <p:ext uri="{BB962C8B-B14F-4D97-AF65-F5344CB8AC3E}">
        <p14:creationId xmlns:p14="http://schemas.microsoft.com/office/powerpoint/2010/main" val="2194577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3600" dirty="0" smtClean="0"/>
              <a:t>B</a:t>
            </a:r>
            <a:r>
              <a:rPr lang="es-MX" sz="3600" dirty="0"/>
              <a:t>. UTILIZAR SOLO INVERSIÓN DE AFUERA </a:t>
            </a:r>
          </a:p>
          <a:p>
            <a:pPr marL="0" indent="0" algn="just">
              <a:buNone/>
            </a:pPr>
            <a:r>
              <a:rPr lang="es-MX" sz="3600" dirty="0"/>
              <a:t>FILIPENSES 4:15 </a:t>
            </a:r>
            <a:r>
              <a:rPr lang="es-MX" sz="3600" b="1" dirty="0"/>
              <a:t>“Y sabéis también vosotros, oh filipenses, que al principio de la predicación del evangelio, cuando partí de Macedonia, ninguna iglesia participó conmigo </a:t>
            </a:r>
            <a:r>
              <a:rPr lang="es-MX" sz="3600" b="1" i="1" dirty="0"/>
              <a:t>en razón de dar y recibir, sino vosotros solos</a:t>
            </a:r>
            <a:r>
              <a:rPr lang="es-MX" sz="3600" b="1" dirty="0"/>
              <a:t>”. </a:t>
            </a:r>
            <a:endParaRPr lang="es-MX" sz="3600" dirty="0"/>
          </a:p>
        </p:txBody>
      </p:sp>
    </p:spTree>
    <p:extLst>
      <p:ext uri="{BB962C8B-B14F-4D97-AF65-F5344CB8AC3E}">
        <p14:creationId xmlns:p14="http://schemas.microsoft.com/office/powerpoint/2010/main" val="1173417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5145"/>
            <a:ext cx="8229600" cy="5050969"/>
          </a:xfrm>
        </p:spPr>
        <p:txBody>
          <a:bodyPr>
            <a:normAutofit lnSpcReduction="10000"/>
          </a:bodyPr>
          <a:lstStyle/>
          <a:p>
            <a:pPr marL="0" indent="0" algn="just">
              <a:buNone/>
            </a:pPr>
            <a:r>
              <a:rPr lang="es-MX" dirty="0" smtClean="0"/>
              <a:t>C</a:t>
            </a:r>
            <a:r>
              <a:rPr lang="es-MX" dirty="0"/>
              <a:t>. TENER UN OFICIO: PARA VIVIR </a:t>
            </a:r>
          </a:p>
          <a:p>
            <a:pPr marL="0" indent="0" algn="just">
              <a:buNone/>
            </a:pPr>
            <a:r>
              <a:rPr lang="es-MX" dirty="0"/>
              <a:t>HECHOS 18:3: </a:t>
            </a:r>
            <a:r>
              <a:rPr lang="es-MX" b="1" dirty="0"/>
              <a:t>“</a:t>
            </a:r>
            <a:r>
              <a:rPr lang="es-MX" b="1" i="1" dirty="0"/>
              <a:t>y cómo eran del mismo oficio</a:t>
            </a:r>
            <a:r>
              <a:rPr lang="es-MX" b="1" dirty="0"/>
              <a:t>, se quedó con ellos , y trabajaban juntos , pues el oficio de ellos era hacer tiendas”. </a:t>
            </a:r>
            <a:endParaRPr lang="es-MX" dirty="0"/>
          </a:p>
          <a:p>
            <a:pPr marL="0" indent="0" algn="just">
              <a:buNone/>
            </a:pPr>
            <a:r>
              <a:rPr lang="es-MX" dirty="0"/>
              <a:t>Sin lugar a duda, que el apóstol Pablo tenía un oficio del cual se sostenía en su primer etapa de su ministerio; por ello se deberá seleccionar solo plantadores, que tengan una manera de vivir; no a quienes ven el ministerio como un </a:t>
            </a:r>
            <a:r>
              <a:rPr lang="es-MX" b="1" dirty="0"/>
              <a:t>“modus </a:t>
            </a:r>
            <a:r>
              <a:rPr lang="es-MX" b="1" dirty="0" err="1"/>
              <a:t>vivendus</a:t>
            </a:r>
            <a:r>
              <a:rPr lang="es-MX" b="1" dirty="0"/>
              <a:t>”. </a:t>
            </a:r>
          </a:p>
        </p:txBody>
      </p:sp>
    </p:spTree>
    <p:extLst>
      <p:ext uri="{BB962C8B-B14F-4D97-AF65-F5344CB8AC3E}">
        <p14:creationId xmlns:p14="http://schemas.microsoft.com/office/powerpoint/2010/main" val="2933747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0459"/>
            <a:ext cx="8229600" cy="4525963"/>
          </a:xfrm>
        </p:spPr>
        <p:txBody>
          <a:bodyPr>
            <a:noAutofit/>
          </a:bodyPr>
          <a:lstStyle/>
          <a:p>
            <a:pPr marL="0" indent="0" algn="just">
              <a:buNone/>
            </a:pPr>
            <a:r>
              <a:rPr lang="es-MX" sz="3600" b="1" dirty="0"/>
              <a:t>VIII.- EMPEZAR GANADO ALMAS </a:t>
            </a:r>
            <a:endParaRPr lang="es-MX" sz="3600" dirty="0"/>
          </a:p>
          <a:p>
            <a:pPr marL="0" indent="0" algn="just">
              <a:buNone/>
            </a:pPr>
            <a:r>
              <a:rPr lang="es-MX" sz="3600" dirty="0"/>
              <a:t>NO SACANDO GANADAS DE OTRAS IGLESIAS </a:t>
            </a:r>
          </a:p>
          <a:p>
            <a:pPr marL="0" indent="0" algn="just">
              <a:buNone/>
            </a:pPr>
            <a:r>
              <a:rPr lang="es-MX" sz="3600" dirty="0"/>
              <a:t>Romanos 15:20: </a:t>
            </a:r>
            <a:endParaRPr lang="es-MX" sz="3600" dirty="0" smtClean="0"/>
          </a:p>
          <a:p>
            <a:pPr marL="0" indent="0" algn="just">
              <a:buNone/>
            </a:pPr>
            <a:r>
              <a:rPr lang="es-MX" sz="3600" b="1" dirty="0" smtClean="0"/>
              <a:t>“</a:t>
            </a:r>
            <a:r>
              <a:rPr lang="es-MX" sz="3600" b="1" dirty="0"/>
              <a:t>y de esta manera me esforcé a predicar el evangelio , no donde Cristo ya hubiese sido nombrado , </a:t>
            </a:r>
            <a:r>
              <a:rPr lang="es-MX" sz="3600" b="1" i="1" dirty="0"/>
              <a:t>para no edificar sobre fundamento ajeno</a:t>
            </a:r>
            <a:r>
              <a:rPr lang="es-MX" sz="3600" b="1" dirty="0"/>
              <a:t>”. </a:t>
            </a:r>
            <a:endParaRPr lang="es-MX" sz="3600" dirty="0"/>
          </a:p>
        </p:txBody>
      </p:sp>
    </p:spTree>
    <p:extLst>
      <p:ext uri="{BB962C8B-B14F-4D97-AF65-F5344CB8AC3E}">
        <p14:creationId xmlns:p14="http://schemas.microsoft.com/office/powerpoint/2010/main" val="869914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93374"/>
            <a:ext cx="8229600" cy="4525963"/>
          </a:xfrm>
        </p:spPr>
        <p:txBody>
          <a:bodyPr>
            <a:noAutofit/>
          </a:bodyPr>
          <a:lstStyle/>
          <a:p>
            <a:pPr marL="0" indent="0" algn="just">
              <a:buNone/>
            </a:pPr>
            <a:r>
              <a:rPr lang="es-MX" sz="3300" dirty="0"/>
              <a:t>Creo sin lugar a dudas, que una de las causas más desmotivadoras para un pastor al enviar a un nuevo plantador; es que la mayoría de los plantadores piensan de una manera deshonesta en cuanto a plantar se refiere, ya que en vez de querer plantar; están pensando en desarraigar plantas ya nacidas en otro sembradío y traerlas al suyo, terminando en mutilar el cuerpo de Cristo de donde salieron.</a:t>
            </a:r>
          </a:p>
        </p:txBody>
      </p:sp>
    </p:spTree>
    <p:extLst>
      <p:ext uri="{BB962C8B-B14F-4D97-AF65-F5344CB8AC3E}">
        <p14:creationId xmlns:p14="http://schemas.microsoft.com/office/powerpoint/2010/main" val="550033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4259"/>
            <a:ext cx="8229600" cy="4525963"/>
          </a:xfrm>
        </p:spPr>
        <p:txBody>
          <a:bodyPr>
            <a:noAutofit/>
          </a:bodyPr>
          <a:lstStyle/>
          <a:p>
            <a:pPr marL="0" indent="0" algn="just">
              <a:buNone/>
            </a:pPr>
            <a:r>
              <a:rPr lang="es-MX" sz="3600" dirty="0"/>
              <a:t>Tito 3:10: </a:t>
            </a:r>
            <a:r>
              <a:rPr lang="es-MX" sz="3600" b="1" dirty="0"/>
              <a:t>“</a:t>
            </a:r>
            <a:r>
              <a:rPr lang="es-MX" sz="3600" b="1" i="1" dirty="0"/>
              <a:t>Al hombre que cause divisiones</a:t>
            </a:r>
            <a:r>
              <a:rPr lang="es-MX" sz="3600" b="1" dirty="0"/>
              <a:t>, después de una y otra amonestación deséchalo, </a:t>
            </a:r>
            <a:r>
              <a:rPr lang="es-MX" sz="3600" b="1" i="1" dirty="0"/>
              <a:t>sabiendo que el tal se ha pervertido</a:t>
            </a:r>
            <a:r>
              <a:rPr lang="es-MX" sz="3600" b="1" dirty="0"/>
              <a:t>, y peca y está condenado </a:t>
            </a:r>
            <a:r>
              <a:rPr lang="es-MX" sz="3600" b="1" i="1" dirty="0"/>
              <a:t>por su propio juicio</a:t>
            </a:r>
            <a:r>
              <a:rPr lang="es-MX" sz="3600" b="1" dirty="0"/>
              <a:t>”. </a:t>
            </a:r>
            <a:endParaRPr lang="es-MX" sz="3600" dirty="0"/>
          </a:p>
          <a:p>
            <a:pPr marL="0" indent="0" algn="just">
              <a:buNone/>
            </a:pPr>
            <a:r>
              <a:rPr lang="es-MX" sz="3600" dirty="0"/>
              <a:t>Judas 1:19: </a:t>
            </a:r>
            <a:r>
              <a:rPr lang="es-MX" sz="3600" b="1" dirty="0"/>
              <a:t>“Estos son los </a:t>
            </a:r>
            <a:r>
              <a:rPr lang="es-MX" sz="3600" b="1" i="1" dirty="0"/>
              <a:t>que causan divisiones; los sensuales</a:t>
            </a:r>
            <a:r>
              <a:rPr lang="es-MX" sz="3600" b="1" dirty="0"/>
              <a:t>, que no tienen al Espíritu”. </a:t>
            </a:r>
            <a:endParaRPr lang="es-MX" sz="3600" dirty="0"/>
          </a:p>
        </p:txBody>
      </p:sp>
    </p:spTree>
    <p:extLst>
      <p:ext uri="{BB962C8B-B14F-4D97-AF65-F5344CB8AC3E}">
        <p14:creationId xmlns:p14="http://schemas.microsoft.com/office/powerpoint/2010/main" val="2091099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1345"/>
            <a:ext cx="8229600" cy="4525963"/>
          </a:xfrm>
        </p:spPr>
        <p:txBody>
          <a:bodyPr>
            <a:noAutofit/>
          </a:bodyPr>
          <a:lstStyle/>
          <a:p>
            <a:pPr marL="0" indent="0" algn="just">
              <a:buNone/>
            </a:pPr>
            <a:r>
              <a:rPr lang="es-MX" sz="3300" dirty="0"/>
              <a:t>Filipenses 3:2: </a:t>
            </a:r>
            <a:r>
              <a:rPr lang="es-MX" sz="3300" b="1" dirty="0"/>
              <a:t>“Guardaos de los perros, guardaos de los malos obreros, guardaos </a:t>
            </a:r>
            <a:r>
              <a:rPr lang="es-MX" sz="3300" b="1" i="1" dirty="0"/>
              <a:t>de los mutiladores del cuerpo</a:t>
            </a:r>
            <a:r>
              <a:rPr lang="es-MX" sz="3300" b="1" dirty="0"/>
              <a:t>”. </a:t>
            </a:r>
            <a:endParaRPr lang="es-MX" sz="3300" dirty="0"/>
          </a:p>
          <a:p>
            <a:pPr marL="0" indent="0" algn="just">
              <a:buNone/>
            </a:pPr>
            <a:r>
              <a:rPr lang="es-MX" sz="3300" dirty="0"/>
              <a:t>1 Corintios 1:10: </a:t>
            </a:r>
            <a:r>
              <a:rPr lang="es-MX" sz="3300" b="1" dirty="0"/>
              <a:t>“Os ruego, pues, hermanos, por el nombre de nuestro Señor Jesucristo, que habléis todos una misma cosa, </a:t>
            </a:r>
            <a:r>
              <a:rPr lang="es-MX" sz="3300" b="1" i="1" dirty="0"/>
              <a:t>y que no haya entre vosotros divisiones</a:t>
            </a:r>
            <a:r>
              <a:rPr lang="es-MX" sz="3300" b="1" dirty="0"/>
              <a:t>, sino que estéis perfectamente unidos en una misma mente y en un mismo parecer”. </a:t>
            </a:r>
            <a:endParaRPr lang="es-MX" sz="3300" dirty="0"/>
          </a:p>
        </p:txBody>
      </p:sp>
    </p:spTree>
    <p:extLst>
      <p:ext uri="{BB962C8B-B14F-4D97-AF65-F5344CB8AC3E}">
        <p14:creationId xmlns:p14="http://schemas.microsoft.com/office/powerpoint/2010/main" val="362034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02230"/>
            <a:ext cx="8229600" cy="4623936"/>
          </a:xfrm>
        </p:spPr>
        <p:txBody>
          <a:bodyPr>
            <a:normAutofit/>
          </a:bodyPr>
          <a:lstStyle/>
          <a:p>
            <a:pPr marL="0" indent="0" algn="just">
              <a:buNone/>
            </a:pPr>
            <a:r>
              <a:rPr lang="es-MX" b="1" dirty="0"/>
              <a:t>BASE BÍBLICA: </a:t>
            </a:r>
            <a:r>
              <a:rPr lang="es-MX" dirty="0"/>
              <a:t>Lucas 9:1-4 </a:t>
            </a:r>
          </a:p>
          <a:p>
            <a:pPr marL="0" indent="0" algn="just">
              <a:buNone/>
            </a:pPr>
            <a:r>
              <a:rPr lang="es-MX" dirty="0"/>
              <a:t>“</a:t>
            </a:r>
            <a:r>
              <a:rPr lang="es-MX" b="1" dirty="0"/>
              <a:t>Habiendo reunido a sus doce discípulos, les dio poder y autoridad sobre todos los demonios, y para sanar enfermedades . Y los envió a predicar el reino de Dios, y a sanar a los enfermos. Y les dijo: No toméis nada para el camino, ni bordón, ni alforja, ni pan, ni dinero; ni llevéis dos túnicas. Y en cualquier casa donde entréis, quedad allí, y de allí salid”. </a:t>
            </a:r>
            <a:endParaRPr lang="es-MX" dirty="0"/>
          </a:p>
        </p:txBody>
      </p:sp>
    </p:spTree>
    <p:extLst>
      <p:ext uri="{BB962C8B-B14F-4D97-AF65-F5344CB8AC3E}">
        <p14:creationId xmlns:p14="http://schemas.microsoft.com/office/powerpoint/2010/main" val="1391791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82486"/>
            <a:ext cx="8229600" cy="5181600"/>
          </a:xfrm>
        </p:spPr>
        <p:txBody>
          <a:bodyPr>
            <a:normAutofit fontScale="85000" lnSpcReduction="10000"/>
          </a:bodyPr>
          <a:lstStyle/>
          <a:p>
            <a:pPr marL="0" indent="0">
              <a:buNone/>
            </a:pPr>
            <a:r>
              <a:rPr lang="es-MX" b="1" dirty="0"/>
              <a:t>Por ello el plantador deberá ser alguien que tiene: </a:t>
            </a:r>
            <a:endParaRPr lang="es-MX" dirty="0"/>
          </a:p>
          <a:p>
            <a:pPr marL="0" indent="0">
              <a:buNone/>
            </a:pPr>
            <a:r>
              <a:rPr lang="es-MX" dirty="0"/>
              <a:t>A. Que tenga llamado de Dios. </a:t>
            </a:r>
          </a:p>
          <a:p>
            <a:pPr marL="0" indent="0">
              <a:buNone/>
            </a:pPr>
            <a:r>
              <a:rPr lang="es-MX" dirty="0"/>
              <a:t>B. Que sea lleno del Espíritu Santo. </a:t>
            </a:r>
          </a:p>
          <a:p>
            <a:pPr marL="0" indent="0">
              <a:buNone/>
            </a:pPr>
            <a:r>
              <a:rPr lang="es-MX" dirty="0"/>
              <a:t>C. Que haya dado fruto donde estaba. </a:t>
            </a:r>
          </a:p>
          <a:p>
            <a:pPr marL="0" indent="0">
              <a:buNone/>
            </a:pPr>
            <a:r>
              <a:rPr lang="es-MX" dirty="0"/>
              <a:t>D. Que sepa de autoridad espiritual. </a:t>
            </a:r>
          </a:p>
          <a:p>
            <a:pPr marL="0" indent="0">
              <a:buNone/>
            </a:pPr>
            <a:r>
              <a:rPr lang="es-MX" dirty="0"/>
              <a:t>E. Que sea independiente económicamente. </a:t>
            </a:r>
          </a:p>
          <a:p>
            <a:pPr marL="0" indent="0">
              <a:buNone/>
            </a:pPr>
            <a:r>
              <a:rPr lang="es-MX" dirty="0"/>
              <a:t>F. Que no vea el evangelio como fuente de ganancia. </a:t>
            </a:r>
          </a:p>
          <a:p>
            <a:pPr marL="0" indent="0">
              <a:buNone/>
            </a:pPr>
            <a:r>
              <a:rPr lang="es-MX" dirty="0"/>
              <a:t>G. Que esté dispuesto al sacrificio por la causa de Cristo. </a:t>
            </a:r>
          </a:p>
          <a:p>
            <a:pPr marL="0" indent="0">
              <a:buNone/>
            </a:pPr>
            <a:r>
              <a:rPr lang="es-MX" dirty="0"/>
              <a:t>H. Que sea enseñable. </a:t>
            </a:r>
          </a:p>
          <a:p>
            <a:pPr marL="0" indent="0">
              <a:buNone/>
            </a:pPr>
            <a:r>
              <a:rPr lang="es-MX" dirty="0"/>
              <a:t>I. Que tenga el don de maestro. </a:t>
            </a:r>
          </a:p>
          <a:p>
            <a:pPr marL="0" indent="0">
              <a:buNone/>
            </a:pPr>
            <a:r>
              <a:rPr lang="es-MX" dirty="0"/>
              <a:t>J. Que su esposa lo apoye. </a:t>
            </a:r>
          </a:p>
          <a:p>
            <a:pPr marL="0" indent="0">
              <a:buNone/>
            </a:pPr>
            <a:endParaRPr lang="es-MX" dirty="0"/>
          </a:p>
        </p:txBody>
      </p:sp>
    </p:spTree>
    <p:extLst>
      <p:ext uri="{BB962C8B-B14F-4D97-AF65-F5344CB8AC3E}">
        <p14:creationId xmlns:p14="http://schemas.microsoft.com/office/powerpoint/2010/main" val="24869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93372"/>
            <a:ext cx="8229600" cy="5138058"/>
          </a:xfrm>
        </p:spPr>
        <p:txBody>
          <a:bodyPr>
            <a:normAutofit fontScale="77500" lnSpcReduction="20000"/>
          </a:bodyPr>
          <a:lstStyle/>
          <a:p>
            <a:pPr marL="0" indent="0" algn="just">
              <a:buNone/>
            </a:pPr>
            <a:r>
              <a:rPr lang="es-MX" dirty="0"/>
              <a:t>Estos son los mismos requisitos de una plantador, ya que cumplirá la misma función de un obispo; pero a nivel local de una iglesia. </a:t>
            </a:r>
          </a:p>
          <a:p>
            <a:pPr marL="0" indent="0" algn="just">
              <a:buNone/>
            </a:pPr>
            <a:r>
              <a:rPr lang="es-MX" dirty="0"/>
              <a:t>1 Timoteo 3:2-7: </a:t>
            </a:r>
            <a:endParaRPr lang="es-MX" dirty="0" smtClean="0"/>
          </a:p>
          <a:p>
            <a:pPr marL="0" indent="0" algn="just">
              <a:buNone/>
            </a:pPr>
            <a:r>
              <a:rPr lang="es-MX" b="1" dirty="0" smtClean="0"/>
              <a:t>“</a:t>
            </a:r>
            <a:r>
              <a:rPr lang="es-MX" b="1" dirty="0"/>
              <a:t>Pero es necesario que el obispo </a:t>
            </a:r>
            <a:r>
              <a:rPr lang="es-MX" b="1" i="1" dirty="0"/>
              <a:t>sea irreprensible</a:t>
            </a:r>
            <a:r>
              <a:rPr lang="es-MX" b="1" dirty="0"/>
              <a:t>, marido de una sola mujer, sobrio, prudente, decoroso, hospedador, </a:t>
            </a:r>
            <a:r>
              <a:rPr lang="es-MX" b="1" i="1" dirty="0"/>
              <a:t>apto para enseñar</a:t>
            </a:r>
            <a:r>
              <a:rPr lang="es-MX" b="1" dirty="0"/>
              <a:t>; no dado al vino, </a:t>
            </a:r>
            <a:r>
              <a:rPr lang="es-MX" b="1" i="1" dirty="0"/>
              <a:t>no pendenciero, no codicioso de ganancias deshonestas, </a:t>
            </a:r>
            <a:r>
              <a:rPr lang="es-MX" b="1" dirty="0"/>
              <a:t>sino amable, apacible, </a:t>
            </a:r>
            <a:r>
              <a:rPr lang="es-MX" b="1" i="1" dirty="0"/>
              <a:t>no avaro; que gobierne bien su casa, </a:t>
            </a:r>
            <a:r>
              <a:rPr lang="es-MX" b="1" dirty="0"/>
              <a:t>que tenga a </a:t>
            </a:r>
            <a:r>
              <a:rPr lang="es-MX" b="1" i="1" dirty="0"/>
              <a:t>sus hijos en sujeción con toda honestidad (pues el que no sabe gobernar su propia casa, </a:t>
            </a:r>
            <a:r>
              <a:rPr lang="es-MX" dirty="0"/>
              <a:t>¿cómo cuidará de la iglesia de Dios?); </a:t>
            </a:r>
            <a:r>
              <a:rPr lang="es-MX" b="1" i="1" dirty="0"/>
              <a:t>no un neófito</a:t>
            </a:r>
            <a:r>
              <a:rPr lang="es-MX" b="1" dirty="0"/>
              <a:t>, no sea que envaneciéndose caiga en la condenación del diablo. También es necesario que </a:t>
            </a:r>
            <a:r>
              <a:rPr lang="es-MX" b="1" i="1" dirty="0"/>
              <a:t>tenga buen testimonio de los de afuera</a:t>
            </a:r>
            <a:r>
              <a:rPr lang="es-MX" b="1" dirty="0"/>
              <a:t>, para que </a:t>
            </a:r>
            <a:r>
              <a:rPr lang="es-MX" b="1" i="1" dirty="0"/>
              <a:t>no caiga en descrédito y en lazo del diablo”</a:t>
            </a:r>
            <a:r>
              <a:rPr lang="es-MX" b="1" dirty="0"/>
              <a:t>. </a:t>
            </a:r>
            <a:endParaRPr lang="es-MX" dirty="0"/>
          </a:p>
        </p:txBody>
      </p:sp>
    </p:spTree>
    <p:extLst>
      <p:ext uri="{BB962C8B-B14F-4D97-AF65-F5344CB8AC3E}">
        <p14:creationId xmlns:p14="http://schemas.microsoft.com/office/powerpoint/2010/main" val="27448957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69573"/>
            <a:ext cx="8229600" cy="4963884"/>
          </a:xfrm>
        </p:spPr>
        <p:txBody>
          <a:bodyPr/>
          <a:lstStyle/>
          <a:p>
            <a:pPr marL="0" indent="0">
              <a:buNone/>
            </a:pPr>
            <a:r>
              <a:rPr lang="es-MX" sz="4000" b="1" dirty="0"/>
              <a:t>CONCLUSIÓN </a:t>
            </a:r>
            <a:endParaRPr lang="es-MX" sz="4000" dirty="0"/>
          </a:p>
          <a:p>
            <a:pPr marL="0" indent="0" algn="just">
              <a:buNone/>
            </a:pPr>
            <a:r>
              <a:rPr lang="es-MX" sz="3600" dirty="0"/>
              <a:t>Es fácil observar, que la tarea no está fácil para cualquiera; pero para el que quiere hacer la voluntad del Señor; no hay limitaciones, ni obstrucciones que detengan el avance de su obra.</a:t>
            </a:r>
          </a:p>
        </p:txBody>
      </p:sp>
    </p:spTree>
    <p:extLst>
      <p:ext uri="{BB962C8B-B14F-4D97-AF65-F5344CB8AC3E}">
        <p14:creationId xmlns:p14="http://schemas.microsoft.com/office/powerpoint/2010/main" val="2010964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5144"/>
            <a:ext cx="8229600" cy="4711022"/>
          </a:xfrm>
        </p:spPr>
        <p:txBody>
          <a:bodyPr>
            <a:normAutofit fontScale="85000" lnSpcReduction="10000"/>
          </a:bodyPr>
          <a:lstStyle/>
          <a:p>
            <a:pPr marL="0" indent="0" algn="just">
              <a:buNone/>
            </a:pPr>
            <a:r>
              <a:rPr lang="es-MX" b="1" dirty="0"/>
              <a:t>INTRODUCCIÓN </a:t>
            </a:r>
            <a:endParaRPr lang="es-MX" dirty="0"/>
          </a:p>
          <a:p>
            <a:pPr marL="0" indent="0" algn="just">
              <a:buNone/>
            </a:pPr>
            <a:endParaRPr lang="es-MX" b="1" dirty="0" smtClean="0"/>
          </a:p>
          <a:p>
            <a:pPr marL="0" indent="0" algn="just">
              <a:buNone/>
            </a:pPr>
            <a:r>
              <a:rPr lang="es-MX" b="1" dirty="0" smtClean="0"/>
              <a:t>LAS </a:t>
            </a:r>
            <a:r>
              <a:rPr lang="es-MX" b="1" dirty="0"/>
              <a:t>INSTRUCCIONES DEL SEÑOR JESÚS </a:t>
            </a:r>
            <a:endParaRPr lang="es-MX" dirty="0"/>
          </a:p>
          <a:p>
            <a:pPr marL="0" indent="0" algn="just">
              <a:buNone/>
            </a:pPr>
            <a:r>
              <a:rPr lang="es-MX" dirty="0"/>
              <a:t>Nada para el camino, ni bordón, ni alforja, ni pan, ni dinero, ni ropa extra, ni edificios dónde empezar, ni instrumentos, solo depender totalmente del Señor Jesucristo. Para la mentalidad de estos tiempos, esta manera de comenzar una congregación es algo absurdo, pero aunque suene de esta manera; así fue como empezó el CRECIMIENTO de la iglesia primitiva, llegando a llenar todo el mundo antiguo de este precioso mensaje.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lnSpcReduction="10000"/>
          </a:bodyPr>
          <a:lstStyle/>
          <a:p>
            <a:pPr marL="0" indent="0" algn="just">
              <a:buNone/>
            </a:pPr>
            <a:r>
              <a:rPr lang="es-MX" b="1" dirty="0"/>
              <a:t>El gran problema de nuestra generación, </a:t>
            </a:r>
            <a:r>
              <a:rPr lang="es-MX" dirty="0"/>
              <a:t>es que hemos complicado el evangelio; lo hemos hecho MUY difícil de llevar a los perdidos, cuando es tan fácil. Esto queda demostrado en el libro de los Hechos, que no se necesitan ni grandes edificios, ni grandes equipos de sonido, ni coros espectaculares, ni un presupuesto anual para llevarlo a cabo; lo único que se necesita, es tener el llamado de Dios y un espíritu de sacrificio a la causa del reino de Dios. Después el mismo reino dará su fruto.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9830"/>
            <a:ext cx="8229600" cy="4776336"/>
          </a:xfrm>
        </p:spPr>
        <p:txBody>
          <a:bodyPr>
            <a:noAutofit/>
          </a:bodyPr>
          <a:lstStyle/>
          <a:p>
            <a:pPr marL="0" indent="0" algn="just">
              <a:buNone/>
            </a:pPr>
            <a:r>
              <a:rPr lang="es-MX" sz="2500" b="1" dirty="0"/>
              <a:t>Qui</a:t>
            </a:r>
            <a:r>
              <a:rPr lang="es-MX" sz="2500" dirty="0"/>
              <a:t>é</a:t>
            </a:r>
            <a:r>
              <a:rPr lang="es-MX" sz="2500" b="1" dirty="0"/>
              <a:t>nes pretenden en este tiempo ser los hombres de Dios, </a:t>
            </a:r>
            <a:r>
              <a:rPr lang="es-MX" sz="2500" dirty="0"/>
              <a:t>sin entender la cruz del evangelio de Cristo; seguirán fracasando aún cuando les proveamos todo lo que ellos consideran necesario, para realizar está tarea tan gloriosa. </a:t>
            </a:r>
          </a:p>
          <a:p>
            <a:pPr marL="0" indent="0" algn="just">
              <a:buNone/>
            </a:pPr>
            <a:r>
              <a:rPr lang="es-MX" sz="2500" b="1" dirty="0"/>
              <a:t>Las organizaciones cristianas americanas, </a:t>
            </a:r>
            <a:r>
              <a:rPr lang="es-MX" sz="2500" dirty="0"/>
              <a:t>gastan millones de dólares en enviar misiones al mundo; logrando muy escasos frutos con iglesias extremadamente pequeñas; en la </a:t>
            </a:r>
            <a:r>
              <a:rPr lang="es-MX" sz="2500" dirty="0" smtClean="0"/>
              <a:t>mayoría </a:t>
            </a:r>
            <a:r>
              <a:rPr lang="es-MX" sz="2500" dirty="0"/>
              <a:t>de los casos tardan décadas en llegar a un pequeño puñado de creyentes, con un costo por alma de miles y miles de dólares. </a:t>
            </a:r>
          </a:p>
          <a:p>
            <a:pPr marL="0" indent="0" algn="just">
              <a:buNone/>
            </a:pPr>
            <a:r>
              <a:rPr lang="es-MX" sz="2500" dirty="0"/>
              <a:t>¿Por que ? Porque la forma de querer hacerlo, no es bíblica. </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5144"/>
            <a:ext cx="8229600" cy="4711022"/>
          </a:xfrm>
        </p:spPr>
        <p:txBody>
          <a:bodyPr>
            <a:normAutofit fontScale="92500" lnSpcReduction="10000"/>
          </a:bodyPr>
          <a:lstStyle/>
          <a:p>
            <a:pPr marL="0" indent="0" algn="just">
              <a:buNone/>
            </a:pPr>
            <a:r>
              <a:rPr lang="es-MX" b="1" dirty="0" smtClean="0"/>
              <a:t>I.- </a:t>
            </a:r>
            <a:r>
              <a:rPr lang="es-MX" b="1" dirty="0"/>
              <a:t>EL PROGRAMA DEL SEÑOR JESUCRISTO </a:t>
            </a:r>
            <a:endParaRPr lang="es-MX" dirty="0"/>
          </a:p>
          <a:p>
            <a:pPr marL="0" indent="0" algn="just">
              <a:buNone/>
            </a:pPr>
            <a:r>
              <a:rPr lang="es-MX" dirty="0"/>
              <a:t>Lucas 9:4</a:t>
            </a:r>
            <a:r>
              <a:rPr lang="es-MX" b="1" dirty="0"/>
              <a:t>: </a:t>
            </a:r>
            <a:endParaRPr lang="es-MX" b="1" dirty="0" smtClean="0"/>
          </a:p>
          <a:p>
            <a:pPr marL="0" indent="0" algn="just">
              <a:buNone/>
            </a:pPr>
            <a:r>
              <a:rPr lang="es-MX" b="1" dirty="0" smtClean="0"/>
              <a:t>“</a:t>
            </a:r>
            <a:r>
              <a:rPr lang="es-MX" b="1" dirty="0"/>
              <a:t>en cualquier casa donde entréis, quedad allí…”. </a:t>
            </a:r>
            <a:endParaRPr lang="es-MX" dirty="0"/>
          </a:p>
          <a:p>
            <a:pPr marL="0" indent="0" algn="just">
              <a:buNone/>
            </a:pPr>
            <a:r>
              <a:rPr lang="es-MX" dirty="0"/>
              <a:t>El reino de Dios desde el principio operó estableciéndose en las casas, es por demás citar tanto texto en el nuevo testamento; que nos muestra la forma que el evangelio se expandió en el primer siglo de una manera exponencial y extraordinaria, llegando a invadir el reino romano en poco tiempo. </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lnSpcReduction="20000"/>
          </a:bodyPr>
          <a:lstStyle/>
          <a:p>
            <a:pPr marL="0" indent="0" algn="just">
              <a:buNone/>
            </a:pPr>
            <a:r>
              <a:rPr lang="es-MX" b="1" dirty="0"/>
              <a:t>El modelo romano que Constantino estableció, </a:t>
            </a:r>
            <a:r>
              <a:rPr lang="es-MX" dirty="0"/>
              <a:t>de que las iglesias estuvieran solo en edificios autorizados por el gobierno en el tercer siglo; para que las iglesias cristianas fueran sacadas de las catatumbas , cuevas , montes donde se encontraban. Esto trajo como consecuencia que el evangelio se limitara al modelo de púlpito, donde un solo hombre es quien trae la palabra de Dios a todos; el concepto de clérigos y laicos entró en todo su esplendor, remplazando así el modo del sacerdocio de todos los santos; llevando a la iglesia a un débil crecimiento por varios siglos. </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80459"/>
            <a:ext cx="8229600" cy="4525963"/>
          </a:xfrm>
        </p:spPr>
        <p:txBody>
          <a:bodyPr>
            <a:normAutofit fontScale="92500"/>
          </a:bodyPr>
          <a:lstStyle/>
          <a:p>
            <a:pPr marL="0" indent="0" algn="just">
              <a:buNone/>
            </a:pPr>
            <a:r>
              <a:rPr lang="es-MX" dirty="0"/>
              <a:t>1 Pedro 2:5: </a:t>
            </a:r>
            <a:r>
              <a:rPr lang="es-MX" b="1" dirty="0"/>
              <a:t>“vosotros también, como piedras vivas, sed edificados como casa espiritual </a:t>
            </a:r>
            <a:r>
              <a:rPr lang="es-MX" b="1" i="1" dirty="0"/>
              <a:t>y sacerdocio santo</a:t>
            </a:r>
            <a:r>
              <a:rPr lang="es-MX" b="1" dirty="0"/>
              <a:t>, para ofrecer sacrificios espirituales aceptables a Dios por medio de Jesucristo”. </a:t>
            </a:r>
            <a:endParaRPr lang="es-MX" dirty="0"/>
          </a:p>
          <a:p>
            <a:pPr marL="0" indent="0" algn="just">
              <a:buNone/>
            </a:pPr>
            <a:r>
              <a:rPr lang="es-MX" dirty="0"/>
              <a:t>1 Pedro 2:9: </a:t>
            </a:r>
            <a:r>
              <a:rPr lang="es-MX" b="1" dirty="0"/>
              <a:t>“Mas vosotros sois linaje escogido, real sacerdocio, nación santa, pueblo adquirido por Dios, para que anunciéis las virtudes de aquel que os llamó de las tinieblas a su luz admirable”. </a:t>
            </a:r>
            <a:endParaRPr lang="es-MX" dirty="0"/>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232</TotalTime>
  <Words>2280</Words>
  <Application>Microsoft Office PowerPoint</Application>
  <PresentationFormat>Presentación en pantalla (4:3)</PresentationFormat>
  <Paragraphs>98</Paragraphs>
  <Slides>32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32</vt:i4>
      </vt:variant>
    </vt:vector>
  </HeadingPairs>
  <TitlesOfParts>
    <vt:vector size="3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56</cp:revision>
  <dcterms:created xsi:type="dcterms:W3CDTF">2016-01-29T05:02:58Z</dcterms:created>
  <dcterms:modified xsi:type="dcterms:W3CDTF">2018-02-01T23:37:40Z</dcterms:modified>
  <cp:category/>
</cp:coreProperties>
</file>