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688"/>
            <a:ext cx="8229600" cy="4525963"/>
          </a:xfrm>
        </p:spPr>
        <p:txBody>
          <a:bodyPr>
            <a:normAutofit lnSpcReduction="10000"/>
          </a:bodyPr>
          <a:lstStyle/>
          <a:p>
            <a:pPr marL="0" indent="0" algn="just">
              <a:buNone/>
            </a:pPr>
            <a:r>
              <a:rPr lang="es-MX" sz="2800" b="1" dirty="0"/>
              <a:t>II.- QUÉ ES UN GRUPO DE AMISTAD </a:t>
            </a:r>
            <a:endParaRPr lang="es-MX" sz="2800" b="1" dirty="0" smtClean="0"/>
          </a:p>
          <a:p>
            <a:pPr marL="0" indent="0" algn="just">
              <a:buNone/>
            </a:pPr>
            <a:endParaRPr lang="es-MX" sz="2800" dirty="0"/>
          </a:p>
          <a:p>
            <a:pPr marL="0" indent="0" algn="just">
              <a:buNone/>
            </a:pPr>
            <a:r>
              <a:rPr lang="es-MX" dirty="0"/>
              <a:t>Los </a:t>
            </a:r>
            <a:r>
              <a:rPr lang="es-MX" b="1" dirty="0"/>
              <a:t>GRUPOS DE AMISTAD </a:t>
            </a:r>
            <a:r>
              <a:rPr lang="es-MX" dirty="0"/>
              <a:t>consisten en grupos pequeños, que se reúnen en diferentes hogares distribuidos por toda la ciudad; ofreciendo una oportunidad de reunirse, para animarse mutuamente por medio del apoyo en oración, el estudio de la Palabra de Dios y el desarrollo de relaciones personales cercanas. </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9831"/>
            <a:ext cx="8229600" cy="4525963"/>
          </a:xfrm>
        </p:spPr>
        <p:txBody>
          <a:bodyPr/>
          <a:lstStyle/>
          <a:p>
            <a:pPr marL="0" indent="0" algn="just">
              <a:buNone/>
            </a:pPr>
            <a:r>
              <a:rPr lang="es-MX" sz="3600" dirty="0"/>
              <a:t>Tienen un triple propósito: </a:t>
            </a:r>
          </a:p>
          <a:p>
            <a:pPr algn="just"/>
            <a:endParaRPr lang="es-MX" sz="3600" dirty="0"/>
          </a:p>
          <a:p>
            <a:pPr marL="0" indent="0" algn="just">
              <a:buNone/>
            </a:pPr>
            <a:r>
              <a:rPr lang="es-MX" sz="3600" dirty="0"/>
              <a:t>A. Amistad (comunión) </a:t>
            </a:r>
          </a:p>
          <a:p>
            <a:pPr marL="0" indent="0" algn="just">
              <a:buNone/>
            </a:pPr>
            <a:r>
              <a:rPr lang="es-MX" sz="3600" dirty="0"/>
              <a:t>B. Formación (discipulado) </a:t>
            </a:r>
          </a:p>
          <a:p>
            <a:pPr marL="0" indent="0" algn="just">
              <a:buNone/>
            </a:pPr>
            <a:r>
              <a:rPr lang="es-MX" sz="3600" dirty="0"/>
              <a:t>C. Evangelización (compartir las buenas nuevas con nuestros amigos y familiares, para su integración a la iglesia). </a:t>
            </a:r>
          </a:p>
          <a:p>
            <a:pPr marL="0" indent="0">
              <a:buNone/>
            </a:pPr>
            <a:endParaRPr lang="es-MX" dirty="0"/>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0389"/>
            <a:ext cx="8229600" cy="4525963"/>
          </a:xfrm>
        </p:spPr>
        <p:txBody>
          <a:bodyPr>
            <a:noAutofit/>
          </a:bodyPr>
          <a:lstStyle/>
          <a:p>
            <a:pPr marL="0" indent="0" algn="just">
              <a:buNone/>
            </a:pPr>
            <a:r>
              <a:rPr lang="es-MX" dirty="0" smtClean="0"/>
              <a:t>Ofrecen una mejor oportunidad de cumplir este llamado, al hacer amistades cercanas, orar por nuestras necesidades y finalmente; ayudarnos a llegar a ser discípulos maduros de Jesucristo. </a:t>
            </a:r>
          </a:p>
          <a:p>
            <a:pPr marL="0" indent="0" algn="just">
              <a:buNone/>
            </a:pPr>
            <a:r>
              <a:rPr lang="es-MX" dirty="0" smtClean="0"/>
              <a:t>Estamos convencidos que el trabajo en las casas, fue y sigue siendo una estrategia poderosa; que nuestro Señor Jesucristo emplea para acercarnos al perdido. </a:t>
            </a:r>
            <a:endParaRPr lang="es-MX" dirty="0"/>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Los Grupos de Amistad permiten el desarrollo de los dones espirituales, ya que al estarse edificando mutuamente; ministrándose unos por otros, descubren que tienen habilidades sobrenaturales que DIOS les da; cuando reciben de Su Espíritu. </a:t>
            </a:r>
          </a:p>
          <a:p>
            <a:pPr marL="0" indent="0" algn="just">
              <a:buNone/>
            </a:pPr>
            <a:r>
              <a:rPr lang="es-MX" sz="2800" dirty="0"/>
              <a:t>Por ello, no es de sorprender que en los grupos de amistad haya sanidad, liberación, edificación, nuevos nacimientos o conversión; que el Espíritu Santo hace a través de su cuerpo, que es la iglesia. </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5145"/>
            <a:ext cx="8229600" cy="4525963"/>
          </a:xfrm>
        </p:spPr>
        <p:txBody>
          <a:bodyPr>
            <a:normAutofit lnSpcReduction="10000"/>
          </a:bodyPr>
          <a:lstStyle/>
          <a:p>
            <a:pPr marL="0" indent="0">
              <a:buNone/>
            </a:pPr>
            <a:r>
              <a:rPr lang="es-MX" sz="3600" b="1" dirty="0"/>
              <a:t>III.- EVIDENCIA BÍBLICA QUE MUESTRAN A CRISTO, ACERCÁNDOSE AL PERDIDO EN </a:t>
            </a:r>
            <a:r>
              <a:rPr lang="es-MX" sz="3600" b="1" dirty="0" smtClean="0"/>
              <a:t>UNA CASA </a:t>
            </a:r>
            <a:endParaRPr lang="es-MX" sz="3600" dirty="0"/>
          </a:p>
          <a:p>
            <a:pPr marL="0" indent="0">
              <a:buNone/>
            </a:pPr>
            <a:endParaRPr lang="es-MX" sz="3600" dirty="0" smtClean="0"/>
          </a:p>
          <a:p>
            <a:pPr marL="514350" indent="-514350">
              <a:buAutoNum type="alphaUcPeriod"/>
            </a:pPr>
            <a:r>
              <a:rPr lang="es-MX" sz="3600" dirty="0" smtClean="0"/>
              <a:t>Mateo </a:t>
            </a:r>
            <a:r>
              <a:rPr lang="es-MX" sz="3600" dirty="0"/>
              <a:t>8:14: </a:t>
            </a:r>
            <a:endParaRPr lang="es-MX" sz="3600" dirty="0" smtClean="0"/>
          </a:p>
          <a:p>
            <a:pPr marL="0" indent="0">
              <a:buNone/>
            </a:pPr>
            <a:r>
              <a:rPr lang="es-MX" sz="3600" b="1" dirty="0" smtClean="0"/>
              <a:t>“</a:t>
            </a:r>
            <a:r>
              <a:rPr lang="es-MX" sz="3600" b="1" dirty="0"/>
              <a:t>Vino Jesús a casa de Pedro, y vio a la suegra de éste postrada en cama con fiebre”. </a:t>
            </a:r>
            <a:endParaRPr lang="es-MX" sz="3600" dirty="0"/>
          </a:p>
          <a:p>
            <a:pPr marL="0" indent="0">
              <a:buNone/>
            </a:pPr>
            <a:endParaRPr lang="es-MX" dirty="0"/>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23305"/>
            <a:ext cx="8229600" cy="4525963"/>
          </a:xfrm>
        </p:spPr>
        <p:txBody>
          <a:bodyPr>
            <a:normAutofit lnSpcReduction="10000"/>
          </a:bodyPr>
          <a:lstStyle/>
          <a:p>
            <a:pPr marL="0" indent="0" algn="just">
              <a:buNone/>
            </a:pPr>
            <a:r>
              <a:rPr lang="es-MX" dirty="0" smtClean="0"/>
              <a:t>B</a:t>
            </a:r>
            <a:r>
              <a:rPr lang="es-MX" dirty="0"/>
              <a:t>. Marcos 5:35: </a:t>
            </a:r>
            <a:endParaRPr lang="es-MX" dirty="0" smtClean="0"/>
          </a:p>
          <a:p>
            <a:pPr marL="0" indent="0" algn="just">
              <a:buNone/>
            </a:pPr>
            <a:r>
              <a:rPr lang="es-MX" b="1" dirty="0" smtClean="0"/>
              <a:t>“</a:t>
            </a:r>
            <a:r>
              <a:rPr lang="es-MX" b="1" dirty="0"/>
              <a:t>Mientras él aún hablaba, vinieron de casa del principal de la sinagoga, diciendo: Tu hija ha muerto; ¿para qué molestas más al maestro?”. </a:t>
            </a:r>
            <a:endParaRPr lang="es-MX" dirty="0"/>
          </a:p>
          <a:p>
            <a:pPr algn="just"/>
            <a:endParaRPr lang="es-MX" dirty="0"/>
          </a:p>
          <a:p>
            <a:pPr marL="0" indent="0" algn="just">
              <a:buNone/>
            </a:pPr>
            <a:r>
              <a:rPr lang="es-MX" dirty="0"/>
              <a:t>C. Lucas 7:36: </a:t>
            </a:r>
            <a:endParaRPr lang="es-MX" dirty="0" smtClean="0"/>
          </a:p>
          <a:p>
            <a:pPr marL="0" indent="0" algn="just">
              <a:buNone/>
            </a:pPr>
            <a:r>
              <a:rPr lang="es-MX" b="1" dirty="0" smtClean="0"/>
              <a:t>“</a:t>
            </a:r>
            <a:r>
              <a:rPr lang="es-MX" b="1" dirty="0"/>
              <a:t>Uno de los fariseos rogó a Jesús que comiese con él. Y habiendo entrado en la casa del fariseo, se sentó a la mesa”. </a:t>
            </a:r>
            <a:endParaRPr lang="es-MX" dirty="0"/>
          </a:p>
          <a:p>
            <a:pPr marL="0" indent="0">
              <a:buNone/>
            </a:pPr>
            <a:endParaRPr lang="es-MX" dirty="0"/>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62500" lnSpcReduction="20000"/>
          </a:bodyPr>
          <a:lstStyle/>
          <a:p>
            <a:pPr marL="0" indent="0" algn="just">
              <a:buNone/>
            </a:pPr>
            <a:r>
              <a:rPr lang="es-MX" sz="4300" b="1" dirty="0"/>
              <a:t>IV.- JESÚS ENVIÓ A SUS DISCÍPULOS A LAS CASAS </a:t>
            </a:r>
            <a:endParaRPr lang="es-MX" sz="4300" dirty="0"/>
          </a:p>
          <a:p>
            <a:pPr marL="0" indent="0" algn="just">
              <a:buNone/>
            </a:pPr>
            <a:r>
              <a:rPr lang="es-MX" sz="4300" dirty="0"/>
              <a:t>A. Mateo 10:12,13: </a:t>
            </a:r>
            <a:r>
              <a:rPr lang="es-MX" sz="4300" b="1" dirty="0"/>
              <a:t>“Y al entrar en la casa, saludadla. Y si la casa fuere digna, vuestra paz vendrá sobre ella; más si no fuere digna, vuestra paz se volverá a vosotros”. </a:t>
            </a:r>
            <a:endParaRPr lang="es-MX" sz="4300" dirty="0"/>
          </a:p>
          <a:p>
            <a:pPr algn="just"/>
            <a:endParaRPr lang="es-MX" sz="4300" dirty="0"/>
          </a:p>
          <a:p>
            <a:pPr marL="0" indent="0" algn="just">
              <a:buNone/>
            </a:pPr>
            <a:r>
              <a:rPr lang="es-MX" sz="4300" dirty="0"/>
              <a:t>B. Hechos 2:46: </a:t>
            </a:r>
            <a:r>
              <a:rPr lang="es-MX" sz="4300" b="1" dirty="0"/>
              <a:t>“Y perseverando unánimes cada día en el templo, y partiendo el pan en las casas, comían juntos con alegría y sencillez de corazón”.</a:t>
            </a:r>
            <a:endParaRPr lang="es-MX" sz="4300" dirty="0"/>
          </a:p>
          <a:p>
            <a:pPr algn="just"/>
            <a:endParaRPr lang="es-MX" sz="4300" dirty="0"/>
          </a:p>
          <a:p>
            <a:pPr marL="0" indent="0" algn="just">
              <a:buNone/>
            </a:pPr>
            <a:r>
              <a:rPr lang="es-MX" sz="4300" dirty="0" smtClean="0"/>
              <a:t>C</a:t>
            </a:r>
            <a:r>
              <a:rPr lang="es-MX" sz="4300" dirty="0"/>
              <a:t>. Hechos 5:42 </a:t>
            </a:r>
            <a:r>
              <a:rPr lang="es-MX" sz="4300" b="1" dirty="0"/>
              <a:t>“Y todos los días, en el templo y por las casas, no cesaban de enseñar y predicar a Jesucristo”. </a:t>
            </a:r>
            <a:endParaRPr lang="es-MX" sz="4300" dirty="0"/>
          </a:p>
          <a:p>
            <a:pPr marL="0" indent="0">
              <a:buNone/>
            </a:pPr>
            <a:endParaRPr lang="es-MX" dirty="0"/>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1261"/>
            <a:ext cx="8229600" cy="4525963"/>
          </a:xfrm>
        </p:spPr>
        <p:txBody>
          <a:bodyPr>
            <a:noAutofit/>
          </a:bodyPr>
          <a:lstStyle/>
          <a:p>
            <a:pPr marL="0" indent="0" algn="just">
              <a:buNone/>
            </a:pPr>
            <a:r>
              <a:rPr lang="es-MX" sz="2800" b="1" dirty="0"/>
              <a:t>V.- EVIDENCIA MODERNA DE LOS GRUPOS DE AMISTAD </a:t>
            </a:r>
            <a:endParaRPr lang="es-MX" sz="2800" dirty="0"/>
          </a:p>
          <a:p>
            <a:pPr algn="just"/>
            <a:r>
              <a:rPr lang="es-MX" sz="2800" dirty="0"/>
              <a:t>Además, el </a:t>
            </a:r>
            <a:r>
              <a:rPr lang="es-MX" sz="2800" dirty="0" err="1"/>
              <a:t>Iglecrecimiento</a:t>
            </a:r>
            <a:r>
              <a:rPr lang="es-MX" sz="2800" dirty="0"/>
              <a:t> mundial está siendo revolucionado por el ministerio de los grupos en las casas. La iglesia está volviendo al patrón original de Jesucristo y sus apóstoles. </a:t>
            </a:r>
          </a:p>
          <a:p>
            <a:pPr algn="just"/>
            <a:r>
              <a:rPr lang="es-MX" sz="2800" dirty="0"/>
              <a:t>El padre del movimiento celular moderno, es el Pastor David </a:t>
            </a:r>
            <a:r>
              <a:rPr lang="es-MX" sz="2800" dirty="0" err="1"/>
              <a:t>Yonggi</a:t>
            </a:r>
            <a:r>
              <a:rPr lang="es-MX" sz="2800" dirty="0"/>
              <a:t> </a:t>
            </a:r>
            <a:r>
              <a:rPr lang="es-MX" sz="2800" dirty="0" err="1"/>
              <a:t>Cho</a:t>
            </a:r>
            <a:r>
              <a:rPr lang="es-MX" sz="2800" dirty="0"/>
              <a:t>; quien inició su iglesia en 1958, en una vieja carpa ubicada en un barrio pobre de Seúl, Corea del Sur. </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77500" lnSpcReduction="20000"/>
          </a:bodyPr>
          <a:lstStyle/>
          <a:p>
            <a:pPr marL="0" indent="0" algn="just">
              <a:buNone/>
            </a:pPr>
            <a:r>
              <a:rPr lang="es-MX" dirty="0"/>
              <a:t>Para 1961 había alcanzado sus primeros 600 miembros. En 1964 sufrió un colapso debido a su intenso trabajo. Como resultado de su enfermedad que lo recluyó en cama por dos años, descubrió que el modelo de la Iglesia del Nuevo Testamento; había sido el de pequeños grupos en las casas. Apoyándose en las mujeres de su congregación, inició con solo 20 células. </a:t>
            </a:r>
          </a:p>
          <a:p>
            <a:pPr marL="0" indent="0" algn="just">
              <a:buNone/>
            </a:pPr>
            <a:endParaRPr lang="es-MX" dirty="0" smtClean="0"/>
          </a:p>
          <a:p>
            <a:pPr marL="0" indent="0" algn="just">
              <a:buNone/>
            </a:pPr>
            <a:r>
              <a:rPr lang="es-MX" dirty="0" smtClean="0"/>
              <a:t>Para </a:t>
            </a:r>
            <a:r>
              <a:rPr lang="es-MX" dirty="0"/>
              <a:t>1970, había alcanzado sus primeros 18,000 miembros. En 1980 alcanzó los 150,000. En 1987 alcanzó los 700,000 miembros. En la actualidad, su iglesia continúa creciendo y ha ido distribuyendo sus nuevos miembros; entre 21 iglesias satélites. </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0714"/>
            <a:ext cx="8229600" cy="4765451"/>
          </a:xfrm>
        </p:spPr>
        <p:txBody>
          <a:bodyPr>
            <a:normAutofit/>
          </a:bodyPr>
          <a:lstStyle/>
          <a:p>
            <a:pPr marL="0" indent="0" algn="just">
              <a:buNone/>
            </a:pPr>
            <a:r>
              <a:rPr lang="es-MX" sz="3600" dirty="0"/>
              <a:t>La Iglesia del Dr. David </a:t>
            </a:r>
            <a:r>
              <a:rPr lang="es-MX" sz="3600" dirty="0" err="1"/>
              <a:t>Yonggi</a:t>
            </a:r>
            <a:r>
              <a:rPr lang="es-MX" sz="3600" dirty="0"/>
              <a:t> </a:t>
            </a:r>
            <a:r>
              <a:rPr lang="es-MX" sz="3600" dirty="0" err="1"/>
              <a:t>Cho</a:t>
            </a:r>
            <a:r>
              <a:rPr lang="es-MX" sz="3600" dirty="0"/>
              <a:t>, es en la actualidad la iglesia más grande del mundo y de la historia del cristianismo. </a:t>
            </a:r>
          </a:p>
          <a:p>
            <a:pPr marL="0" indent="0" algn="just">
              <a:buNone/>
            </a:pPr>
            <a:endParaRPr lang="es-MX" sz="3600" dirty="0" smtClean="0"/>
          </a:p>
          <a:p>
            <a:pPr marL="0" indent="0" algn="just">
              <a:buNone/>
            </a:pPr>
            <a:r>
              <a:rPr lang="es-MX" sz="3600" dirty="0" smtClean="0"/>
              <a:t>En </a:t>
            </a:r>
            <a:r>
              <a:rPr lang="es-MX" sz="3600" dirty="0"/>
              <a:t>todo el mundo, donde el modelo de las casa ha sido restaurado; está causando un gran impacto. </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ctr">
              <a:buNone/>
            </a:pPr>
            <a:r>
              <a:rPr lang="es-MX" sz="11500" b="1" dirty="0" smtClean="0"/>
              <a:t>GRUPOS DE AMISTAD </a:t>
            </a:r>
            <a:endParaRPr lang="es-MX" sz="115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2486"/>
            <a:ext cx="8229600" cy="4743679"/>
          </a:xfrm>
        </p:spPr>
        <p:txBody>
          <a:bodyPr>
            <a:normAutofit fontScale="92500" lnSpcReduction="20000"/>
          </a:bodyPr>
          <a:lstStyle/>
          <a:p>
            <a:pPr marL="0" indent="0" algn="just">
              <a:buNone/>
            </a:pPr>
            <a:r>
              <a:rPr lang="es-MX" b="1" dirty="0"/>
              <a:t>VI.- EVIDENCIA DE LOS GRUPOS DE AMISTAD EN EL MUNDO </a:t>
            </a:r>
            <a:endParaRPr lang="es-MX" dirty="0"/>
          </a:p>
          <a:p>
            <a:pPr marL="0" indent="0" algn="just">
              <a:buNone/>
            </a:pPr>
            <a:r>
              <a:rPr lang="en-US" dirty="0"/>
              <a:t>1. </a:t>
            </a:r>
            <a:r>
              <a:rPr lang="en-US" dirty="0" err="1"/>
              <a:t>Yoido</a:t>
            </a:r>
            <a:r>
              <a:rPr lang="en-US" dirty="0"/>
              <a:t> Full Gospel Church, Seoul, Korea (253,000) </a:t>
            </a:r>
          </a:p>
          <a:p>
            <a:pPr marL="0" indent="0" algn="just">
              <a:buNone/>
            </a:pPr>
            <a:r>
              <a:rPr lang="en-US" dirty="0"/>
              <a:t>2. Works and Mission Baptists Church, Abidjan, Ivory Coast (150,000) </a:t>
            </a:r>
          </a:p>
          <a:p>
            <a:pPr marL="0" indent="0" algn="just">
              <a:buNone/>
            </a:pPr>
            <a:r>
              <a:rPr lang="en-US" dirty="0"/>
              <a:t>3. </a:t>
            </a:r>
            <a:r>
              <a:rPr lang="en-US" dirty="0" err="1"/>
              <a:t>Yotabeche</a:t>
            </a:r>
            <a:r>
              <a:rPr lang="en-US" dirty="0"/>
              <a:t> Methodist P. Church, Santiago, Chile (150,000) </a:t>
            </a:r>
          </a:p>
          <a:p>
            <a:pPr marL="0" indent="0" algn="just">
              <a:buNone/>
            </a:pPr>
            <a:r>
              <a:rPr lang="es-MX" dirty="0"/>
              <a:t>4. </a:t>
            </a:r>
            <a:r>
              <a:rPr lang="es-MX" dirty="0" err="1"/>
              <a:t>Mision</a:t>
            </a:r>
            <a:r>
              <a:rPr lang="es-MX" dirty="0"/>
              <a:t> </a:t>
            </a:r>
            <a:r>
              <a:rPr lang="es-MX" dirty="0" err="1"/>
              <a:t>Carismatica</a:t>
            </a:r>
            <a:r>
              <a:rPr lang="es-MX" dirty="0"/>
              <a:t> Internacional, </a:t>
            </a:r>
            <a:r>
              <a:rPr lang="es-MX" dirty="0" err="1"/>
              <a:t>Bogota</a:t>
            </a:r>
            <a:r>
              <a:rPr lang="es-MX" dirty="0"/>
              <a:t>, Colombia (150,000) </a:t>
            </a:r>
          </a:p>
          <a:p>
            <a:pPr marL="0" indent="0" algn="just">
              <a:buNone/>
            </a:pPr>
            <a:r>
              <a:rPr lang="en-US" dirty="0"/>
              <a:t>5. Deeper Life Bible Church, Lagos, Nigeria (120,000) </a:t>
            </a:r>
            <a:endParaRPr lang="es-MX" dirty="0"/>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2"/>
            <a:ext cx="8229600" cy="4974769"/>
          </a:xfrm>
        </p:spPr>
        <p:txBody>
          <a:bodyPr>
            <a:normAutofit/>
          </a:bodyPr>
          <a:lstStyle/>
          <a:p>
            <a:pPr marL="0" indent="0" algn="just">
              <a:buNone/>
            </a:pPr>
            <a:r>
              <a:rPr lang="es-MX" sz="2800" dirty="0"/>
              <a:t>6. </a:t>
            </a:r>
            <a:r>
              <a:rPr lang="es-MX" sz="2800" dirty="0" err="1"/>
              <a:t>Elim</a:t>
            </a:r>
            <a:r>
              <a:rPr lang="es-MX" sz="2800" dirty="0"/>
              <a:t> </a:t>
            </a:r>
            <a:r>
              <a:rPr lang="es-MX" sz="2800" dirty="0" err="1"/>
              <a:t>Church</a:t>
            </a:r>
            <a:r>
              <a:rPr lang="es-MX" sz="2800" dirty="0"/>
              <a:t>, San Salvador, El Salvador (117,000</a:t>
            </a:r>
            <a:r>
              <a:rPr lang="es-MX" sz="2800" dirty="0" smtClean="0"/>
              <a:t>)</a:t>
            </a:r>
          </a:p>
          <a:p>
            <a:pPr marL="0" indent="0" algn="just">
              <a:buNone/>
            </a:pPr>
            <a:r>
              <a:rPr lang="es-MX" sz="2800" dirty="0" smtClean="0"/>
              <a:t> </a:t>
            </a:r>
            <a:endParaRPr lang="es-MX" sz="2800" dirty="0"/>
          </a:p>
          <a:p>
            <a:pPr marL="0" indent="0" algn="just">
              <a:buNone/>
            </a:pPr>
            <a:r>
              <a:rPr lang="es-MX" sz="2800" dirty="0"/>
              <a:t>7. </a:t>
            </a:r>
            <a:r>
              <a:rPr lang="es-MX" sz="2800" dirty="0" err="1"/>
              <a:t>Nambu</a:t>
            </a:r>
            <a:r>
              <a:rPr lang="es-MX" sz="2800" dirty="0"/>
              <a:t> Full </a:t>
            </a:r>
            <a:r>
              <a:rPr lang="es-MX" sz="2800" dirty="0" err="1"/>
              <a:t>Gospel</a:t>
            </a:r>
            <a:r>
              <a:rPr lang="es-MX" sz="2800" dirty="0"/>
              <a:t>, </a:t>
            </a:r>
            <a:r>
              <a:rPr lang="es-MX" sz="2800" dirty="0" err="1"/>
              <a:t>Seoul</a:t>
            </a:r>
            <a:r>
              <a:rPr lang="es-MX" sz="2800" dirty="0"/>
              <a:t>, </a:t>
            </a:r>
            <a:r>
              <a:rPr lang="es-MX" sz="2800" dirty="0" err="1"/>
              <a:t>Korea</a:t>
            </a:r>
            <a:r>
              <a:rPr lang="es-MX" sz="2800" dirty="0"/>
              <a:t> (110,000) </a:t>
            </a:r>
            <a:endParaRPr lang="es-MX" sz="2800" dirty="0" smtClean="0"/>
          </a:p>
          <a:p>
            <a:pPr marL="0" indent="0" algn="just">
              <a:buNone/>
            </a:pPr>
            <a:endParaRPr lang="es-MX" sz="2800" dirty="0"/>
          </a:p>
          <a:p>
            <a:pPr marL="0" indent="0" algn="just">
              <a:buNone/>
            </a:pPr>
            <a:r>
              <a:rPr lang="en-US" sz="2800" dirty="0"/>
              <a:t>8. AOG Grace and Truth, </a:t>
            </a:r>
            <a:r>
              <a:rPr lang="en-US" sz="2800" dirty="0" err="1"/>
              <a:t>Kyanggi</a:t>
            </a:r>
            <a:r>
              <a:rPr lang="en-US" sz="2800" dirty="0"/>
              <a:t>-do, Korea (105,000</a:t>
            </a:r>
            <a:r>
              <a:rPr lang="en-US" sz="2800" dirty="0" smtClean="0"/>
              <a:t>)</a:t>
            </a:r>
          </a:p>
          <a:p>
            <a:pPr marL="0" indent="0" algn="just">
              <a:buNone/>
            </a:pPr>
            <a:r>
              <a:rPr lang="en-US" sz="2800" dirty="0" smtClean="0"/>
              <a:t> </a:t>
            </a:r>
            <a:endParaRPr lang="en-US" sz="2800" dirty="0"/>
          </a:p>
          <a:p>
            <a:pPr marL="0" indent="0" algn="just">
              <a:buNone/>
            </a:pPr>
            <a:r>
              <a:rPr lang="de-DE" sz="2800" dirty="0"/>
              <a:t>9. Kum Ran Methodist, Seoul, Korea (80,000) </a:t>
            </a:r>
            <a:endParaRPr lang="de-DE" sz="2800" dirty="0" smtClean="0"/>
          </a:p>
          <a:p>
            <a:pPr marL="0" indent="0" algn="just">
              <a:buNone/>
            </a:pPr>
            <a:endParaRPr lang="de-DE" sz="2800" dirty="0"/>
          </a:p>
          <a:p>
            <a:pPr marL="0" indent="0" algn="just">
              <a:buNone/>
            </a:pPr>
            <a:r>
              <a:rPr lang="es-MX" sz="2800" dirty="0"/>
              <a:t>10. </a:t>
            </a:r>
            <a:r>
              <a:rPr lang="es-MX" sz="2800" dirty="0" err="1"/>
              <a:t>Vision</a:t>
            </a:r>
            <a:r>
              <a:rPr lang="es-MX" sz="2800" dirty="0"/>
              <a:t> de Futuro, Santa Fe, Argentina (70,000)</a:t>
            </a:r>
          </a:p>
        </p:txBody>
      </p:sp>
    </p:spTree>
    <p:extLst>
      <p:ext uri="{BB962C8B-B14F-4D97-AF65-F5344CB8AC3E}">
        <p14:creationId xmlns:p14="http://schemas.microsoft.com/office/powerpoint/2010/main" val="3241124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5143"/>
            <a:ext cx="8229600" cy="5159827"/>
          </a:xfrm>
        </p:spPr>
        <p:txBody>
          <a:bodyPr>
            <a:normAutofit fontScale="92500" lnSpcReduction="10000"/>
          </a:bodyPr>
          <a:lstStyle/>
          <a:p>
            <a:pPr marL="0" indent="0" algn="just">
              <a:lnSpc>
                <a:spcPct val="110000"/>
              </a:lnSpc>
              <a:buNone/>
            </a:pPr>
            <a:r>
              <a:rPr lang="es-MX" dirty="0"/>
              <a:t>11. Ondas del Luz, Buenos Aires, Argentina (70,000) </a:t>
            </a:r>
          </a:p>
          <a:p>
            <a:pPr marL="0" indent="0" algn="just">
              <a:lnSpc>
                <a:spcPct val="110000"/>
              </a:lnSpc>
              <a:buNone/>
            </a:pPr>
            <a:r>
              <a:rPr lang="en-US" dirty="0"/>
              <a:t>12. Young </a:t>
            </a:r>
            <a:r>
              <a:rPr lang="en-US" dirty="0" err="1"/>
              <a:t>Nak</a:t>
            </a:r>
            <a:r>
              <a:rPr lang="en-US" dirty="0"/>
              <a:t> Presbyterian Church, S. Korea (60,000) </a:t>
            </a:r>
          </a:p>
          <a:p>
            <a:pPr marL="0" indent="0" algn="just">
              <a:lnSpc>
                <a:spcPct val="110000"/>
              </a:lnSpc>
              <a:buNone/>
            </a:pPr>
            <a:r>
              <a:rPr lang="es-MX" dirty="0"/>
              <a:t>13. </a:t>
            </a:r>
            <a:r>
              <a:rPr lang="es-MX" dirty="0" err="1"/>
              <a:t>Winners</a:t>
            </a:r>
            <a:r>
              <a:rPr lang="es-MX" dirty="0"/>
              <a:t> </a:t>
            </a:r>
            <a:r>
              <a:rPr lang="es-MX" dirty="0" err="1"/>
              <a:t>Chapel</a:t>
            </a:r>
            <a:r>
              <a:rPr lang="es-MX" dirty="0"/>
              <a:t>, </a:t>
            </a:r>
            <a:r>
              <a:rPr lang="es-MX" dirty="0" err="1"/>
              <a:t>Ota</a:t>
            </a:r>
            <a:r>
              <a:rPr lang="es-MX" dirty="0"/>
              <a:t>, Nigeria (50,000) </a:t>
            </a:r>
          </a:p>
          <a:p>
            <a:pPr marL="0" indent="0" algn="just">
              <a:lnSpc>
                <a:spcPct val="110000"/>
              </a:lnSpc>
              <a:buNone/>
            </a:pPr>
            <a:r>
              <a:rPr lang="es-MX" dirty="0"/>
              <a:t>14. </a:t>
            </a:r>
            <a:r>
              <a:rPr lang="es-MX" dirty="0" err="1"/>
              <a:t>Yesu</a:t>
            </a:r>
            <a:r>
              <a:rPr lang="es-MX" dirty="0"/>
              <a:t> </a:t>
            </a:r>
            <a:r>
              <a:rPr lang="es-MX" dirty="0" err="1"/>
              <a:t>Darbar</a:t>
            </a:r>
            <a:r>
              <a:rPr lang="es-MX" dirty="0"/>
              <a:t>, </a:t>
            </a:r>
            <a:r>
              <a:rPr lang="es-MX" dirty="0" err="1"/>
              <a:t>Allahabad</a:t>
            </a:r>
            <a:r>
              <a:rPr lang="es-MX" dirty="0"/>
              <a:t> </a:t>
            </a:r>
            <a:r>
              <a:rPr lang="es-MX" dirty="0" err="1"/>
              <a:t>Agricultural</a:t>
            </a:r>
            <a:r>
              <a:rPr lang="es-MX" dirty="0"/>
              <a:t> </a:t>
            </a:r>
            <a:r>
              <a:rPr lang="es-MX" dirty="0" err="1"/>
              <a:t>Institute</a:t>
            </a:r>
            <a:r>
              <a:rPr lang="es-MX" dirty="0"/>
              <a:t>, India (40,000-80,000) </a:t>
            </a:r>
          </a:p>
          <a:p>
            <a:pPr marL="0" indent="0" algn="just">
              <a:lnSpc>
                <a:spcPct val="110000"/>
              </a:lnSpc>
              <a:buNone/>
            </a:pPr>
            <a:r>
              <a:rPr lang="es-MX" dirty="0"/>
              <a:t>15. </a:t>
            </a:r>
            <a:r>
              <a:rPr lang="es-MX" dirty="0" err="1"/>
              <a:t>Soong</a:t>
            </a:r>
            <a:r>
              <a:rPr lang="es-MX" dirty="0"/>
              <a:t> </a:t>
            </a:r>
            <a:r>
              <a:rPr lang="es-MX" dirty="0" err="1"/>
              <a:t>Eui</a:t>
            </a:r>
            <a:r>
              <a:rPr lang="es-MX" dirty="0"/>
              <a:t> </a:t>
            </a:r>
            <a:r>
              <a:rPr lang="es-MX" dirty="0" err="1"/>
              <a:t>Methodist</a:t>
            </a:r>
            <a:r>
              <a:rPr lang="es-MX" dirty="0"/>
              <a:t>, Inchon, </a:t>
            </a:r>
            <a:r>
              <a:rPr lang="es-MX" dirty="0" err="1"/>
              <a:t>Korea</a:t>
            </a:r>
            <a:r>
              <a:rPr lang="es-MX" dirty="0"/>
              <a:t> (47,000) </a:t>
            </a:r>
          </a:p>
          <a:p>
            <a:pPr marL="0" indent="0" algn="just">
              <a:lnSpc>
                <a:spcPct val="110000"/>
              </a:lnSpc>
              <a:buNone/>
            </a:pPr>
            <a:r>
              <a:rPr lang="es-MX" dirty="0"/>
              <a:t>16. </a:t>
            </a:r>
            <a:r>
              <a:rPr lang="es-MX" dirty="0" err="1"/>
              <a:t>Ministeria</a:t>
            </a:r>
            <a:r>
              <a:rPr lang="es-MX" dirty="0"/>
              <a:t> La Cosecha, San Pedro Sula, Honduras (35,000) 17. </a:t>
            </a:r>
            <a:r>
              <a:rPr lang="es-MX" dirty="0" err="1"/>
              <a:t>Chattisgarh</a:t>
            </a:r>
            <a:r>
              <a:rPr lang="es-MX" dirty="0"/>
              <a:t>/Madhya Pradesh </a:t>
            </a:r>
            <a:r>
              <a:rPr lang="es-MX" dirty="0" err="1"/>
              <a:t>House</a:t>
            </a:r>
            <a:r>
              <a:rPr lang="es-MX" dirty="0"/>
              <a:t> </a:t>
            </a:r>
            <a:r>
              <a:rPr lang="es-MX" dirty="0" err="1"/>
              <a:t>Church</a:t>
            </a:r>
            <a:r>
              <a:rPr lang="es-MX" dirty="0"/>
              <a:t> Network, India (30,000) </a:t>
            </a:r>
          </a:p>
        </p:txBody>
      </p:sp>
    </p:spTree>
    <p:extLst>
      <p:ext uri="{BB962C8B-B14F-4D97-AF65-F5344CB8AC3E}">
        <p14:creationId xmlns:p14="http://schemas.microsoft.com/office/powerpoint/2010/main" val="2491399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82486"/>
            <a:ext cx="8229600" cy="5148943"/>
          </a:xfrm>
        </p:spPr>
        <p:txBody>
          <a:bodyPr>
            <a:normAutofit/>
          </a:bodyPr>
          <a:lstStyle/>
          <a:p>
            <a:pPr marL="0" indent="0" algn="just">
              <a:buNone/>
            </a:pPr>
            <a:r>
              <a:rPr lang="es-MX" b="1" dirty="0"/>
              <a:t>VII.- EVIDENCIA DE LOS GRUPOS DE AMISTAD EN ESTADOS UNIDOS DE AM</a:t>
            </a:r>
            <a:r>
              <a:rPr lang="es-MX" dirty="0"/>
              <a:t>É</a:t>
            </a:r>
            <a:r>
              <a:rPr lang="es-MX" b="1" dirty="0"/>
              <a:t>RICA </a:t>
            </a:r>
            <a:endParaRPr lang="es-MX" dirty="0"/>
          </a:p>
          <a:p>
            <a:pPr marL="0" indent="0" algn="just">
              <a:buNone/>
            </a:pPr>
            <a:r>
              <a:rPr lang="en-US" dirty="0"/>
              <a:t>1. Lakewood Church, Houston, Texas (25,060) </a:t>
            </a:r>
          </a:p>
          <a:p>
            <a:pPr marL="0" indent="0" algn="just">
              <a:buNone/>
            </a:pPr>
            <a:r>
              <a:rPr lang="en-US" dirty="0"/>
              <a:t>2. World Changers, College Park, GA. (23,093) </a:t>
            </a:r>
          </a:p>
          <a:p>
            <a:pPr marL="0" indent="0" algn="just">
              <a:buNone/>
            </a:pPr>
            <a:r>
              <a:rPr lang="en-US" dirty="0"/>
              <a:t>3. Saddleback Community Church, Lake Forrest, CA (20,100) </a:t>
            </a:r>
          </a:p>
          <a:p>
            <a:pPr marL="0" indent="0" algn="just">
              <a:buNone/>
            </a:pPr>
            <a:r>
              <a:rPr lang="en-US" dirty="0"/>
              <a:t>4. The Potters House, Dallas (18,500) </a:t>
            </a:r>
          </a:p>
          <a:p>
            <a:pPr marL="0" indent="0" algn="just">
              <a:buNone/>
            </a:pPr>
            <a:r>
              <a:rPr lang="en-US" dirty="0"/>
              <a:t>5. Fellowship Church, Grapevine, Texas (18,129) </a:t>
            </a:r>
            <a:endParaRPr lang="es-MX" dirty="0"/>
          </a:p>
        </p:txBody>
      </p:sp>
    </p:spTree>
    <p:extLst>
      <p:ext uri="{BB962C8B-B14F-4D97-AF65-F5344CB8AC3E}">
        <p14:creationId xmlns:p14="http://schemas.microsoft.com/office/powerpoint/2010/main" val="2380877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7171"/>
            <a:ext cx="8229600" cy="4525963"/>
          </a:xfrm>
        </p:spPr>
        <p:txBody>
          <a:bodyPr>
            <a:normAutofit fontScale="85000" lnSpcReduction="20000"/>
          </a:bodyPr>
          <a:lstStyle/>
          <a:p>
            <a:pPr marL="0" indent="0">
              <a:buNone/>
            </a:pPr>
            <a:r>
              <a:rPr lang="es-MX" sz="4700" b="1" dirty="0"/>
              <a:t>CONCLUSIÓN </a:t>
            </a:r>
          </a:p>
          <a:p>
            <a:pPr marL="0" indent="0" algn="just">
              <a:buNone/>
            </a:pPr>
            <a:r>
              <a:rPr lang="es-MX" dirty="0"/>
              <a:t>Sin la obra del Espíritu Santo usando a los creyentes, sería imposible ver estos milagros. Por ello, los grupos son de gran importancia en la implementación de la Estrategia de Jesús. Aunque nos falta mucho por avanzar en este tema, creo que el Señor irá revelando; hacia dónde dirige a su iglesia en esta misión tan importante. </a:t>
            </a:r>
          </a:p>
          <a:p>
            <a:pPr marL="0" indent="0" algn="just">
              <a:buNone/>
            </a:pPr>
            <a:endParaRPr lang="es-MX" dirty="0" smtClean="0"/>
          </a:p>
          <a:p>
            <a:pPr marL="0" indent="0" algn="just">
              <a:buNone/>
            </a:pPr>
            <a:r>
              <a:rPr lang="es-MX" dirty="0" smtClean="0"/>
              <a:t>ES </a:t>
            </a:r>
            <a:r>
              <a:rPr lang="es-MX" dirty="0"/>
              <a:t>HORA QUE LAS IGLESIAS DEL NOMBRE DESPIERTEN, AL MOVER DE DIOS EN ESTOS TIEMPOS; YA QUE POR TODOS LADOS LAS CASAS ESTÁN REVOLUCIONANDO EL EVANGELIO.</a:t>
            </a:r>
          </a:p>
        </p:txBody>
      </p:sp>
    </p:spTree>
    <p:extLst>
      <p:ext uri="{BB962C8B-B14F-4D97-AF65-F5344CB8AC3E}">
        <p14:creationId xmlns:p14="http://schemas.microsoft.com/office/powerpoint/2010/main" val="76438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4000" b="1" dirty="0"/>
              <a:t>BASE BÍBLICA: </a:t>
            </a:r>
            <a:r>
              <a:rPr lang="es-MX" sz="4000" dirty="0"/>
              <a:t>1 Corintios 16:19 </a:t>
            </a:r>
          </a:p>
          <a:p>
            <a:pPr marL="0" indent="0" algn="just">
              <a:buNone/>
            </a:pPr>
            <a:endParaRPr lang="es-MX" sz="4000" b="1" dirty="0" smtClean="0"/>
          </a:p>
          <a:p>
            <a:pPr marL="0" indent="0" algn="just">
              <a:buNone/>
            </a:pPr>
            <a:r>
              <a:rPr lang="es-MX" sz="4000" b="1" dirty="0" smtClean="0"/>
              <a:t>“</a:t>
            </a:r>
            <a:r>
              <a:rPr lang="es-MX" sz="4000" b="1" dirty="0"/>
              <a:t>Las iglesias de Asia os saludan. Aquila y Priscila, con la iglesia que está en su casa, os saludan mucho en el Señor”. </a:t>
            </a:r>
            <a:endParaRPr lang="es-MX" sz="4000" dirty="0"/>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9898"/>
            <a:ext cx="8229600" cy="4525963"/>
          </a:xfrm>
        </p:spPr>
        <p:txBody>
          <a:bodyPr>
            <a:normAutofit fontScale="92500" lnSpcReduction="10000"/>
          </a:bodyPr>
          <a:lstStyle/>
          <a:p>
            <a:pPr marL="0" indent="0">
              <a:buNone/>
            </a:pPr>
            <a:r>
              <a:rPr lang="es-MX" sz="4300" b="1" dirty="0" smtClean="0"/>
              <a:t>INTRODUCCIÓN </a:t>
            </a:r>
            <a:endParaRPr lang="es-MX" sz="4300" dirty="0"/>
          </a:p>
          <a:p>
            <a:pPr marL="0" indent="0" algn="just">
              <a:buNone/>
            </a:pPr>
            <a:r>
              <a:rPr lang="es-MX" sz="3000" dirty="0"/>
              <a:t>En la época del Nuevo Testamento, la familia mantuvo su importancia. Por esta razón, los primeros cristianos se propusieron ganar los hogares para la causa de Cristo. En la importancia estratégica de la evangelización, de las grandes ciudades del Imperio Romano, la familia era algo esencial. Esto podemos verlo, desde el momento de la primera reunión del grupo de los ciento veinte; en el aposento alto para esperar la venida del Espíritu Santo.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32777"/>
            <a:ext cx="8229600" cy="4525963"/>
          </a:xfrm>
        </p:spPr>
        <p:txBody>
          <a:bodyPr>
            <a:normAutofit fontScale="85000" lnSpcReduction="10000"/>
          </a:bodyPr>
          <a:lstStyle/>
          <a:p>
            <a:pPr algn="just"/>
            <a:r>
              <a:rPr lang="es-MX" dirty="0"/>
              <a:t>Hechos 1:13: </a:t>
            </a:r>
            <a:r>
              <a:rPr lang="es-MX" b="1" dirty="0"/>
              <a:t>“Y entrados, subieron al aposento alto, donde moraban Pedro y Jacobo, Juan, Andrés, Felipe, Tomás, Bartolomé, Mateo, Jacobo hijo de Alfeo, Simón el Zelote y Judas hermano de Jacobo”. </a:t>
            </a:r>
            <a:endParaRPr lang="es-MX" dirty="0"/>
          </a:p>
          <a:p>
            <a:pPr algn="just"/>
            <a:r>
              <a:rPr lang="es-MX" dirty="0"/>
              <a:t>Hechos 18:26: </a:t>
            </a:r>
            <a:r>
              <a:rPr lang="es-MX" b="1" dirty="0"/>
              <a:t>“Y comenzó a hablar con denuedo en la sinagoga; pero cuando le oyeron Priscila y Aquila, le tomaron aparte y le expusieron más exactamente el camino de Dios”. </a:t>
            </a:r>
            <a:endParaRPr lang="es-MX" dirty="0"/>
          </a:p>
          <a:p>
            <a:pPr algn="just"/>
            <a:r>
              <a:rPr lang="es-MX" dirty="0"/>
              <a:t>Romanos 16:5: </a:t>
            </a:r>
            <a:r>
              <a:rPr lang="es-MX" b="1" dirty="0"/>
              <a:t>“Saludad también a la iglesia de su casa. Saludad a </a:t>
            </a:r>
            <a:r>
              <a:rPr lang="es-MX" b="1" dirty="0" err="1"/>
              <a:t>Epeneto</a:t>
            </a:r>
            <a:r>
              <a:rPr lang="es-MX" b="1" dirty="0"/>
              <a:t>, amado mío, que es el primer fruto de </a:t>
            </a:r>
            <a:r>
              <a:rPr lang="es-MX" b="1" dirty="0" err="1"/>
              <a:t>Acaya</a:t>
            </a:r>
            <a:r>
              <a:rPr lang="es-MX" b="1" dirty="0"/>
              <a:t> para Cristo”. </a:t>
            </a:r>
            <a:endParaRPr lang="es-MX" dirty="0"/>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534"/>
            <a:ext cx="8229600" cy="4525963"/>
          </a:xfrm>
        </p:spPr>
        <p:txBody>
          <a:bodyPr>
            <a:normAutofit fontScale="92500"/>
          </a:bodyPr>
          <a:lstStyle/>
          <a:p>
            <a:pPr marL="0" indent="0" algn="just">
              <a:buNone/>
            </a:pPr>
            <a:r>
              <a:rPr lang="es-MX" sz="3000" b="1" dirty="0"/>
              <a:t>I.- EVIDENCIA DE LOS GRUPOS DE AMISTAD EN LA IGLESIA PRIMITIVA </a:t>
            </a:r>
            <a:endParaRPr lang="es-MX" sz="3000" dirty="0"/>
          </a:p>
          <a:p>
            <a:pPr marL="0" indent="0" algn="just">
              <a:buNone/>
            </a:pPr>
            <a:r>
              <a:rPr lang="es-MX" sz="3000" dirty="0"/>
              <a:t>Se observa que la utilización del hogar, fue fundamental para la proclamación de las buenas nuevas y para numerosas actividades; de la naciente Iglesia como: </a:t>
            </a:r>
          </a:p>
          <a:p>
            <a:pPr marL="514350" indent="-514350" algn="just">
              <a:buAutoNum type="alphaUcPeriod"/>
            </a:pPr>
            <a:r>
              <a:rPr lang="es-MX" sz="3000" dirty="0" smtClean="0"/>
              <a:t>ORACIÓN</a:t>
            </a:r>
            <a:r>
              <a:rPr lang="es-MX" sz="3000" dirty="0"/>
              <a:t>. Hechos 12:12: </a:t>
            </a:r>
            <a:endParaRPr lang="es-MX" sz="3000" dirty="0" smtClean="0"/>
          </a:p>
          <a:p>
            <a:pPr marL="0" indent="0" algn="just">
              <a:buNone/>
            </a:pPr>
            <a:r>
              <a:rPr lang="es-MX" sz="3000" b="1" dirty="0" smtClean="0"/>
              <a:t>“</a:t>
            </a:r>
            <a:r>
              <a:rPr lang="es-MX" sz="3000" b="1" dirty="0"/>
              <a:t>Y habiendo considerado esto, llegó a casa de María la </a:t>
            </a:r>
            <a:r>
              <a:rPr lang="es-MX" sz="3000" b="1" dirty="0" smtClean="0"/>
              <a:t>madre </a:t>
            </a:r>
            <a:r>
              <a:rPr lang="es-MX" sz="3000" b="1" dirty="0"/>
              <a:t>de Juan, el que tenía por sobrenombre Marcos, donde muchos estaban reunidos orando”. </a:t>
            </a:r>
            <a:endParaRPr lang="es-MX" sz="3000" dirty="0"/>
          </a:p>
          <a:p>
            <a:pPr marL="0" indent="0">
              <a:buNone/>
            </a:pPr>
            <a:endParaRPr lang="es-MX" dirty="0"/>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38944"/>
            <a:ext cx="8229600" cy="4787222"/>
          </a:xfrm>
        </p:spPr>
        <p:txBody>
          <a:bodyPr>
            <a:normAutofit/>
          </a:bodyPr>
          <a:lstStyle/>
          <a:p>
            <a:pPr marL="0" indent="0" algn="just">
              <a:buNone/>
            </a:pPr>
            <a:r>
              <a:rPr lang="es-MX" dirty="0" smtClean="0"/>
              <a:t>B</a:t>
            </a:r>
            <a:r>
              <a:rPr lang="es-MX" dirty="0"/>
              <a:t>. DOS TIPOS DE REUNIONES. Hechos 5:42: </a:t>
            </a:r>
            <a:r>
              <a:rPr lang="es-MX" b="1" dirty="0"/>
              <a:t>“Y todos los días, en el templo y por las casas, no cesaban de enseñar y predicar a Jesucristo”. </a:t>
            </a:r>
            <a:endParaRPr lang="es-MX" dirty="0"/>
          </a:p>
          <a:p>
            <a:pPr algn="just"/>
            <a:endParaRPr lang="es-MX" dirty="0"/>
          </a:p>
          <a:p>
            <a:pPr marL="0" indent="0" algn="just">
              <a:buNone/>
            </a:pPr>
            <a:r>
              <a:rPr lang="es-MX" dirty="0"/>
              <a:t>C. REUNIONES. Hechos 12:12: </a:t>
            </a:r>
            <a:r>
              <a:rPr lang="es-MX" b="1" dirty="0"/>
              <a:t>“Y habiendo considerado esto, llegó a casa de María la madre de Juan, el que tenía por sobrenombre Marcos, donde muchos estaban reunidos orando”. </a:t>
            </a:r>
            <a:endParaRPr lang="es-MX" dirty="0"/>
          </a:p>
          <a:p>
            <a:pPr marL="0" indent="0">
              <a:buNone/>
            </a:pPr>
            <a:endParaRPr lang="es-MX" dirty="0"/>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0716"/>
            <a:ext cx="8229600" cy="4525963"/>
          </a:xfrm>
        </p:spPr>
        <p:txBody>
          <a:bodyPr>
            <a:normAutofit lnSpcReduction="10000"/>
          </a:bodyPr>
          <a:lstStyle/>
          <a:p>
            <a:pPr marL="0" indent="0" algn="just">
              <a:buNone/>
            </a:pPr>
            <a:r>
              <a:rPr lang="es-MX" sz="2600" dirty="0" smtClean="0"/>
              <a:t>D</a:t>
            </a:r>
            <a:r>
              <a:rPr lang="es-MX" sz="2600" dirty="0"/>
              <a:t>. HOSPEDAJE Y COMUNIÓN </a:t>
            </a:r>
          </a:p>
          <a:p>
            <a:pPr algn="just"/>
            <a:endParaRPr lang="es-MX" sz="2600" dirty="0"/>
          </a:p>
          <a:p>
            <a:pPr marL="0" indent="0" algn="just">
              <a:buNone/>
            </a:pPr>
            <a:r>
              <a:rPr lang="es-MX" sz="2600" dirty="0"/>
              <a:t>Hechos 16:15: </a:t>
            </a:r>
            <a:endParaRPr lang="es-MX" sz="2600" dirty="0" smtClean="0"/>
          </a:p>
          <a:p>
            <a:pPr marL="0" indent="0" algn="just">
              <a:buNone/>
            </a:pPr>
            <a:r>
              <a:rPr lang="es-MX" sz="2600" b="1" dirty="0" smtClean="0"/>
              <a:t>“</a:t>
            </a:r>
            <a:r>
              <a:rPr lang="es-MX" sz="2600" b="1" dirty="0"/>
              <a:t>Y cuando fue bautizada, y su familia, nos rogó diciendo: Si habéis juzgado que yo sea fiel al Señor, entrad en mi casa, y posad. Y nos obligó a quedarnos”. </a:t>
            </a:r>
            <a:endParaRPr lang="es-MX" sz="2600" dirty="0"/>
          </a:p>
          <a:p>
            <a:pPr algn="just"/>
            <a:endParaRPr lang="es-MX" sz="2600" dirty="0"/>
          </a:p>
          <a:p>
            <a:pPr marL="0" indent="0" algn="just">
              <a:buNone/>
            </a:pPr>
            <a:r>
              <a:rPr lang="es-MX" sz="2600" dirty="0"/>
              <a:t>Hechos 2:46: </a:t>
            </a:r>
            <a:endParaRPr lang="es-MX" sz="2600" dirty="0" smtClean="0"/>
          </a:p>
          <a:p>
            <a:pPr marL="0" indent="0" algn="just">
              <a:buNone/>
            </a:pPr>
            <a:r>
              <a:rPr lang="es-MX" sz="2600" b="1" dirty="0" smtClean="0"/>
              <a:t>“</a:t>
            </a:r>
            <a:r>
              <a:rPr lang="es-MX" sz="2600" b="1" dirty="0"/>
              <a:t>Y perseverando unánimes cada día en el templo, y partiendo el pan en las casas, comían juntos con alegría y sencillez de corazón”. </a:t>
            </a:r>
            <a:endParaRPr lang="es-MX" sz="2600" dirty="0"/>
          </a:p>
          <a:p>
            <a:pPr marL="0" indent="0">
              <a:buNone/>
            </a:pPr>
            <a:endParaRPr lang="es-MX" dirty="0"/>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534"/>
            <a:ext cx="8229600" cy="4525963"/>
          </a:xfrm>
        </p:spPr>
        <p:txBody>
          <a:bodyPr>
            <a:normAutofit fontScale="70000" lnSpcReduction="20000"/>
          </a:bodyPr>
          <a:lstStyle/>
          <a:p>
            <a:pPr marL="0" indent="0" algn="just">
              <a:buNone/>
            </a:pPr>
            <a:r>
              <a:rPr lang="es-MX" sz="3600" dirty="0" smtClean="0"/>
              <a:t>E</a:t>
            </a:r>
            <a:r>
              <a:rPr lang="es-MX" sz="3600" dirty="0"/>
              <a:t>. ENSEÑANZA </a:t>
            </a:r>
          </a:p>
          <a:p>
            <a:pPr algn="just"/>
            <a:endParaRPr lang="es-MX" sz="3600" dirty="0"/>
          </a:p>
          <a:p>
            <a:pPr marL="0" indent="0" algn="just">
              <a:buNone/>
            </a:pPr>
            <a:r>
              <a:rPr lang="es-MX" sz="3600" dirty="0"/>
              <a:t>Hechos 20:7: </a:t>
            </a:r>
            <a:r>
              <a:rPr lang="es-MX" sz="3600" b="1" dirty="0"/>
              <a:t>“El primer día de la semana, reunidos los discípulos para partir el pan, Pablo les enseñaba, habiendo de salir al día siguiente; y alargó el discurso hasta la medianoche”. </a:t>
            </a:r>
            <a:endParaRPr lang="es-MX" sz="3600" dirty="0"/>
          </a:p>
          <a:p>
            <a:pPr algn="just"/>
            <a:endParaRPr lang="es-MX" sz="3600" dirty="0"/>
          </a:p>
          <a:p>
            <a:pPr marL="0" indent="0" algn="just">
              <a:buNone/>
            </a:pPr>
            <a:r>
              <a:rPr lang="es-MX" sz="3600" dirty="0"/>
              <a:t>Hechos 20:20: </a:t>
            </a:r>
            <a:r>
              <a:rPr lang="es-MX" sz="3600" b="1" dirty="0"/>
              <a:t>“cómo nada que fuese útil he rehuido de anunciaros y enseñaros, públicamente y por las casas...”. </a:t>
            </a:r>
            <a:endParaRPr lang="es-MX" sz="3600" dirty="0"/>
          </a:p>
          <a:p>
            <a:pPr algn="just"/>
            <a:endParaRPr lang="es-MX" sz="3600" dirty="0"/>
          </a:p>
          <a:p>
            <a:pPr marL="0" indent="0" algn="just">
              <a:buNone/>
            </a:pPr>
            <a:r>
              <a:rPr lang="es-MX" sz="3600" dirty="0"/>
              <a:t>F. EVANGELISMO: </a:t>
            </a:r>
            <a:r>
              <a:rPr lang="es-MX" sz="3600" b="1" dirty="0"/>
              <a:t>“Hechos 16:32 Y le hablaron la palabra del Señor a él y a todos los que estaban en su casa”. </a:t>
            </a:r>
            <a:endParaRPr lang="es-MX" sz="3600" dirty="0"/>
          </a:p>
          <a:p>
            <a:pPr marL="0" indent="0">
              <a:buNone/>
            </a:pPr>
            <a:endParaRPr lang="es-MX" dirty="0"/>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238</TotalTime>
  <Words>1625</Words>
  <Application>Microsoft Office PowerPoint</Application>
  <PresentationFormat>Presentación en pantalla (4:3)</PresentationFormat>
  <Paragraphs>97</Paragraphs>
  <Slides>24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24</vt:i4>
      </vt:variant>
    </vt:vector>
  </HeadingPairs>
  <TitlesOfParts>
    <vt:vector size="2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56</cp:revision>
  <dcterms:created xsi:type="dcterms:W3CDTF">2016-01-29T05:02:58Z</dcterms:created>
  <dcterms:modified xsi:type="dcterms:W3CDTF">2018-02-01T22:09:18Z</dcterms:modified>
  <cp:category/>
</cp:coreProperties>
</file>