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3922"/>
    <a:srgbClr val="17B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47" autoAdjust="0"/>
    <p:restoredTop sz="96606" autoAdjust="0"/>
  </p:normalViewPr>
  <p:slideViewPr>
    <p:cSldViewPr snapToGrid="0" snapToObjects="1">
      <p:cViewPr varScale="1">
        <p:scale>
          <a:sx n="88" d="100"/>
          <a:sy n="88" d="100"/>
        </p:scale>
        <p:origin x="1650" y="84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95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74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70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6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27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32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60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0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48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1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3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3F89-B1FE-0F44-B8D5-DE9A67090967}" type="datetimeFigureOut">
              <a:rPr lang="es-ES" smtClean="0"/>
              <a:t>01/02/2018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19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Madurar fondo EDJ 2.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7989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800" b="1" dirty="0"/>
              <a:t>II.- LA IMPORTANCIA DE LA ORACIÓN EN EL CICLO EVANGELÍSTICO </a:t>
            </a:r>
            <a:endParaRPr lang="es-MX" sz="2800" dirty="0"/>
          </a:p>
          <a:p>
            <a:pPr marL="0" indent="0" algn="just">
              <a:buNone/>
            </a:pPr>
            <a:r>
              <a:rPr lang="es-MX" sz="2400" dirty="0"/>
              <a:t>A. Durante más de cinco semanas, o sea 40 días; se involucra a toda la congregación a orar y ayunar por diez familiares o amigos, para que conozcan a Cristo. Estas 5 semanas todos seguirán el proceso que el pastor irá dando cada semana, para lograr mejor éxito en el desarrollo del ciclo evangelístico. </a:t>
            </a:r>
          </a:p>
          <a:p>
            <a:pPr algn="just"/>
            <a:endParaRPr lang="es-MX" sz="2400" dirty="0"/>
          </a:p>
          <a:p>
            <a:pPr marL="0" indent="0" algn="just">
              <a:buNone/>
            </a:pPr>
            <a:r>
              <a:rPr lang="es-MX" sz="2400" dirty="0"/>
              <a:t>Es la oración la que trae el poder del Espíritu Santo a nuestras vidas y a la obra que hacemos en ganar almas , también se ayunará por ellas por lo menos una vez a la semana. </a:t>
            </a:r>
          </a:p>
        </p:txBody>
      </p:sp>
    </p:spTree>
    <p:extLst>
      <p:ext uri="{BB962C8B-B14F-4D97-AF65-F5344CB8AC3E}">
        <p14:creationId xmlns:p14="http://schemas.microsoft.com/office/powerpoint/2010/main" val="4049040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2726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800" dirty="0"/>
              <a:t>2 Tesalonicenses 2:13</a:t>
            </a:r>
            <a:r>
              <a:rPr lang="es-MX" sz="2800" b="1" dirty="0"/>
              <a:t>: </a:t>
            </a:r>
            <a:endParaRPr lang="es-MX" sz="2800" b="1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Pero nosotros debemos dar siempre gracias a Dios respecto a vosotros, hermanos amados por el Señor, de que Dios os haya escogido desde el principio para salvación, mediante la santificación por el Espíritu y la fe en la verdad, a lo cual os llamó mediante nuestro evangelio, para alcanzar la gloria de nuestro Señor Jesucristo”. </a:t>
            </a:r>
            <a:endParaRPr lang="es-MX" sz="2800" dirty="0"/>
          </a:p>
          <a:p>
            <a:pPr marL="0" indent="0" algn="just">
              <a:buNone/>
            </a:pPr>
            <a:r>
              <a:rPr lang="es-MX" sz="2800" dirty="0" smtClean="0"/>
              <a:t>1 </a:t>
            </a:r>
            <a:r>
              <a:rPr lang="es-MX" sz="2800" dirty="0"/>
              <a:t>Pedro 1:9: </a:t>
            </a:r>
            <a:r>
              <a:rPr lang="es-MX" sz="2800" b="1" dirty="0"/>
              <a:t>“obteniendo el fin de vuestra fe, que es la salvación de vuestras almas”.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119717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3600" dirty="0" smtClean="0"/>
              <a:t>B</a:t>
            </a:r>
            <a:r>
              <a:rPr lang="es-MX" sz="3600" dirty="0"/>
              <a:t>. LA ORACIÓN HACE QUE BAJEN ÁNGELES </a:t>
            </a:r>
          </a:p>
          <a:p>
            <a:pPr algn="just"/>
            <a:endParaRPr lang="es-MX" sz="3600" dirty="0" smtClean="0"/>
          </a:p>
          <a:p>
            <a:pPr marL="0" indent="0" algn="just">
              <a:buNone/>
            </a:pPr>
            <a:r>
              <a:rPr lang="es-MX" sz="3600" dirty="0" smtClean="0"/>
              <a:t>Hebreos </a:t>
            </a:r>
            <a:r>
              <a:rPr lang="es-MX" sz="3600" dirty="0"/>
              <a:t>1:14: </a:t>
            </a:r>
            <a:endParaRPr lang="es-MX" sz="3600" dirty="0" smtClean="0"/>
          </a:p>
          <a:p>
            <a:pPr marL="0" indent="0" algn="just">
              <a:buNone/>
            </a:pPr>
            <a:r>
              <a:rPr lang="es-MX" sz="3600" b="1" dirty="0" smtClean="0"/>
              <a:t>“¿</a:t>
            </a:r>
            <a:r>
              <a:rPr lang="es-MX" sz="3600" b="1" dirty="0"/>
              <a:t>No son todos espíritus ministradores, enviados para servicio a favor de los que serán herederos de la salvación?”. 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12610735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962" y="1419898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s-MX" dirty="0" smtClean="0"/>
              <a:t>C</a:t>
            </a:r>
            <a:r>
              <a:rPr lang="es-MX" dirty="0"/>
              <a:t>. ORACIÓN Y SÚPLICA PARA SALVACIÓN 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Efesios </a:t>
            </a:r>
            <a:r>
              <a:rPr lang="es-MX" dirty="0"/>
              <a:t>6:17-18</a:t>
            </a:r>
            <a:r>
              <a:rPr lang="es-MX" b="1" dirty="0"/>
              <a:t>: </a:t>
            </a:r>
            <a:endParaRPr lang="es-MX" b="1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Y tomad el yelmo de la salvación, y la espada del Espíritu, que es la palabra de Dios; orando en todo tiempo con toda oración y súplica en el </a:t>
            </a:r>
            <a:r>
              <a:rPr lang="es-MX" b="1" dirty="0" smtClean="0"/>
              <a:t>Espíritu</a:t>
            </a:r>
            <a:r>
              <a:rPr lang="es-MX" b="1" dirty="0"/>
              <a:t>, y velando en ello con toda perseverancia y súplica por todos los santos”.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2003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9897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s-MX" b="1" dirty="0"/>
              <a:t>III.- DESARROLLO DEL CICLO EVANGELÍSTICO </a:t>
            </a:r>
            <a:endParaRPr lang="es-MX" dirty="0"/>
          </a:p>
          <a:p>
            <a:pPr marL="0" indent="0" algn="just">
              <a:buNone/>
            </a:pPr>
            <a:r>
              <a:rPr lang="es-MX" dirty="0"/>
              <a:t>A. PRIMERA SEMANA </a:t>
            </a:r>
          </a:p>
          <a:p>
            <a:pPr marL="0" indent="0" algn="just">
              <a:buNone/>
            </a:pPr>
            <a:r>
              <a:rPr lang="es-MX" dirty="0" smtClean="0"/>
              <a:t>HACER </a:t>
            </a:r>
            <a:r>
              <a:rPr lang="es-MX" dirty="0"/>
              <a:t>PACTO Y ANOTAR </a:t>
            </a:r>
            <a:endParaRPr lang="es-MX" dirty="0" smtClean="0"/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 smtClean="0"/>
              <a:t>Cada </a:t>
            </a:r>
            <a:r>
              <a:rPr lang="es-MX" dirty="0"/>
              <a:t>miembro Bautizado hará un pacto, el pastor dará el domingo el arranque del ciclo evangelístico; donde se comprometerá delante de Dios y la iglesia, a involucrarse en esta jornada espiritual de trabajar por 10 almas a favor de la obra de Dios; para que el evangelio los alcance. Se le entregará también un separador de Biblia, para que pueda anotar diez nombres de amigos. Se empieza a orar por ellos diariamente 6 minutos por cada uno de ellos, reclamándolos para Cristo. </a:t>
            </a:r>
          </a:p>
        </p:txBody>
      </p:sp>
    </p:spTree>
    <p:extLst>
      <p:ext uri="{BB962C8B-B14F-4D97-AF65-F5344CB8AC3E}">
        <p14:creationId xmlns:p14="http://schemas.microsoft.com/office/powerpoint/2010/main" val="3678294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sz="4000" dirty="0"/>
              <a:t>Ezequiel 22:30: </a:t>
            </a:r>
            <a:endParaRPr lang="es-MX" sz="4000" dirty="0" smtClean="0"/>
          </a:p>
          <a:p>
            <a:pPr marL="0" indent="0" algn="just">
              <a:buNone/>
            </a:pPr>
            <a:r>
              <a:rPr lang="es-MX" sz="4000" b="1" dirty="0" smtClean="0"/>
              <a:t>“</a:t>
            </a:r>
            <a:r>
              <a:rPr lang="es-MX" sz="4000" b="1" dirty="0"/>
              <a:t>Y busqué entre ellos hombre que hiciese vallado y que se pusiese en la brecha delante de mí, a favor de la tierra, para que yo no la destruyese; y no lo hallé”. </a:t>
            </a:r>
            <a:endParaRPr lang="es-MX" sz="4000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59008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868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B</a:t>
            </a:r>
            <a:r>
              <a:rPr lang="es-MX" dirty="0"/>
              <a:t>. SEGUNDA SEMANA </a:t>
            </a:r>
          </a:p>
          <a:p>
            <a:pPr marL="0" indent="0" algn="just">
              <a:buNone/>
            </a:pPr>
            <a:r>
              <a:rPr lang="es-MX" sz="2800" dirty="0" smtClean="0"/>
              <a:t>CONTACTAR </a:t>
            </a:r>
            <a:endParaRPr lang="es-MX" sz="2800" dirty="0"/>
          </a:p>
          <a:p>
            <a:pPr marL="0" indent="0" algn="just">
              <a:buNone/>
            </a:pPr>
            <a:r>
              <a:rPr lang="es-MX" sz="2800" dirty="0"/>
              <a:t>Empezamos </a:t>
            </a:r>
            <a:r>
              <a:rPr lang="es-MX" sz="2800" b="1" dirty="0"/>
              <a:t>“plantando la semilla”, </a:t>
            </a:r>
            <a:r>
              <a:rPr lang="es-MX" sz="2800" dirty="0"/>
              <a:t>llamando a nuestros familiares y amigos; los contactamos y les mostramos nuestro interés espiritual y genuino por él o ellos.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Les </a:t>
            </a:r>
            <a:r>
              <a:rPr lang="es-MX" sz="2800" dirty="0"/>
              <a:t>contamos como el Señor te movió para anotarlo en tu lista de oración, que estarás orando por él durante 40 días para que su vida sea bendecida. </a:t>
            </a:r>
          </a:p>
        </p:txBody>
      </p:sp>
    </p:spTree>
    <p:extLst>
      <p:ext uri="{BB962C8B-B14F-4D97-AF65-F5344CB8AC3E}">
        <p14:creationId xmlns:p14="http://schemas.microsoft.com/office/powerpoint/2010/main" val="3823177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414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dirty="0"/>
              <a:t>Esta semana solo los contactas , empezarás a notar que el Señor está haciendo algo por esas vidas , de seguro para cuando los llames ya hayan recibió algunas bendiciones del señor o te habrán el corazón para decirte en que área de su vida necesitan la intercesión. 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Lucas </a:t>
            </a:r>
            <a:r>
              <a:rPr lang="es-MX" dirty="0"/>
              <a:t>13:23-24: </a:t>
            </a:r>
            <a:r>
              <a:rPr lang="es-MX" b="1" dirty="0"/>
              <a:t>“Y alguien le dijo: Señor, ¿son pocos los que se salvan? Y él les dijo: Esforzaos a entrar por la puerta angosta; porque os digo que muchos procurarán entrar, y no podrán”.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630307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7989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dirty="0"/>
              <a:t>No olvides continuar orando y ayunando por ellos, aún cuando alguno de ellos no demuestre interés por el Señor, recuerda que la obra la hace Dios.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Santiago </a:t>
            </a:r>
            <a:r>
              <a:rPr lang="es-MX" dirty="0"/>
              <a:t>5:16: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Confesaos vuestras ofensas unos a otros, y orad unos por otros, para que seáis sanados. La oración eficaz del justo puede mucho”.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194083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2726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s-MX" dirty="0" smtClean="0"/>
              <a:t>C</a:t>
            </a:r>
            <a:r>
              <a:rPr lang="es-MX" dirty="0"/>
              <a:t>. TERCERA SEMANA </a:t>
            </a:r>
          </a:p>
          <a:p>
            <a:pPr algn="just"/>
            <a:endParaRPr lang="es-MX" dirty="0"/>
          </a:p>
          <a:p>
            <a:pPr marL="0" indent="0" algn="just">
              <a:buNone/>
            </a:pPr>
            <a:r>
              <a:rPr lang="es-MX" dirty="0"/>
              <a:t>VISITAR </a:t>
            </a:r>
          </a:p>
          <a:p>
            <a:pPr marL="0" indent="0" algn="just">
              <a:buNone/>
            </a:pPr>
            <a:r>
              <a:rPr lang="es-MX" dirty="0"/>
              <a:t>Está semana es muy importante porque lleva 3 semanas orando y ayunando por ellos; la tierra está trabajada y lista par a ser “regada” la semilla plantada la semana anterior. También se les invita y compromete a asistir a una fiesta planeada especialmente para ellos, denominada el </a:t>
            </a:r>
            <a:r>
              <a:rPr lang="es-MX" b="1" dirty="0"/>
              <a:t>“Día del Amigo”.</a:t>
            </a:r>
            <a:r>
              <a:rPr lang="es-MX" dirty="0"/>
              <a:t>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Deberá </a:t>
            </a:r>
            <a:r>
              <a:rPr lang="es-MX" dirty="0"/>
              <a:t>informarles que les llevará el pase de INVITADO ESPECIAL. </a:t>
            </a:r>
          </a:p>
        </p:txBody>
      </p:sp>
    </p:spTree>
    <p:extLst>
      <p:ext uri="{BB962C8B-B14F-4D97-AF65-F5344CB8AC3E}">
        <p14:creationId xmlns:p14="http://schemas.microsoft.com/office/powerpoint/2010/main" val="1007925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859" y="1600202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9600" b="1" dirty="0" smtClean="0"/>
              <a:t>CICLO EVANGELISTICO</a:t>
            </a:r>
            <a:endParaRPr lang="es-MX" sz="9600" b="1" dirty="0"/>
          </a:p>
        </p:txBody>
      </p:sp>
    </p:spTree>
    <p:extLst>
      <p:ext uri="{BB962C8B-B14F-4D97-AF65-F5344CB8AC3E}">
        <p14:creationId xmlns:p14="http://schemas.microsoft.com/office/powerpoint/2010/main" val="1711745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927" y="1261211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400" dirty="0"/>
              <a:t>1 Corintios 3:6: </a:t>
            </a:r>
            <a:endParaRPr lang="es-MX" sz="2400" dirty="0" smtClean="0"/>
          </a:p>
          <a:p>
            <a:pPr marL="0" indent="0" algn="just">
              <a:buNone/>
            </a:pPr>
            <a:r>
              <a:rPr lang="es-MX" sz="2400" b="1" dirty="0" smtClean="0"/>
              <a:t>“</a:t>
            </a:r>
            <a:r>
              <a:rPr lang="es-MX" sz="2400" b="1" dirty="0"/>
              <a:t>Yo planté, Apolos regó; pero el crecimiento lo ha dado Dios”. </a:t>
            </a:r>
            <a:endParaRPr lang="es-MX" sz="2400" dirty="0"/>
          </a:p>
          <a:p>
            <a:pPr marL="0" indent="0" algn="just">
              <a:buNone/>
            </a:pPr>
            <a:r>
              <a:rPr lang="es-MX" sz="2400" dirty="0"/>
              <a:t>Se le visita al domicilio y si es posible, se le expone un mensaje de aceptar a Cristo en sus vida y se hace una oración por él. Si nuestro amigo expone alguna necesidad, se le ministra y se empieza a entablar una relación de amistad; considerándolo como un hijo espiritual. </a:t>
            </a:r>
          </a:p>
          <a:p>
            <a:pPr marL="0" indent="0" algn="just">
              <a:buNone/>
            </a:pPr>
            <a:r>
              <a:rPr lang="es-MX" sz="2400" dirty="0" smtClean="0"/>
              <a:t>Marcos </a:t>
            </a:r>
            <a:r>
              <a:rPr lang="es-MX" sz="2400" dirty="0"/>
              <a:t>4:26: </a:t>
            </a:r>
            <a:endParaRPr lang="es-MX" sz="2400" dirty="0" smtClean="0"/>
          </a:p>
          <a:p>
            <a:pPr marL="0" indent="0" algn="just">
              <a:buNone/>
            </a:pPr>
            <a:r>
              <a:rPr lang="es-MX" sz="2400" b="1" dirty="0" smtClean="0"/>
              <a:t>“</a:t>
            </a:r>
            <a:r>
              <a:rPr lang="es-MX" sz="2400" b="1" dirty="0"/>
              <a:t>Decía además: Así es el reino de Dios, como cuando un hombre echa semilla en la tierra; y duerme y se levanta, de noche y de día, y la semilla brota y crece sin que él sepa cómo”. 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5773447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292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MX" dirty="0" smtClean="0"/>
              <a:t>D</a:t>
            </a:r>
            <a:r>
              <a:rPr lang="es-MX" dirty="0"/>
              <a:t>. CUARTA SEMANA </a:t>
            </a:r>
          </a:p>
          <a:p>
            <a:pPr algn="just"/>
            <a:endParaRPr lang="es-MX" dirty="0"/>
          </a:p>
          <a:p>
            <a:pPr marL="0" indent="0" algn="just">
              <a:buNone/>
            </a:pPr>
            <a:r>
              <a:rPr lang="es-MX" dirty="0"/>
              <a:t>LLEVAR LA INVITACIÓN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/>
              <a:t> </a:t>
            </a:r>
            <a:r>
              <a:rPr lang="es-MX" dirty="0" smtClean="0"/>
              <a:t>Los </a:t>
            </a:r>
            <a:r>
              <a:rPr lang="es-MX" dirty="0"/>
              <a:t>visitamos personalmente y les entregamos un Pase de Cortesía, para el Día del Amigo. Se les </a:t>
            </a:r>
            <a:r>
              <a:rPr lang="es-MX" b="1" dirty="0"/>
              <a:t>“recoge”</a:t>
            </a:r>
            <a:r>
              <a:rPr lang="es-MX" dirty="0"/>
              <a:t> la confirmación. 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También </a:t>
            </a:r>
            <a:r>
              <a:rPr lang="es-MX" dirty="0"/>
              <a:t>se pueden celebrar distintos eventos durante el día del amigo, como un invitado especial que tenga algún don; ya sea de sanidad o palabra para ministrar al amigo y conectarlo con el creador, para que lo reciba en su corazón. </a:t>
            </a:r>
          </a:p>
        </p:txBody>
      </p:sp>
    </p:spTree>
    <p:extLst>
      <p:ext uri="{BB962C8B-B14F-4D97-AF65-F5344CB8AC3E}">
        <p14:creationId xmlns:p14="http://schemas.microsoft.com/office/powerpoint/2010/main" val="38865758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8688"/>
            <a:ext cx="8229600" cy="452596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s-MX" dirty="0"/>
              <a:t>Hechos 8:35: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Entonces Felipe, abriendo su boca, y comenzando desde esta escritura, le anunció el evangelio de Jesús”. </a:t>
            </a:r>
            <a:endParaRPr lang="es-MX" dirty="0"/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Si </a:t>
            </a:r>
            <a:r>
              <a:rPr lang="es-MX" dirty="0"/>
              <a:t>es posible deberá aprovechar el momento para orar personalmente por ellos, ya que es muy probable que sus corazones estén listos para ser ministrados; de </a:t>
            </a:r>
            <a:r>
              <a:rPr lang="es-MX" dirty="0" smtClean="0"/>
              <a:t>una </a:t>
            </a:r>
            <a:r>
              <a:rPr lang="es-MX" dirty="0"/>
              <a:t>manera más personal. </a:t>
            </a:r>
          </a:p>
        </p:txBody>
      </p:sp>
    </p:spTree>
    <p:extLst>
      <p:ext uri="{BB962C8B-B14F-4D97-AF65-F5344CB8AC3E}">
        <p14:creationId xmlns:p14="http://schemas.microsoft.com/office/powerpoint/2010/main" val="10381896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8688"/>
            <a:ext cx="8229600" cy="452596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s-MX" dirty="0"/>
              <a:t>1 Corintios 9:16: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Pues si anuncio el evangelio, no tengo por qué gloriarme; porque me es impuesta necesidad; y ¡ay de mí si no anunciare el evangelio!”. </a:t>
            </a:r>
            <a:endParaRPr lang="es-MX" dirty="0"/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Es </a:t>
            </a:r>
            <a:r>
              <a:rPr lang="es-MX" dirty="0"/>
              <a:t>muy importante enfatizarle que esta reunión se planeó solo para ellos, para ayudarles a acercarse a Dios y que todo la iglesia estamos orando y ayunando para que Dios lo bendiga grandemente. </a:t>
            </a:r>
          </a:p>
        </p:txBody>
      </p:sp>
    </p:spTree>
    <p:extLst>
      <p:ext uri="{BB962C8B-B14F-4D97-AF65-F5344CB8AC3E}">
        <p14:creationId xmlns:p14="http://schemas.microsoft.com/office/powerpoint/2010/main" val="19754466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5655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3600" dirty="0" smtClean="0"/>
              <a:t>E</a:t>
            </a:r>
            <a:r>
              <a:rPr lang="es-MX" sz="3600" dirty="0"/>
              <a:t>. QUINTA SEMANA </a:t>
            </a:r>
          </a:p>
          <a:p>
            <a:pPr marL="0" indent="0" algn="just">
              <a:buNone/>
            </a:pPr>
            <a:r>
              <a:rPr lang="es-MX" sz="3600" dirty="0" smtClean="0"/>
              <a:t>LLEVARLOS </a:t>
            </a:r>
            <a:endParaRPr lang="es-MX" sz="3600" dirty="0"/>
          </a:p>
          <a:p>
            <a:pPr marL="0" indent="0" algn="just">
              <a:buNone/>
            </a:pPr>
            <a:r>
              <a:rPr lang="es-MX" sz="3600" dirty="0"/>
              <a:t>Lucas 14:22: </a:t>
            </a:r>
            <a:endParaRPr lang="es-MX" sz="3600" dirty="0" smtClean="0"/>
          </a:p>
          <a:p>
            <a:pPr marL="0" indent="0" algn="just">
              <a:buNone/>
            </a:pPr>
            <a:r>
              <a:rPr lang="es-MX" sz="3600" b="1" dirty="0" smtClean="0"/>
              <a:t>“</a:t>
            </a:r>
            <a:r>
              <a:rPr lang="es-MX" sz="3600" b="1" dirty="0"/>
              <a:t>Y dijo el siervo: Señor, se ha hecho como mandaste, y aún hay lugar. Dijo el señor al siervo: Ve por los caminos y por los vallados, y fuérzalos a entrar, para que se llene mi casa”. 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8090786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4259"/>
            <a:ext cx="8229600" cy="52686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/>
              <a:t>Se pasa por los invitados y se les lleva a la fiesta del amigo, preparada especialmente para ellos. La celebración está enfocada en el perdido.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Las </a:t>
            </a:r>
            <a:r>
              <a:rPr lang="es-MX" dirty="0"/>
              <a:t>alabanzas, los testimonios, dramas, sermones, etc. van enfocados a llevar al perdido a recibir a Cristo en su corazón. Se les ministra con sintonía en el Espíritu Santo. En ese día, se les invita a asistir a un Grupo de Amistad y recibir palabra de DIOS. Se les contacta con una célula, preferentemente cercana a su hogar. </a:t>
            </a:r>
          </a:p>
        </p:txBody>
      </p:sp>
    </p:spTree>
    <p:extLst>
      <p:ext uri="{BB962C8B-B14F-4D97-AF65-F5344CB8AC3E}">
        <p14:creationId xmlns:p14="http://schemas.microsoft.com/office/powerpoint/2010/main" val="37481398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8383"/>
            <a:ext cx="8229600" cy="516304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800" dirty="0" smtClean="0"/>
              <a:t>F</a:t>
            </a:r>
            <a:r>
              <a:rPr lang="es-MX" sz="2800" dirty="0"/>
              <a:t>. SEMANA SEXTA </a:t>
            </a:r>
          </a:p>
          <a:p>
            <a:pPr marL="0" indent="0" algn="just">
              <a:buNone/>
            </a:pPr>
            <a:r>
              <a:rPr lang="es-MX" sz="2800" dirty="0" smtClean="0"/>
              <a:t>CONÉCTALOS </a:t>
            </a:r>
            <a:r>
              <a:rPr lang="es-MX" sz="2800" dirty="0"/>
              <a:t>AL GRUPO DE AMISTAD </a:t>
            </a:r>
          </a:p>
          <a:p>
            <a:pPr lvl="1" algn="just"/>
            <a:r>
              <a:rPr lang="es-MX" dirty="0"/>
              <a:t>Se les lleva por primera vez a una casa. Ahí se le da la bienvenida a la reunión. </a:t>
            </a:r>
          </a:p>
          <a:p>
            <a:pPr marL="0" indent="0" algn="just">
              <a:buNone/>
            </a:pPr>
            <a:r>
              <a:rPr lang="es-MX" sz="2800" dirty="0" smtClean="0"/>
              <a:t>El </a:t>
            </a:r>
            <a:r>
              <a:rPr lang="es-MX" sz="2800" dirty="0"/>
              <a:t>líder del grupo de amistad, esa semana es necesario que esté buscándolo y comunicándose con ellos; para no perder la cosecha y conectarlo a la reunión cada semana. La siguiente conexión, será llevarlo a celebrar con nosotros a la Casa de DIOS.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Y </a:t>
            </a:r>
            <a:r>
              <a:rPr lang="es-MX" sz="2800" dirty="0"/>
              <a:t>Luego a un retiro espiritual. </a:t>
            </a:r>
          </a:p>
        </p:txBody>
      </p:sp>
    </p:spTree>
    <p:extLst>
      <p:ext uri="{BB962C8B-B14F-4D97-AF65-F5344CB8AC3E}">
        <p14:creationId xmlns:p14="http://schemas.microsoft.com/office/powerpoint/2010/main" val="34088147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s-MX" sz="4400" b="1" dirty="0"/>
              <a:t>CONCLUSIÓN</a:t>
            </a:r>
            <a:r>
              <a:rPr lang="es-MX" sz="3600" b="1" dirty="0"/>
              <a:t> </a:t>
            </a:r>
            <a:endParaRPr lang="es-MX" sz="3600" dirty="0"/>
          </a:p>
          <a:p>
            <a:pPr marL="0" indent="0" algn="just">
              <a:buNone/>
            </a:pPr>
            <a:r>
              <a:rPr lang="es-MX" sz="3600" dirty="0" smtClean="0"/>
              <a:t>Sin </a:t>
            </a:r>
            <a:r>
              <a:rPr lang="es-MX" sz="3600" dirty="0"/>
              <a:t>duda alguna, este ciclo es gran importancia; porque es algo probado y de mucha bendición, que quien lo hace de manera sincera y siguiendo estos sencillos pasos; podrá ver hermosos resultados de crecimiento y personas rendidas a los pies de Cristo.</a:t>
            </a:r>
          </a:p>
        </p:txBody>
      </p:sp>
    </p:spTree>
    <p:extLst>
      <p:ext uri="{BB962C8B-B14F-4D97-AF65-F5344CB8AC3E}">
        <p14:creationId xmlns:p14="http://schemas.microsoft.com/office/powerpoint/2010/main" val="1788057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5655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s-MX" sz="4000" b="1" dirty="0"/>
              <a:t>BASE BÍBLICA: </a:t>
            </a:r>
            <a:r>
              <a:rPr lang="es-MX" dirty="0"/>
              <a:t>1 Corintios 3:6-8 </a:t>
            </a:r>
          </a:p>
          <a:p>
            <a:pPr marL="0" indent="0" algn="just">
              <a:buNone/>
            </a:pPr>
            <a:endParaRPr lang="es-MX" b="1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Yo planté, Apolos regó; pero el crecimiento lo ha dado Dios. Así que ni el que planta es algo, ni el que riega, sino Dios, que da el crecimiento. Y el que planta y el que riega son una misma cosa; aunque cada uno recibirá su recompensa conforme a su labor”.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91791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2777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MX" sz="4300" b="1" dirty="0"/>
              <a:t>INTRODUCCIÓN </a:t>
            </a:r>
            <a:endParaRPr lang="es-MX" sz="4300" dirty="0"/>
          </a:p>
          <a:p>
            <a:pPr marL="0" indent="0" algn="just">
              <a:buNone/>
            </a:pPr>
            <a:r>
              <a:rPr lang="es-MX" sz="3000" dirty="0"/>
              <a:t>La Estrategia de Jesús está recobrando el modelo apostólico de la iglesia primitiva, que tenía un concepto natural de la iglesia; la cual era vista como un cuerpo, un organismo vivo. </a:t>
            </a:r>
            <a:endParaRPr lang="es-MX" sz="3000" dirty="0" smtClean="0"/>
          </a:p>
          <a:p>
            <a:pPr marL="0" indent="0" algn="just">
              <a:buNone/>
            </a:pPr>
            <a:r>
              <a:rPr lang="es-MX" sz="3000" dirty="0" smtClean="0"/>
              <a:t>Ese </a:t>
            </a:r>
            <a:r>
              <a:rPr lang="es-MX" sz="3000" dirty="0"/>
              <a:t>es el concepto que Jesús les enseñó a través de las parábolas de las siembra, en el ejemplo de los rebaños; es decir que ellos entendieron que para que el evangelio CRECIERA y se MULTIPLICARA, ellos deberían sembrarlo y atenderlo hasta dar resultados. </a:t>
            </a:r>
          </a:p>
        </p:txBody>
      </p:sp>
    </p:spTree>
    <p:extLst>
      <p:ext uri="{BB962C8B-B14F-4D97-AF65-F5344CB8AC3E}">
        <p14:creationId xmlns:p14="http://schemas.microsoft.com/office/powerpoint/2010/main" val="3171128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/>
              <a:t>Mateo 13:38: </a:t>
            </a:r>
            <a:r>
              <a:rPr lang="es-MX" b="1" dirty="0"/>
              <a:t>“El campo es el mundo; la buena semilla son los hijos del reino, y la cizaña son los hijos del malo”. </a:t>
            </a:r>
            <a:endParaRPr lang="es-MX" dirty="0"/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/>
              <a:t>Mateo 13:31: </a:t>
            </a:r>
            <a:r>
              <a:rPr lang="es-MX" b="1" dirty="0"/>
              <a:t>“Otra parábola les refirió, diciendo: El reino de los cielos es semejante al grano de mostaza, que un hombre tomó y sembró en su campo”.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4351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8617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3100" b="1" dirty="0"/>
              <a:t>Todo el que sabe de siembras, </a:t>
            </a:r>
            <a:r>
              <a:rPr lang="es-MX" sz="3100" dirty="0"/>
              <a:t>sabe que para sembrar hay que esperar que llegue el ciclo; ya que cada semilla tiene su ciclo y su temporada, si se siembra fuera del ciclo; es muy probable que no nazca o que su fruto sea extremadamente escaso. </a:t>
            </a:r>
            <a:endParaRPr lang="es-MX" sz="3100" dirty="0" smtClean="0"/>
          </a:p>
          <a:p>
            <a:pPr marL="0" indent="0" algn="just">
              <a:buNone/>
            </a:pPr>
            <a:r>
              <a:rPr lang="es-MX" sz="3100" dirty="0" smtClean="0"/>
              <a:t>Por </a:t>
            </a:r>
            <a:r>
              <a:rPr lang="es-MX" sz="3100" dirty="0"/>
              <a:t>ello la iglesia del Señor, está recobrando los procesos de una siembra, sembraremos la palabra de Dios a través de un ciclo evangelístico. </a:t>
            </a:r>
          </a:p>
        </p:txBody>
      </p:sp>
    </p:spTree>
    <p:extLst>
      <p:ext uri="{BB962C8B-B14F-4D97-AF65-F5344CB8AC3E}">
        <p14:creationId xmlns:p14="http://schemas.microsoft.com/office/powerpoint/2010/main" val="1621250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7989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4800" b="1" dirty="0"/>
              <a:t>I.- El CICLO EVANGELÍSTICO </a:t>
            </a:r>
            <a:endParaRPr lang="es-MX" sz="4800" dirty="0"/>
          </a:p>
          <a:p>
            <a:pPr marL="0" indent="0" algn="just">
              <a:buNone/>
            </a:pPr>
            <a:r>
              <a:rPr lang="es-MX" sz="3600" dirty="0"/>
              <a:t>Es una herramienta probada por miles de iglesias en el mundo, con sorprendentes alcances de los perdidos. Esta herramienta pone a cada miembro del cuerpo de Cristo a funcionar y cumplir el propósito; de que cada miembro es un sacerdote de la Iglesia. </a:t>
            </a:r>
          </a:p>
        </p:txBody>
      </p:sp>
    </p:spTree>
    <p:extLst>
      <p:ext uri="{BB962C8B-B14F-4D97-AF65-F5344CB8AC3E}">
        <p14:creationId xmlns:p14="http://schemas.microsoft.com/office/powerpoint/2010/main" val="3284964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sz="3600" dirty="0"/>
              <a:t>Involucrando a que cada miembro, compruebe la importancia de la oración y el ayuno, y que reconozca su sacerdocio. </a:t>
            </a:r>
            <a:endParaRPr lang="es-MX" sz="3600" dirty="0" smtClean="0"/>
          </a:p>
          <a:p>
            <a:pPr marL="0" indent="0" algn="just">
              <a:buNone/>
            </a:pPr>
            <a:r>
              <a:rPr lang="es-MX" sz="3600" dirty="0" smtClean="0"/>
              <a:t>No </a:t>
            </a:r>
            <a:r>
              <a:rPr lang="es-MX" sz="3600" dirty="0"/>
              <a:t>dejar que solo un hombre sea el pastor, o el encargado del evangelismo para cumplir la tarea encomendada por Jesús; de ir y hacer discípulos a todas las naciones.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55265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1413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/>
              <a:t>El </a:t>
            </a:r>
            <a:r>
              <a:rPr lang="es-MX" sz="2800" dirty="0"/>
              <a:t>evangelio, no necesita majestuosas cosas para que de resultado; lo único que necesita es que sea SEMBRADO en tierra y él por si solo tiene poder para salvación. </a:t>
            </a:r>
          </a:p>
          <a:p>
            <a:pPr marL="0" indent="0" algn="just">
              <a:buNone/>
            </a:pP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Romanos </a:t>
            </a:r>
            <a:r>
              <a:rPr lang="es-MX" sz="2800" dirty="0"/>
              <a:t>1:16</a:t>
            </a:r>
            <a:r>
              <a:rPr lang="es-MX" sz="2800" b="1" dirty="0"/>
              <a:t>: “Porque no me avergüenzo del evangelio, porque es poder de Dios para salvación a todo aquel que cree; al judío primeramente, y también al griego”.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34223564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1795</Words>
  <Application>Microsoft Office PowerPoint</Application>
  <PresentationFormat>Presentación en pantalla (4:3)</PresentationFormat>
  <Paragraphs>89</Paragraphs>
  <Slides>27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0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user</dc:creator>
  <cp:keywords/>
  <dc:description/>
  <cp:lastModifiedBy>Iglesia La Misión</cp:lastModifiedBy>
  <cp:revision>56</cp:revision>
  <dcterms:created xsi:type="dcterms:W3CDTF">2016-01-29T05:02:58Z</dcterms:created>
  <dcterms:modified xsi:type="dcterms:W3CDTF">2018-02-01T22:05:47Z</dcterms:modified>
  <cp:category/>
</cp:coreProperties>
</file>