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588370"/>
            <a:ext cx="8218715" cy="4154984"/>
          </a:xfrm>
          <a:prstGeom prst="rect">
            <a:avLst/>
          </a:prstGeom>
        </p:spPr>
        <p:txBody>
          <a:bodyPr wrap="square">
            <a:spAutoFit/>
          </a:bodyPr>
          <a:lstStyle/>
          <a:p>
            <a:pPr algn="just"/>
            <a:r>
              <a:rPr lang="es-MX" sz="2400" dirty="0"/>
              <a:t>Uno de los mejores ejemplos lo vemos en Mateo 8: 5-10: </a:t>
            </a:r>
            <a:r>
              <a:rPr lang="es-MX" sz="2400" b="1" dirty="0"/>
              <a:t>“Entrando Jesús en </a:t>
            </a:r>
            <a:r>
              <a:rPr lang="es-MX" sz="2400" b="1" dirty="0" err="1"/>
              <a:t>Capernaum</a:t>
            </a:r>
            <a:r>
              <a:rPr lang="es-MX" sz="2400" b="1" dirty="0"/>
              <a:t>, vino a él un centurión, rogándole, y diciendo: Señor, mi criado está postrado en casa, paralítico, gravemente atormentado. Y Jesús le dijo: Yo iré y le sanaré. Respondió el centurión y dijo: Señor, no soy digno de que entres bajo mi techo; solamente di la palabra, y mi criado sanará. Porque también yo soy hombre bajo autoridad, y tengo bajo mis órdenes soldados; y digo a éste: Ve, y va; y al otro: Ven, y viene; y a mi siervo: Haz esto, y lo hace. Al oírlo Jesús, se maravilló, y dijo a los que le seguían: De cierto os digo, que ni aun en Israel he hallado tanta fe”.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786822"/>
            <a:ext cx="8011886" cy="2554545"/>
          </a:xfrm>
          <a:prstGeom prst="rect">
            <a:avLst/>
          </a:prstGeom>
        </p:spPr>
        <p:txBody>
          <a:bodyPr wrap="square">
            <a:spAutoFit/>
          </a:bodyPr>
          <a:lstStyle/>
          <a:p>
            <a:pPr algn="just"/>
            <a:r>
              <a:rPr lang="es-MX" sz="3200" dirty="0"/>
              <a:t>Creo que este hombre, el centurión romano; conocía este principio. </a:t>
            </a:r>
            <a:endParaRPr lang="es-MX" sz="3200" dirty="0" smtClean="0"/>
          </a:p>
          <a:p>
            <a:pPr algn="just"/>
            <a:r>
              <a:rPr lang="es-MX" sz="3200" dirty="0" smtClean="0"/>
              <a:t>El </a:t>
            </a:r>
            <a:r>
              <a:rPr lang="es-MX" sz="3200" dirty="0"/>
              <a:t>daba órdenes, porque estaba bajo órdenes y sabía que lo mismo acontecía con Jesús. Por eso Jesús habló bien de su fe.</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0114" y="1233331"/>
            <a:ext cx="8392886" cy="4832092"/>
          </a:xfrm>
          <a:prstGeom prst="rect">
            <a:avLst/>
          </a:prstGeom>
        </p:spPr>
        <p:txBody>
          <a:bodyPr wrap="square">
            <a:spAutoFit/>
          </a:bodyPr>
          <a:lstStyle/>
          <a:p>
            <a:pPr algn="just"/>
            <a:r>
              <a:rPr lang="es-MX" sz="2200" b="1" dirty="0"/>
              <a:t>II.- TENER AUTORIDAD, NO SIGNIFICA SER AUTORITARIO </a:t>
            </a:r>
            <a:endParaRPr lang="es-MX" sz="2200" b="1" dirty="0" smtClean="0"/>
          </a:p>
          <a:p>
            <a:pPr algn="just"/>
            <a:r>
              <a:rPr lang="es-MX" sz="2200" dirty="0" smtClean="0"/>
              <a:t>Hay </a:t>
            </a:r>
            <a:r>
              <a:rPr lang="es-MX" sz="2200" dirty="0"/>
              <a:t>una gran diferencia entre tener autoridad, y ser autoritario. </a:t>
            </a:r>
            <a:endParaRPr lang="es-MX" sz="2200" dirty="0" smtClean="0"/>
          </a:p>
          <a:p>
            <a:pPr algn="just"/>
            <a:r>
              <a:rPr lang="es-MX" sz="2200" dirty="0" smtClean="0"/>
              <a:t>Mateo </a:t>
            </a:r>
            <a:r>
              <a:rPr lang="es-MX" sz="2200" dirty="0"/>
              <a:t>21:34-41: </a:t>
            </a:r>
            <a:r>
              <a:rPr lang="es-MX" sz="2200" b="1" dirty="0"/>
              <a:t>“Y cuando se acercó el tiempo de los frutos, envió sus siervos a los labradores, para que recibiesen sus frutos. Mas los labradores, tomando a los siervos, a uno golpearon, a otro mataron, y a otro apedrearon. Envió de nuevo otros siervos, más que los primeros; e hicieron con ellos de la misma manera. Finalmente les envió su hijo, diciendo: Tendrán respeto a mi hijo. Mas los labradores, cuando vieron al hijo, dijeron entre sí: Este es el heredero; venid, matémosle, y apoderémonos de su heredad. Y tomándole, le echaron fuera de la viña, y le mataron. Cuando venga, pues, el señor de la viña, ¿qué hará a aquellos labradores? Le dijeron: A los malos destruirá sin misericordia, y </a:t>
            </a:r>
            <a:r>
              <a:rPr lang="es-MX" sz="2200" b="1" dirty="0" smtClean="0"/>
              <a:t>arrendará </a:t>
            </a:r>
            <a:r>
              <a:rPr lang="es-MX" sz="2200" b="1" dirty="0"/>
              <a:t>su viña a otros labradores, que le paguen el fruto a su tiempo”.</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187440"/>
            <a:ext cx="8273142" cy="4832092"/>
          </a:xfrm>
          <a:prstGeom prst="rect">
            <a:avLst/>
          </a:prstGeom>
        </p:spPr>
        <p:txBody>
          <a:bodyPr wrap="square">
            <a:spAutoFit/>
          </a:bodyPr>
          <a:lstStyle/>
          <a:p>
            <a:pPr algn="just"/>
            <a:r>
              <a:rPr lang="es-MX" sz="2800" b="1" dirty="0"/>
              <a:t>III.- ACEPTANDO LA AUTORIDAD </a:t>
            </a:r>
            <a:endParaRPr lang="es-MX" sz="2800" b="1" dirty="0" smtClean="0"/>
          </a:p>
          <a:p>
            <a:pPr algn="just"/>
            <a:r>
              <a:rPr lang="es-MX" sz="2800" dirty="0" smtClean="0"/>
              <a:t>Cuando </a:t>
            </a:r>
            <a:r>
              <a:rPr lang="es-MX" sz="2800" dirty="0"/>
              <a:t>uno acepta la autoridad de su líder, es sinónimo de bendición para nuestras vidas. El no aceptarla es rebeldía, desde el punto de vista bíblico. Su obediencia no era al hombre, sino a Cristo. Si recordamos que todas las autoridades han sido puestas por Dios, entonces debemos aceptar a nuestras autoridades. Por eso Pablo, se regocijaba de aquellos cristianos que obedecían. Hay grandes bendiciones para los que obedecen, y que usted puede leer en el capítulo 28 de Deuteronomio.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09600" y="1649497"/>
            <a:ext cx="8001000" cy="3970318"/>
          </a:xfrm>
          <a:prstGeom prst="rect">
            <a:avLst/>
          </a:prstGeom>
        </p:spPr>
        <p:txBody>
          <a:bodyPr wrap="square">
            <a:spAutoFit/>
          </a:bodyPr>
          <a:lstStyle/>
          <a:p>
            <a:pPr algn="just"/>
            <a:r>
              <a:rPr lang="es-MX" sz="2800" dirty="0"/>
              <a:t>Romanos 13:2: </a:t>
            </a:r>
            <a:r>
              <a:rPr lang="es-MX" sz="2800" b="1" dirty="0"/>
              <a:t>“De modo que quien se opone a la AUTORIDAD, a lo establecido por Dios resiste; y los que resisten, acarrean condenación para sí mismos”. </a:t>
            </a:r>
            <a:endParaRPr lang="es-MX" sz="2800" b="1" dirty="0" smtClean="0"/>
          </a:p>
          <a:p>
            <a:pPr algn="just"/>
            <a:r>
              <a:rPr lang="es-MX" sz="2800" dirty="0" smtClean="0"/>
              <a:t>Veamos </a:t>
            </a:r>
            <a:r>
              <a:rPr lang="es-MX" sz="2800" dirty="0"/>
              <a:t>algunos ejemplos de la aceptación de la autoridad: </a:t>
            </a:r>
            <a:endParaRPr lang="es-MX" sz="2800" dirty="0" smtClean="0"/>
          </a:p>
          <a:p>
            <a:pPr algn="just"/>
            <a:r>
              <a:rPr lang="es-MX" sz="2800" dirty="0" smtClean="0"/>
              <a:t>A</a:t>
            </a:r>
            <a:r>
              <a:rPr lang="es-MX" sz="2800" dirty="0"/>
              <a:t>. EL EJEMPLO DE LOS FILIPENSES </a:t>
            </a:r>
            <a:r>
              <a:rPr lang="es-MX" sz="2800" dirty="0" err="1"/>
              <a:t>Filipenses</a:t>
            </a:r>
            <a:r>
              <a:rPr lang="es-MX" sz="2800" dirty="0"/>
              <a:t> 2:12: </a:t>
            </a:r>
            <a:r>
              <a:rPr lang="es-MX" sz="2800" b="1" dirty="0"/>
              <a:t>“amados míos, como siempre habéis obedecido, no solamente cuando estoy presente, sino mucho más ahora que estoy ausente…”.</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8713" y="1870893"/>
            <a:ext cx="7990115" cy="2862322"/>
          </a:xfrm>
          <a:prstGeom prst="rect">
            <a:avLst/>
          </a:prstGeom>
        </p:spPr>
        <p:txBody>
          <a:bodyPr wrap="square">
            <a:spAutoFit/>
          </a:bodyPr>
          <a:lstStyle/>
          <a:p>
            <a:pPr algn="just"/>
            <a:r>
              <a:rPr lang="es-MX" sz="3600" b="1" dirty="0"/>
              <a:t>B. EL EJEMPLO DE LOS ROMANOS </a:t>
            </a:r>
            <a:endParaRPr lang="es-MX" sz="3600" b="1" dirty="0" smtClean="0"/>
          </a:p>
          <a:p>
            <a:pPr algn="just"/>
            <a:r>
              <a:rPr lang="es-MX" sz="3600" dirty="0" smtClean="0"/>
              <a:t>Romanos </a:t>
            </a:r>
            <a:r>
              <a:rPr lang="es-MX" sz="3600" dirty="0"/>
              <a:t>16:19: </a:t>
            </a:r>
            <a:endParaRPr lang="es-MX" sz="3600" dirty="0" smtClean="0"/>
          </a:p>
          <a:p>
            <a:pPr algn="just"/>
            <a:r>
              <a:rPr lang="es-MX" sz="3600" b="1" dirty="0" smtClean="0"/>
              <a:t>“</a:t>
            </a:r>
            <a:r>
              <a:rPr lang="es-MX" sz="3600" b="1" dirty="0"/>
              <a:t>Vuestra obediencia ha venido a ser notoria a todos, y por eso me gozo de vosotros…”. </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214721"/>
            <a:ext cx="7968342" cy="4585871"/>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Creo </a:t>
            </a:r>
            <a:r>
              <a:rPr lang="es-MX" sz="2800" dirty="0"/>
              <a:t>que nuestra actitud debería ser, como dice Pablo en 1 Corintios 4:1: </a:t>
            </a:r>
            <a:r>
              <a:rPr lang="es-MX" sz="2800" b="1" dirty="0"/>
              <a:t>“téngannos los hombres por servidores de Cristo, y administradores de los misterios de Dios”. </a:t>
            </a:r>
            <a:endParaRPr lang="es-MX" sz="2800" b="1" dirty="0" smtClean="0"/>
          </a:p>
          <a:p>
            <a:pPr algn="just"/>
            <a:r>
              <a:rPr lang="es-MX" sz="2800" dirty="0" smtClean="0"/>
              <a:t>Los </a:t>
            </a:r>
            <a:r>
              <a:rPr lang="es-MX" sz="2800" dirty="0"/>
              <a:t>hijos de Dios tenemos la autoridad de Cristo para ser ejercida, según el propósito del Espíritu Santo. Por eso la Palabra nos insta a estar sujetos los unos a los otros. Dice en Efesios 5: 21: </a:t>
            </a:r>
            <a:r>
              <a:rPr lang="es-MX" sz="2800" b="1" dirty="0"/>
              <a:t>“Someteos unos a otros en el temor de Dios…”.</a:t>
            </a:r>
          </a:p>
        </p:txBody>
      </p:sp>
    </p:spTree>
    <p:extLst>
      <p:ext uri="{BB962C8B-B14F-4D97-AF65-F5344CB8AC3E}">
        <p14:creationId xmlns:p14="http://schemas.microsoft.com/office/powerpoint/2010/main" val="38231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794657" y="2318657"/>
            <a:ext cx="7282543" cy="2800767"/>
          </a:xfrm>
          <a:prstGeom prst="rect">
            <a:avLst/>
          </a:prstGeom>
          <a:noFill/>
        </p:spPr>
        <p:txBody>
          <a:bodyPr wrap="square" rtlCol="0">
            <a:spAutoFit/>
          </a:bodyPr>
          <a:lstStyle/>
          <a:p>
            <a:pPr algn="ctr"/>
            <a:r>
              <a:rPr lang="es-MX" sz="8800" b="1" dirty="0" smtClean="0"/>
              <a:t>AUTORIDAD ESPIRITUAL</a:t>
            </a:r>
            <a:endParaRPr lang="es-MX" sz="88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64029" y="2001521"/>
            <a:ext cx="7913914" cy="2554545"/>
          </a:xfrm>
          <a:prstGeom prst="rect">
            <a:avLst/>
          </a:prstGeom>
        </p:spPr>
        <p:txBody>
          <a:bodyPr wrap="square">
            <a:spAutoFit/>
          </a:bodyPr>
          <a:lstStyle/>
          <a:p>
            <a:pPr algn="just"/>
            <a:r>
              <a:rPr lang="es-MX" sz="3200" dirty="0"/>
              <a:t>BASE BÍBLICA: Romanos 13:2 </a:t>
            </a:r>
            <a:endParaRPr lang="es-MX" sz="3200" dirty="0" smtClean="0"/>
          </a:p>
          <a:p>
            <a:pPr algn="just"/>
            <a:r>
              <a:rPr lang="es-MX" sz="3200" b="1" dirty="0" smtClean="0"/>
              <a:t>“</a:t>
            </a:r>
            <a:r>
              <a:rPr lang="es-MX" sz="3200" b="1" dirty="0"/>
              <a:t>De modo que quien se opone a la AUTORIDAD, a lo establecido por Dios resiste; y los que resisten, acarrean condenación para sí mismos”. </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406997"/>
            <a:ext cx="8055429" cy="4647426"/>
          </a:xfrm>
          <a:prstGeom prst="rect">
            <a:avLst/>
          </a:prstGeom>
        </p:spPr>
        <p:txBody>
          <a:bodyPr wrap="square">
            <a:spAutoFit/>
          </a:bodyPr>
          <a:lstStyle/>
          <a:p>
            <a:pPr algn="just"/>
            <a:r>
              <a:rPr lang="es-MX" sz="4000" b="1" dirty="0"/>
              <a:t>INTRODUCCIÓN </a:t>
            </a:r>
            <a:endParaRPr lang="es-MX" sz="4000" b="1" dirty="0" smtClean="0"/>
          </a:p>
          <a:p>
            <a:pPr algn="just"/>
            <a:r>
              <a:rPr lang="es-MX" sz="3200" dirty="0" smtClean="0"/>
              <a:t>Debemos </a:t>
            </a:r>
            <a:r>
              <a:rPr lang="es-MX" sz="3200" dirty="0"/>
              <a:t>empezar precisando, que toda autoridad ha sido establecida por Dios. Que toda rebelión es satánica. Y que la desobediencia es comparada al pecado de la brujería. Dios establece y delega la autoridad. Las faltas en nuestras autoridades, son un examen para ver si hay rebelión en nosotros (como en el caso de </a:t>
            </a:r>
            <a:r>
              <a:rPr lang="es-MX" sz="3200" dirty="0" err="1"/>
              <a:t>Cam</a:t>
            </a:r>
            <a:r>
              <a:rPr lang="es-MX" sz="3200" dirty="0"/>
              <a:t>).</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7829" y="1733567"/>
            <a:ext cx="7957457" cy="3539430"/>
          </a:xfrm>
          <a:prstGeom prst="rect">
            <a:avLst/>
          </a:prstGeom>
        </p:spPr>
        <p:txBody>
          <a:bodyPr wrap="square">
            <a:spAutoFit/>
          </a:bodyPr>
          <a:lstStyle/>
          <a:p>
            <a:pPr algn="just"/>
            <a:r>
              <a:rPr lang="es-MX" sz="2800" dirty="0"/>
              <a:t>Cuando hay servicio, pero no hay orden; también es rebelión, lo vemos con </a:t>
            </a:r>
            <a:r>
              <a:rPr lang="es-MX" sz="2800" dirty="0" err="1"/>
              <a:t>Nadab</a:t>
            </a:r>
            <a:r>
              <a:rPr lang="es-MX" sz="2800" dirty="0"/>
              <a:t> y </a:t>
            </a:r>
            <a:r>
              <a:rPr lang="es-MX" sz="2800" dirty="0" err="1"/>
              <a:t>Abiú</a:t>
            </a:r>
            <a:r>
              <a:rPr lang="es-MX" sz="2800" dirty="0"/>
              <a:t>. El hablar en contra de una autoridad, produce la intervención de Dios; como sucedió con Miriam y Aarón. </a:t>
            </a:r>
            <a:endParaRPr lang="es-MX" sz="2800" dirty="0" smtClean="0"/>
          </a:p>
          <a:p>
            <a:pPr algn="just"/>
            <a:r>
              <a:rPr lang="es-MX" sz="2800" dirty="0" smtClean="0"/>
              <a:t>Cuando </a:t>
            </a:r>
            <a:r>
              <a:rPr lang="es-MX" sz="2800" dirty="0"/>
              <a:t>alguien se rebela, entonces se enloquece y es trastornado; recordemos el caso de </a:t>
            </a:r>
            <a:r>
              <a:rPr lang="es-MX" sz="2800" dirty="0" err="1"/>
              <a:t>Coré</a:t>
            </a:r>
            <a:r>
              <a:rPr lang="es-MX" sz="2800" dirty="0"/>
              <a:t>. En algunos casos cuando se debe desobedecer, deberá mantenerse un espíritu sumiso.</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64029" y="1687009"/>
            <a:ext cx="7881257" cy="3539430"/>
          </a:xfrm>
          <a:prstGeom prst="rect">
            <a:avLst/>
          </a:prstGeom>
        </p:spPr>
        <p:txBody>
          <a:bodyPr wrap="square">
            <a:spAutoFit/>
          </a:bodyPr>
          <a:lstStyle/>
          <a:p>
            <a:pPr algn="just"/>
            <a:r>
              <a:rPr lang="es-MX" sz="2800" b="1" dirty="0"/>
              <a:t>AUTORIDAD EN EL CUERPO </a:t>
            </a:r>
            <a:endParaRPr lang="es-MX" sz="2800" b="1" dirty="0" smtClean="0"/>
          </a:p>
          <a:p>
            <a:pPr algn="just"/>
            <a:r>
              <a:rPr lang="es-MX" sz="2800" dirty="0" smtClean="0"/>
              <a:t>1 </a:t>
            </a:r>
            <a:r>
              <a:rPr lang="es-MX" sz="2800" dirty="0"/>
              <a:t>Corintios 12:12-13: </a:t>
            </a:r>
            <a:endParaRPr lang="es-MX" sz="2800" dirty="0" smtClean="0"/>
          </a:p>
          <a:p>
            <a:pPr algn="just"/>
            <a:r>
              <a:rPr lang="es-MX" sz="2800" b="1" dirty="0" smtClean="0"/>
              <a:t>“</a:t>
            </a:r>
            <a:r>
              <a:rPr lang="es-MX" sz="2800" b="1" dirty="0"/>
              <a:t>Porque así como el cuerpo es uno, y tiene muchos miembros, pero todos los miembros del cuerpo, siendo muchos, son un solo cuerpo, así también Cristo. Porque por un solo Espíritu fuimos todos bautizados en un cuerpo, sean esclavos o libres; y a todos se nos dio a beber de un mismo Espíritu”.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635596"/>
            <a:ext cx="7968343" cy="3970318"/>
          </a:xfrm>
          <a:prstGeom prst="rect">
            <a:avLst/>
          </a:prstGeom>
        </p:spPr>
        <p:txBody>
          <a:bodyPr wrap="square">
            <a:spAutoFit/>
          </a:bodyPr>
          <a:lstStyle/>
          <a:p>
            <a:pPr algn="just"/>
            <a:r>
              <a:rPr lang="es-MX" sz="2800" dirty="0"/>
              <a:t>La manifestación más completa de la autoridad de Dios, se halla en el cuerpo de Cristo; que es su iglesia. </a:t>
            </a:r>
            <a:endParaRPr lang="es-MX" sz="2800" dirty="0" smtClean="0"/>
          </a:p>
          <a:p>
            <a:pPr algn="just"/>
            <a:r>
              <a:rPr lang="es-MX" sz="2800" dirty="0" smtClean="0"/>
              <a:t>Marcos </a:t>
            </a:r>
            <a:r>
              <a:rPr lang="es-MX" sz="2800" dirty="0"/>
              <a:t>1:21: </a:t>
            </a:r>
            <a:endParaRPr lang="es-MX" sz="2800" dirty="0" smtClean="0"/>
          </a:p>
          <a:p>
            <a:pPr algn="just"/>
            <a:r>
              <a:rPr lang="es-MX" sz="2800" b="1" dirty="0" smtClean="0"/>
              <a:t>“</a:t>
            </a:r>
            <a:r>
              <a:rPr lang="es-MX" sz="2800" b="1" dirty="0"/>
              <a:t>Y entraron en </a:t>
            </a:r>
            <a:r>
              <a:rPr lang="es-MX" sz="2800" b="1" dirty="0" err="1"/>
              <a:t>Capernaum</a:t>
            </a:r>
            <a:r>
              <a:rPr lang="es-MX" sz="2800" b="1" dirty="0"/>
              <a:t>; y los días de reposo, entrando en la sinagoga, enseñaba. Y se admiraban de su doctrina; porque les enseñaba como quien tiene autoridad, y no como los escribas”. </a:t>
            </a:r>
            <a:endParaRPr lang="es-MX" sz="2800" b="1" dirty="0" smtClean="0"/>
          </a:p>
          <a:p>
            <a:pPr algn="just"/>
            <a:r>
              <a:rPr lang="es-MX" sz="2800" dirty="0" smtClean="0"/>
              <a:t>Si </a:t>
            </a:r>
            <a:r>
              <a:rPr lang="es-MX" sz="2800" dirty="0"/>
              <a:t>no hay autoridad de parte de Dios, no podremos ejercerla. </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5171" y="1442667"/>
            <a:ext cx="8077200" cy="4154984"/>
          </a:xfrm>
          <a:prstGeom prst="rect">
            <a:avLst/>
          </a:prstGeom>
        </p:spPr>
        <p:txBody>
          <a:bodyPr wrap="square">
            <a:spAutoFit/>
          </a:bodyPr>
          <a:lstStyle/>
          <a:p>
            <a:pPr algn="just"/>
            <a:r>
              <a:rPr lang="es-MX" sz="2400" b="1" dirty="0"/>
              <a:t>I.- EL QUE TIENE AUTORIDAD, ES PORQUE ESTÁ BAJO AUTORIDAD </a:t>
            </a:r>
            <a:endParaRPr lang="es-MX" sz="2400" b="1" dirty="0" smtClean="0"/>
          </a:p>
          <a:p>
            <a:pPr algn="just"/>
            <a:r>
              <a:rPr lang="es-MX" sz="2400" dirty="0" smtClean="0"/>
              <a:t>Dios </a:t>
            </a:r>
            <a:r>
              <a:rPr lang="es-MX" sz="2400" dirty="0"/>
              <a:t>es el Dueño de todo cuanto existe, aún las cosas visibles e invisibles. Cristo tiene toda la autoridad en el cielo y en la tierra. </a:t>
            </a:r>
            <a:endParaRPr lang="es-MX" sz="2400" dirty="0" smtClean="0"/>
          </a:p>
          <a:p>
            <a:pPr algn="just"/>
            <a:r>
              <a:rPr lang="es-MX" sz="2400" dirty="0" smtClean="0"/>
              <a:t>Mateo </a:t>
            </a:r>
            <a:r>
              <a:rPr lang="es-MX" sz="2400" dirty="0"/>
              <a:t>28: 18: </a:t>
            </a:r>
            <a:r>
              <a:rPr lang="es-MX" sz="2400" b="1" dirty="0"/>
              <a:t>“…diciendo: Toda potestad me es dada en el cielo y en la tierra”. </a:t>
            </a:r>
            <a:endParaRPr lang="es-MX" sz="2400" b="1" dirty="0" smtClean="0"/>
          </a:p>
          <a:p>
            <a:pPr algn="just"/>
            <a:r>
              <a:rPr lang="es-MX" sz="2400" dirty="0" smtClean="0"/>
              <a:t>Pablo </a:t>
            </a:r>
            <a:r>
              <a:rPr lang="es-MX" sz="2400" dirty="0"/>
              <a:t>nos dice en 1 Corintios 3: 23: </a:t>
            </a:r>
            <a:r>
              <a:rPr lang="es-MX" sz="2400" b="1" dirty="0"/>
              <a:t>“y vosotros de Cristo, y Cristo de Dios”. </a:t>
            </a:r>
            <a:endParaRPr lang="es-MX" sz="2400" b="1" dirty="0" smtClean="0"/>
          </a:p>
          <a:p>
            <a:pPr algn="just"/>
            <a:r>
              <a:rPr lang="es-MX" sz="2400" dirty="0" smtClean="0"/>
              <a:t>Por </a:t>
            </a:r>
            <a:r>
              <a:rPr lang="es-MX" sz="2400" dirty="0"/>
              <a:t>lo que, toda autoridad espiritual en el creyente; siempre será delegada por Cristo”.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5" y="1700910"/>
            <a:ext cx="8327572" cy="3539430"/>
          </a:xfrm>
          <a:prstGeom prst="rect">
            <a:avLst/>
          </a:prstGeom>
        </p:spPr>
        <p:txBody>
          <a:bodyPr wrap="square">
            <a:spAutoFit/>
          </a:bodyPr>
          <a:lstStyle/>
          <a:p>
            <a:pPr algn="just"/>
            <a:r>
              <a:rPr lang="es-MX" sz="2800" dirty="0"/>
              <a:t>Pilatos le dijo a Jesús: “¿No sabes que tengo autoridad para crucificarte, y que tengo autoridad para soltarte? Y le respondió Jesús en Juan 19:10-11: </a:t>
            </a:r>
            <a:r>
              <a:rPr lang="es-MX" sz="2800" b="1" dirty="0"/>
              <a:t>“Ninguna autoridad tendrías contra mí, si no te fuese dada de arriba…”. </a:t>
            </a:r>
            <a:endParaRPr lang="es-MX" sz="2800" b="1" dirty="0" smtClean="0"/>
          </a:p>
          <a:p>
            <a:pPr algn="just"/>
            <a:r>
              <a:rPr lang="es-MX" sz="2800" dirty="0" smtClean="0"/>
              <a:t>Reiteramos </a:t>
            </a:r>
            <a:r>
              <a:rPr lang="es-MX" sz="2800" dirty="0"/>
              <a:t>entonces, que: Todo aquel que tiene autoridad, es porque está bajo autoridad, ya que toda autoridad es dada únicamente por Dios.</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235</TotalTime>
  <Words>1170</Words>
  <Application>Microsoft Office PowerPoint</Application>
  <PresentationFormat>Presentación en pantalla (4:3)</PresentationFormat>
  <Paragraphs>38</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55</cp:revision>
  <dcterms:created xsi:type="dcterms:W3CDTF">2016-01-29T05:02:58Z</dcterms:created>
  <dcterms:modified xsi:type="dcterms:W3CDTF">2018-02-02T18:17:29Z</dcterms:modified>
  <cp:category/>
</cp:coreProperties>
</file>