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0" autoAdjust="0"/>
  </p:normalViewPr>
  <p:slideViewPr>
    <p:cSldViewPr snapToGrid="0" snapToObjects="1">
      <p:cViewPr varScale="1">
        <p:scale>
          <a:sx n="92" d="100"/>
          <a:sy n="92" d="100"/>
        </p:scale>
        <p:origin x="135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3166"/>
            <a:ext cx="8229600" cy="4525963"/>
          </a:xfrm>
        </p:spPr>
        <p:txBody>
          <a:bodyPr>
            <a:normAutofit fontScale="85000" lnSpcReduction="20000"/>
          </a:bodyPr>
          <a:lstStyle/>
          <a:p>
            <a:pPr marL="0" indent="0" algn="just">
              <a:buNone/>
            </a:pPr>
            <a:r>
              <a:rPr lang="es-MX" dirty="0"/>
              <a:t>Salmos 19:9: </a:t>
            </a:r>
            <a:endParaRPr lang="es-MX" dirty="0" smtClean="0"/>
          </a:p>
          <a:p>
            <a:pPr marL="0" indent="0" algn="just">
              <a:buNone/>
            </a:pPr>
            <a:r>
              <a:rPr lang="es-MX" b="1" dirty="0" smtClean="0"/>
              <a:t>“</a:t>
            </a:r>
            <a:r>
              <a:rPr lang="es-MX" b="1" dirty="0"/>
              <a:t>El temor de Jehová es limpio, que permanece para siempre; Los juicios de Jehová son verdad, todos justos”. </a:t>
            </a:r>
            <a:endParaRPr lang="es-MX" dirty="0"/>
          </a:p>
          <a:p>
            <a:pPr marL="0" indent="0" algn="just">
              <a:buNone/>
            </a:pPr>
            <a:r>
              <a:rPr lang="es-MX" dirty="0"/>
              <a:t>Salmos 111:10: </a:t>
            </a:r>
            <a:endParaRPr lang="es-MX" dirty="0" smtClean="0"/>
          </a:p>
          <a:p>
            <a:pPr marL="0" indent="0" algn="just">
              <a:buNone/>
            </a:pPr>
            <a:r>
              <a:rPr lang="es-MX" b="1" dirty="0" smtClean="0"/>
              <a:t>“</a:t>
            </a:r>
            <a:r>
              <a:rPr lang="es-MX" b="1" dirty="0"/>
              <a:t>El principio de la sabiduría es el temor de Jehová; Buen entendimiento tienen todos los que practican sus mandamientos; Su loor permanece para siempre”. </a:t>
            </a:r>
            <a:endParaRPr lang="es-MX" dirty="0"/>
          </a:p>
          <a:p>
            <a:pPr marL="0" indent="0" algn="just">
              <a:buNone/>
            </a:pPr>
            <a:r>
              <a:rPr lang="es-MX" dirty="0"/>
              <a:t>Proverbios 8:13: </a:t>
            </a:r>
            <a:endParaRPr lang="es-MX" dirty="0" smtClean="0"/>
          </a:p>
          <a:p>
            <a:pPr marL="0" indent="0" algn="just">
              <a:buNone/>
            </a:pPr>
            <a:r>
              <a:rPr lang="es-MX" b="1" dirty="0" smtClean="0"/>
              <a:t>“</a:t>
            </a:r>
            <a:r>
              <a:rPr lang="es-MX" b="1" dirty="0"/>
              <a:t>El temor de Jehová es aborrecer el mal; La soberbia y la arrogancia, el mal camino, Y la boca perversa, aborrezco”. </a:t>
            </a:r>
            <a:endParaRPr lang="es-MX" dirty="0"/>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96293"/>
            <a:ext cx="8229600" cy="4525963"/>
          </a:xfrm>
        </p:spPr>
        <p:txBody>
          <a:bodyPr>
            <a:normAutofit/>
          </a:bodyPr>
          <a:lstStyle/>
          <a:p>
            <a:pPr marL="0" indent="0" algn="just">
              <a:buNone/>
            </a:pPr>
            <a:r>
              <a:rPr lang="es-MX" sz="2800" dirty="0"/>
              <a:t>1 de Pedro 1:17: </a:t>
            </a:r>
            <a:endParaRPr lang="es-MX" sz="2800" dirty="0" smtClean="0"/>
          </a:p>
          <a:p>
            <a:pPr marL="0" indent="0" algn="just">
              <a:buNone/>
            </a:pPr>
            <a:r>
              <a:rPr lang="es-MX" sz="2800" b="1" dirty="0" smtClean="0"/>
              <a:t>“</a:t>
            </a:r>
            <a:r>
              <a:rPr lang="es-MX" sz="2800" b="1" dirty="0"/>
              <a:t>Y si invocáis por Padre a aquel que sin acepción de personas juzga según la obra de cada uno, conducíos en temor todo el tiempo de vuestra peregrinación; sabiendo que fuisteis rescatados de vuestra vana manera de vivir, la cual recibisteis de vuestros padres, no con cosas corruptibles, como oro o plata”.</a:t>
            </a:r>
            <a:endParaRPr lang="es-MX" sz="2800" dirty="0"/>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1602"/>
            <a:ext cx="8229600" cy="4525963"/>
          </a:xfrm>
        </p:spPr>
        <p:txBody>
          <a:bodyPr>
            <a:normAutofit/>
          </a:bodyPr>
          <a:lstStyle/>
          <a:p>
            <a:pPr marL="0" indent="0">
              <a:buNone/>
            </a:pPr>
            <a:r>
              <a:rPr lang="es-MX" b="1" dirty="0"/>
              <a:t>II.- EN NUESTRA FAMILIA </a:t>
            </a:r>
            <a:endParaRPr lang="es-MX" dirty="0"/>
          </a:p>
          <a:p>
            <a:pPr marL="0" indent="0" algn="just">
              <a:buNone/>
            </a:pPr>
            <a:r>
              <a:rPr lang="es-MX" sz="2800" dirty="0"/>
              <a:t>A. LA ESPOSA </a:t>
            </a:r>
          </a:p>
          <a:p>
            <a:pPr marL="0" indent="0" algn="just">
              <a:buNone/>
            </a:pPr>
            <a:r>
              <a:rPr lang="es-MX" sz="2800" dirty="0" smtClean="0"/>
              <a:t>1 </a:t>
            </a:r>
            <a:r>
              <a:rPr lang="es-MX" sz="2800" dirty="0"/>
              <a:t>Tesalonicenses 4:4: </a:t>
            </a:r>
            <a:endParaRPr lang="es-MX" sz="2800" dirty="0" smtClean="0"/>
          </a:p>
          <a:p>
            <a:pPr marL="0" indent="0" algn="just">
              <a:buNone/>
            </a:pPr>
            <a:r>
              <a:rPr lang="es-MX" sz="2800" b="1" dirty="0" smtClean="0"/>
              <a:t>“</a:t>
            </a:r>
            <a:r>
              <a:rPr lang="es-MX" sz="2800" b="1" dirty="0"/>
              <a:t>que cada uno de vosotros sepa tener su propia esposa en santidad y honor”. </a:t>
            </a:r>
            <a:endParaRPr lang="es-MX" sz="2800" dirty="0"/>
          </a:p>
          <a:p>
            <a:pPr marL="0" indent="0" algn="just">
              <a:buNone/>
            </a:pPr>
            <a:r>
              <a:rPr lang="es-MX" sz="2800" dirty="0" smtClean="0"/>
              <a:t>1 </a:t>
            </a:r>
            <a:r>
              <a:rPr lang="es-MX" sz="2800" dirty="0"/>
              <a:t>Timoteo 2:9: </a:t>
            </a:r>
            <a:endParaRPr lang="es-MX" sz="2800" dirty="0" smtClean="0"/>
          </a:p>
          <a:p>
            <a:pPr marL="0" indent="0" algn="just">
              <a:buNone/>
            </a:pPr>
            <a:r>
              <a:rPr lang="es-MX" sz="2800" b="1" dirty="0" smtClean="0"/>
              <a:t>“</a:t>
            </a:r>
            <a:r>
              <a:rPr lang="es-MX" sz="2800" b="1" dirty="0"/>
              <a:t>Asimismo que las mujeres se atavíen de ropa decorosa, con pudor y modestia; no con peinado ostentoso, ni oro, ni perlas, ni vestidos costosos”. </a:t>
            </a:r>
            <a:endParaRPr lang="es-MX" sz="2800" dirty="0"/>
          </a:p>
          <a:p>
            <a:pPr marL="0" indent="0">
              <a:buNone/>
            </a:pPr>
            <a:endParaRPr lang="es-MX" dirty="0"/>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33948"/>
            <a:ext cx="8229600" cy="4525963"/>
          </a:xfrm>
        </p:spPr>
        <p:txBody>
          <a:bodyPr>
            <a:normAutofit fontScale="92500" lnSpcReduction="20000"/>
          </a:bodyPr>
          <a:lstStyle/>
          <a:p>
            <a:pPr marL="0" indent="0" algn="just">
              <a:buNone/>
            </a:pPr>
            <a:r>
              <a:rPr lang="es-MX" sz="3000" dirty="0" smtClean="0"/>
              <a:t>1 </a:t>
            </a:r>
            <a:r>
              <a:rPr lang="es-MX" sz="3000" dirty="0"/>
              <a:t>Pedro 3:2-4: </a:t>
            </a:r>
            <a:endParaRPr lang="es-MX" sz="3000" dirty="0" smtClean="0"/>
          </a:p>
          <a:p>
            <a:pPr marL="0" indent="0" algn="just">
              <a:buNone/>
            </a:pPr>
            <a:r>
              <a:rPr lang="es-MX" sz="3000" b="1" dirty="0" smtClean="0"/>
              <a:t>“</a:t>
            </a:r>
            <a:r>
              <a:rPr lang="es-MX" sz="3000" b="1" dirty="0"/>
              <a:t>considerando vuestra conducta casta y respetuosa. Vuestro atavío no sea el externo de peinados ostentosos, de adornos de oro o de vestidos lujosos, sino el interno, el del corazón, en el incorruptible ornato de un espíritu afable y apacible, que es de grande estima delante de Dios”. </a:t>
            </a:r>
            <a:endParaRPr lang="es-MX" sz="3000" dirty="0"/>
          </a:p>
          <a:p>
            <a:pPr marL="0" indent="0" algn="just">
              <a:buNone/>
            </a:pPr>
            <a:r>
              <a:rPr lang="es-MX" sz="3000" dirty="0" smtClean="0"/>
              <a:t>Deuteronomio </a:t>
            </a:r>
            <a:r>
              <a:rPr lang="es-MX" sz="3000" dirty="0"/>
              <a:t>22:5: </a:t>
            </a:r>
            <a:endParaRPr lang="es-MX" sz="3000" dirty="0" smtClean="0"/>
          </a:p>
          <a:p>
            <a:pPr marL="0" indent="0" algn="just">
              <a:buNone/>
            </a:pPr>
            <a:r>
              <a:rPr lang="es-MX" sz="3000" b="1" dirty="0" smtClean="0"/>
              <a:t>“</a:t>
            </a:r>
            <a:r>
              <a:rPr lang="es-MX" sz="3000" b="1" dirty="0"/>
              <a:t>No vestirá la mujer traje de hombre, ni el hombre vestirá ropa de mujer; porque abominación es a Jehová tu Dios cualquiera que esto hace”. </a:t>
            </a:r>
            <a:endParaRPr lang="es-MX" sz="3000" dirty="0"/>
          </a:p>
          <a:p>
            <a:pPr marL="0" indent="0">
              <a:buNone/>
            </a:pPr>
            <a:endParaRPr lang="es-MX" dirty="0"/>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1602"/>
            <a:ext cx="8229600" cy="4525963"/>
          </a:xfrm>
        </p:spPr>
        <p:txBody>
          <a:bodyPr>
            <a:normAutofit fontScale="70000" lnSpcReduction="20000"/>
          </a:bodyPr>
          <a:lstStyle/>
          <a:p>
            <a:pPr marL="0" indent="0">
              <a:buNone/>
            </a:pPr>
            <a:r>
              <a:rPr lang="es-MX" b="1" dirty="0" smtClean="0"/>
              <a:t>B</a:t>
            </a:r>
            <a:r>
              <a:rPr lang="es-MX" b="1" dirty="0"/>
              <a:t>. NUESTROS HIJOS </a:t>
            </a:r>
          </a:p>
          <a:p>
            <a:endParaRPr lang="es-MX" dirty="0"/>
          </a:p>
          <a:p>
            <a:pPr marL="0" indent="0" algn="just">
              <a:buNone/>
            </a:pPr>
            <a:r>
              <a:rPr lang="es-MX" dirty="0"/>
              <a:t>Hebreos 12:8: </a:t>
            </a:r>
            <a:endParaRPr lang="es-MX" dirty="0" smtClean="0"/>
          </a:p>
          <a:p>
            <a:pPr marL="0" indent="0" algn="just">
              <a:buNone/>
            </a:pPr>
            <a:r>
              <a:rPr lang="es-MX" b="1" dirty="0" smtClean="0"/>
              <a:t>“</a:t>
            </a:r>
            <a:r>
              <a:rPr lang="es-MX" b="1" dirty="0"/>
              <a:t>Pero si se os deja sin disciplina, de la cual todos han sido participantes, entonces sois bastardos, y no hijos”. </a:t>
            </a:r>
            <a:endParaRPr lang="es-MX" dirty="0"/>
          </a:p>
          <a:p>
            <a:pPr algn="just"/>
            <a:endParaRPr lang="es-MX" dirty="0"/>
          </a:p>
          <a:p>
            <a:pPr marL="0" indent="0" algn="just">
              <a:buNone/>
            </a:pPr>
            <a:r>
              <a:rPr lang="es-MX" dirty="0"/>
              <a:t>Tito 1:6: </a:t>
            </a:r>
            <a:endParaRPr lang="es-MX" dirty="0" smtClean="0"/>
          </a:p>
          <a:p>
            <a:pPr marL="0" indent="0" algn="just">
              <a:buNone/>
            </a:pPr>
            <a:r>
              <a:rPr lang="es-MX" b="1" dirty="0" smtClean="0"/>
              <a:t>“</a:t>
            </a:r>
            <a:r>
              <a:rPr lang="es-MX" b="1" dirty="0"/>
              <a:t>el que fuere irreprensible, marido de una sola mujer, y tenga hijos creyentes que no estén acusados de disolución ni de rebeldía”. </a:t>
            </a:r>
            <a:endParaRPr lang="es-MX" dirty="0"/>
          </a:p>
          <a:p>
            <a:pPr algn="just"/>
            <a:endParaRPr lang="es-MX" dirty="0"/>
          </a:p>
          <a:p>
            <a:pPr marL="0" indent="0" algn="just">
              <a:buNone/>
            </a:pPr>
            <a:r>
              <a:rPr lang="es-MX" dirty="0"/>
              <a:t>1 Corintios 7:14: </a:t>
            </a:r>
            <a:endParaRPr lang="es-MX" dirty="0" smtClean="0"/>
          </a:p>
          <a:p>
            <a:pPr marL="0" indent="0" algn="just">
              <a:buNone/>
            </a:pPr>
            <a:r>
              <a:rPr lang="es-MX" b="1" dirty="0" smtClean="0"/>
              <a:t>“</a:t>
            </a:r>
            <a:r>
              <a:rPr lang="es-MX" b="1" dirty="0"/>
              <a:t>Porque el marido incrédulo es santificado en la mujer, y la mujer incrédula en el marido; pues de otra manera vuestros hijos serían inmundos, mientras que ahora son santos”. </a:t>
            </a:r>
            <a:endParaRPr lang="es-MX" dirty="0"/>
          </a:p>
          <a:p>
            <a:pPr marL="0" indent="0">
              <a:buNone/>
            </a:pPr>
            <a:endParaRPr lang="es-MX" dirty="0"/>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3557"/>
            <a:ext cx="8229600" cy="4525963"/>
          </a:xfrm>
        </p:spPr>
        <p:txBody>
          <a:bodyPr>
            <a:normAutofit/>
          </a:bodyPr>
          <a:lstStyle/>
          <a:p>
            <a:pPr marL="0" indent="0">
              <a:buNone/>
            </a:pPr>
            <a:r>
              <a:rPr lang="es-MX" b="1" dirty="0"/>
              <a:t>III.- QUÉ DICE LA BIBLIA SOBRE LA PERFECCIÓN </a:t>
            </a:r>
            <a:endParaRPr lang="es-MX" dirty="0"/>
          </a:p>
          <a:p>
            <a:pPr marL="0" indent="0" algn="just">
              <a:buNone/>
            </a:pPr>
            <a:r>
              <a:rPr lang="es-MX" sz="2800" dirty="0"/>
              <a:t>El hombre fue creado a la perfección, fue creado a la imagen de Dios; hasta que el diablo metió la maldad en el hombre. Ezequiel 28:15 afirma: </a:t>
            </a:r>
            <a:endParaRPr lang="es-MX" sz="2800" dirty="0" smtClean="0"/>
          </a:p>
          <a:p>
            <a:pPr marL="0" indent="0" algn="just">
              <a:buNone/>
            </a:pPr>
            <a:r>
              <a:rPr lang="es-MX" sz="2800" b="1" dirty="0" smtClean="0"/>
              <a:t>“</a:t>
            </a:r>
            <a:r>
              <a:rPr lang="es-MX" sz="2800" b="1" dirty="0"/>
              <a:t>Perfecto eras en todos tus caminos desde el día que fuiste creado, hasta que se halló en ti maldad”. </a:t>
            </a:r>
            <a:endParaRPr lang="es-MX" sz="2800" dirty="0"/>
          </a:p>
          <a:p>
            <a:pPr marL="0" indent="0" algn="just">
              <a:buNone/>
            </a:pPr>
            <a:r>
              <a:rPr lang="es-MX" sz="2800" dirty="0"/>
              <a:t>A Dios le gusta que seamos perfectos. En Deuteronomio18:13 nos pide que: </a:t>
            </a:r>
            <a:endParaRPr lang="es-MX" sz="2800" dirty="0" smtClean="0"/>
          </a:p>
          <a:p>
            <a:pPr marL="0" indent="0" algn="just">
              <a:buNone/>
            </a:pPr>
            <a:r>
              <a:rPr lang="es-MX" sz="2800" dirty="0" smtClean="0"/>
              <a:t>“</a:t>
            </a:r>
            <a:r>
              <a:rPr lang="es-MX" sz="2800" b="1" dirty="0" smtClean="0"/>
              <a:t>PERFECTO </a:t>
            </a:r>
            <a:r>
              <a:rPr lang="es-MX" sz="2800" b="1" dirty="0"/>
              <a:t>serás delante de Jehová tu Dios”. </a:t>
            </a:r>
            <a:endParaRPr lang="es-MX" sz="2800" dirty="0"/>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2384"/>
            <a:ext cx="8229600" cy="4525963"/>
          </a:xfrm>
        </p:spPr>
        <p:txBody>
          <a:bodyPr>
            <a:normAutofit/>
          </a:bodyPr>
          <a:lstStyle/>
          <a:p>
            <a:pPr marL="0" indent="0">
              <a:buNone/>
            </a:pPr>
            <a:r>
              <a:rPr lang="es-MX" b="1" dirty="0" smtClean="0"/>
              <a:t>A</a:t>
            </a:r>
            <a:r>
              <a:rPr lang="es-MX" b="1" dirty="0"/>
              <a:t>. DIOS RECONOCE A LOS PERFECTOS </a:t>
            </a:r>
          </a:p>
          <a:p>
            <a:pPr marL="0" indent="0" algn="just">
              <a:buNone/>
            </a:pPr>
            <a:r>
              <a:rPr lang="es-MX" sz="2800" dirty="0" smtClean="0"/>
              <a:t>ABRAHAM</a:t>
            </a:r>
            <a:r>
              <a:rPr lang="es-MX" sz="2800" dirty="0"/>
              <a:t>. Génesis.17.1: </a:t>
            </a:r>
            <a:endParaRPr lang="es-MX" sz="2800" dirty="0" smtClean="0"/>
          </a:p>
          <a:p>
            <a:pPr marL="0" indent="0" algn="just">
              <a:buNone/>
            </a:pPr>
            <a:r>
              <a:rPr lang="es-MX" sz="2800" b="1" dirty="0" smtClean="0"/>
              <a:t>“</a:t>
            </a:r>
            <a:r>
              <a:rPr lang="es-MX" sz="2800" b="1" dirty="0"/>
              <a:t>Era Abraham de edad de noventa y nueve años, cuando le apareció el Señor y le dijo: Yo soy el Dios Todopoderoso; anda delante de mí y sé perfecto”. </a:t>
            </a:r>
            <a:endParaRPr lang="es-MX" sz="2800" dirty="0"/>
          </a:p>
          <a:p>
            <a:pPr marL="0" indent="0" algn="just">
              <a:buNone/>
            </a:pPr>
            <a:r>
              <a:rPr lang="es-MX" sz="2800" dirty="0" smtClean="0"/>
              <a:t>CALEB </a:t>
            </a:r>
            <a:r>
              <a:rPr lang="es-MX" sz="2800" dirty="0"/>
              <a:t>Y JOSUÉ. Número 32:12: </a:t>
            </a:r>
            <a:endParaRPr lang="es-MX" sz="2800" dirty="0" smtClean="0"/>
          </a:p>
          <a:p>
            <a:pPr marL="0" indent="0" algn="just">
              <a:buNone/>
            </a:pPr>
            <a:r>
              <a:rPr lang="es-MX" sz="2800" b="1" dirty="0" smtClean="0"/>
              <a:t>“</a:t>
            </a:r>
            <a:r>
              <a:rPr lang="es-MX" sz="2800" b="1" dirty="0"/>
              <a:t>excepto Caleb hijo de </a:t>
            </a:r>
            <a:r>
              <a:rPr lang="es-MX" sz="2800" b="1" dirty="0" err="1"/>
              <a:t>Jefone</a:t>
            </a:r>
            <a:r>
              <a:rPr lang="es-MX" sz="2800" b="1" dirty="0"/>
              <a:t> </a:t>
            </a:r>
            <a:r>
              <a:rPr lang="es-MX" sz="2800" b="1" dirty="0" err="1"/>
              <a:t>cenezeo</a:t>
            </a:r>
            <a:r>
              <a:rPr lang="es-MX" sz="2800" b="1" dirty="0"/>
              <a:t>, y Josué hijo de </a:t>
            </a:r>
            <a:r>
              <a:rPr lang="es-MX" sz="2800" b="1" dirty="0" err="1"/>
              <a:t>Nun</a:t>
            </a:r>
            <a:r>
              <a:rPr lang="es-MX" sz="2800" b="1" dirty="0"/>
              <a:t>, que fueron perfectos en pos de Jehová”. </a:t>
            </a:r>
            <a:endParaRPr lang="es-MX" sz="2800" dirty="0"/>
          </a:p>
          <a:p>
            <a:pPr marL="0" indent="0">
              <a:buNone/>
            </a:pPr>
            <a:endParaRPr lang="es-MX" dirty="0"/>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9555"/>
            <a:ext cx="8229600" cy="4525963"/>
          </a:xfrm>
        </p:spPr>
        <p:txBody>
          <a:bodyPr>
            <a:normAutofit fontScale="85000" lnSpcReduction="10000"/>
          </a:bodyPr>
          <a:lstStyle/>
          <a:p>
            <a:pPr marL="0" indent="0">
              <a:buNone/>
            </a:pPr>
            <a:r>
              <a:rPr lang="es-MX" b="1" dirty="0" smtClean="0"/>
              <a:t>B</a:t>
            </a:r>
            <a:r>
              <a:rPr lang="es-MX" b="1" dirty="0"/>
              <a:t>. CONTRADICCIONES ENTRE LO RECTO Y EL RECTO DE CORAZÓN </a:t>
            </a:r>
          </a:p>
          <a:p>
            <a:pPr marL="0" indent="0" algn="just">
              <a:buNone/>
            </a:pPr>
            <a:r>
              <a:rPr lang="es-MX" sz="3000" dirty="0"/>
              <a:t>Los hay que son: </a:t>
            </a:r>
          </a:p>
          <a:p>
            <a:pPr marL="514350" indent="-514350" algn="just">
              <a:buAutoNum type="arabicPeriod"/>
            </a:pPr>
            <a:r>
              <a:rPr lang="es-MX" sz="3000" dirty="0" smtClean="0"/>
              <a:t>DE </a:t>
            </a:r>
            <a:r>
              <a:rPr lang="es-MX" sz="3000" dirty="0"/>
              <a:t>CORAZÓN PERFECTO, PERO SUS ACCIONES NO LO </a:t>
            </a:r>
            <a:endParaRPr lang="es-MX" sz="3000" dirty="0" smtClean="0"/>
          </a:p>
          <a:p>
            <a:pPr marL="0" indent="0" algn="just">
              <a:buNone/>
            </a:pPr>
            <a:r>
              <a:rPr lang="es-MX" sz="3000" dirty="0" smtClean="0"/>
              <a:t>SON</a:t>
            </a:r>
            <a:r>
              <a:rPr lang="es-MX" sz="3000" dirty="0"/>
              <a:t>. 2 Crónicas 15:17: </a:t>
            </a:r>
            <a:endParaRPr lang="es-MX" sz="3000" dirty="0" smtClean="0"/>
          </a:p>
          <a:p>
            <a:pPr marL="0" indent="0" algn="just">
              <a:buNone/>
            </a:pPr>
            <a:r>
              <a:rPr lang="es-MX" sz="3000" b="1" dirty="0" smtClean="0"/>
              <a:t>“</a:t>
            </a:r>
            <a:r>
              <a:rPr lang="es-MX" sz="3000" b="1" dirty="0"/>
              <a:t>Con todo eso los lugares altos no eran quitados de Israel, aunque el corazón de Asa fue perfecto en todos sus días”. </a:t>
            </a:r>
            <a:endParaRPr lang="es-MX" sz="3000" dirty="0"/>
          </a:p>
          <a:p>
            <a:pPr marL="0" indent="0" algn="just">
              <a:buNone/>
            </a:pPr>
            <a:r>
              <a:rPr lang="es-MX" sz="3000" dirty="0" smtClean="0"/>
              <a:t>2</a:t>
            </a:r>
            <a:r>
              <a:rPr lang="es-MX" sz="3000" dirty="0" smtClean="0"/>
              <a:t>. SON </a:t>
            </a:r>
            <a:r>
              <a:rPr lang="es-MX" sz="3000" dirty="0"/>
              <a:t>RECTOS, PERO SIN CORAZÓN PERFECTO. 2 Crónicas 25:2</a:t>
            </a:r>
            <a:r>
              <a:rPr lang="es-MX" sz="3000" b="1" dirty="0"/>
              <a:t>: </a:t>
            </a:r>
            <a:endParaRPr lang="es-MX" sz="3000" b="1" dirty="0" smtClean="0"/>
          </a:p>
          <a:p>
            <a:pPr marL="0" indent="0" algn="just">
              <a:buNone/>
            </a:pPr>
            <a:r>
              <a:rPr lang="es-MX" sz="3000" b="1" dirty="0" smtClean="0"/>
              <a:t>“</a:t>
            </a:r>
            <a:r>
              <a:rPr lang="es-MX" sz="3000" b="1" dirty="0"/>
              <a:t>Hizo él (</a:t>
            </a:r>
            <a:r>
              <a:rPr lang="es-MX" sz="3000" b="1" dirty="0" err="1"/>
              <a:t>Amasías</a:t>
            </a:r>
            <a:r>
              <a:rPr lang="es-MX" sz="3000" b="1" dirty="0"/>
              <a:t>) lo recto ante los ojos de Jehová aunque no de perfecto corazón”. </a:t>
            </a:r>
            <a:endParaRPr lang="es-MX" sz="3000" dirty="0"/>
          </a:p>
          <a:p>
            <a:pPr marL="0" indent="0">
              <a:buNone/>
            </a:pPr>
            <a:endParaRPr lang="es-MX" dirty="0"/>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Ya vimos que los hay que tienen corazón perfecto, pero sus acciones dejan mucho que desear; pero también hay los que realizan buenos actos, pero su corazón no es perfecto. Veamos lo que dice la palabra de Dios en Proverbios 11:20: </a:t>
            </a:r>
            <a:endParaRPr lang="es-MX" sz="2800" dirty="0" smtClean="0"/>
          </a:p>
          <a:p>
            <a:pPr marL="0" indent="0" algn="just">
              <a:buNone/>
            </a:pPr>
            <a:r>
              <a:rPr lang="es-MX" sz="2800" b="1" dirty="0" smtClean="0"/>
              <a:t>“</a:t>
            </a:r>
            <a:r>
              <a:rPr lang="es-MX" sz="2800" b="1" dirty="0"/>
              <a:t>Abominación son a Jehová los perversos de corazón; Mas los perfectos de camino le son agradables”. </a:t>
            </a:r>
            <a:endParaRPr lang="es-MX" sz="2800" dirty="0"/>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2775"/>
            <a:ext cx="8229600" cy="4525963"/>
          </a:xfrm>
        </p:spPr>
        <p:txBody>
          <a:bodyPr>
            <a:normAutofit fontScale="92500" lnSpcReduction="20000"/>
          </a:bodyPr>
          <a:lstStyle/>
          <a:p>
            <a:pPr marL="0" indent="0">
              <a:buNone/>
            </a:pPr>
            <a:r>
              <a:rPr lang="es-MX" dirty="0" smtClean="0"/>
              <a:t>C</a:t>
            </a:r>
            <a:r>
              <a:rPr lang="es-MX" dirty="0"/>
              <a:t>. CONSIENTE QUE NO SE LOGRARÁ LA TOTAL PERFECCIÓN </a:t>
            </a:r>
          </a:p>
          <a:p>
            <a:pPr marL="0" indent="0" algn="just">
              <a:buNone/>
            </a:pPr>
            <a:r>
              <a:rPr lang="es-MX" sz="3000" dirty="0"/>
              <a:t>La perfección total se logrará cuando estemos con él , pero eso no significa que nuestra actitud no sea de lograrla, eso es lo que Dios mira, nuestra disposición a la obediencia. </a:t>
            </a:r>
          </a:p>
          <a:p>
            <a:pPr marL="0" indent="0" algn="just">
              <a:buNone/>
            </a:pPr>
            <a:endParaRPr lang="es-MX" sz="3000" dirty="0" smtClean="0"/>
          </a:p>
          <a:p>
            <a:pPr marL="0" indent="0" algn="just">
              <a:buNone/>
            </a:pPr>
            <a:r>
              <a:rPr lang="es-MX" sz="3000" dirty="0" smtClean="0"/>
              <a:t>Filipenses </a:t>
            </a:r>
            <a:r>
              <a:rPr lang="es-MX" sz="3000" dirty="0"/>
              <a:t>3:12: </a:t>
            </a:r>
            <a:endParaRPr lang="es-MX" sz="3000" dirty="0" smtClean="0"/>
          </a:p>
          <a:p>
            <a:pPr marL="0" indent="0" algn="just">
              <a:buNone/>
            </a:pPr>
            <a:r>
              <a:rPr lang="es-MX" sz="3000" b="1" dirty="0" smtClean="0"/>
              <a:t>“</a:t>
            </a:r>
            <a:r>
              <a:rPr lang="es-MX" sz="3000" b="1" dirty="0"/>
              <a:t>No que lo haya alcanzado ya, ni que ya sea perfecto; sino que prosigo, por ver si logro asir aquello para lo cual fui también asido por Cristo Jesús”. </a:t>
            </a:r>
            <a:endParaRPr lang="es-MX" sz="3000" dirty="0"/>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2057402"/>
            <a:ext cx="8229600" cy="2961407"/>
          </a:xfrm>
        </p:spPr>
        <p:txBody>
          <a:bodyPr>
            <a:normAutofit/>
          </a:bodyPr>
          <a:lstStyle/>
          <a:p>
            <a:pPr marL="0" indent="0" algn="ctr">
              <a:buNone/>
            </a:pPr>
            <a:r>
              <a:rPr lang="es-MX" sz="6600" b="1" dirty="0" smtClean="0"/>
              <a:t>PERFECCIONANDO LA SANTIDAD</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2775"/>
            <a:ext cx="8229600" cy="4525963"/>
          </a:xfrm>
        </p:spPr>
        <p:txBody>
          <a:bodyPr>
            <a:normAutofit fontScale="77500" lnSpcReduction="20000"/>
          </a:bodyPr>
          <a:lstStyle/>
          <a:p>
            <a:pPr marL="0" indent="0" algn="just">
              <a:buNone/>
            </a:pPr>
            <a:r>
              <a:rPr lang="es-MX" dirty="0"/>
              <a:t>2 Corintios 12:9: </a:t>
            </a:r>
            <a:endParaRPr lang="es-MX" dirty="0" smtClean="0"/>
          </a:p>
          <a:p>
            <a:pPr marL="0" indent="0" algn="just">
              <a:buNone/>
            </a:pPr>
            <a:r>
              <a:rPr lang="es-MX" b="1" dirty="0" smtClean="0"/>
              <a:t>“</a:t>
            </a:r>
            <a:r>
              <a:rPr lang="es-MX" b="1" dirty="0"/>
              <a:t>Bástate mi gracia; porque mi poder se perfecciona en la debilidad. Por tanto, de buena gana me gloriaré más bien en mis debilidades, para que repose sobre mí el poder de Cristo”. 125 </a:t>
            </a:r>
            <a:endParaRPr lang="es-MX" dirty="0"/>
          </a:p>
          <a:p>
            <a:pPr marL="0" indent="0" algn="just">
              <a:buNone/>
            </a:pPr>
            <a:endParaRPr lang="es-MX" dirty="0" smtClean="0"/>
          </a:p>
          <a:p>
            <a:pPr marL="0" indent="0" algn="just">
              <a:buNone/>
            </a:pPr>
            <a:r>
              <a:rPr lang="es-MX" dirty="0" smtClean="0"/>
              <a:t>Hebreos </a:t>
            </a:r>
            <a:r>
              <a:rPr lang="es-MX" dirty="0"/>
              <a:t>4:15-16: </a:t>
            </a:r>
            <a:endParaRPr lang="es-MX" dirty="0" smtClean="0"/>
          </a:p>
          <a:p>
            <a:pPr marL="0" indent="0" algn="just">
              <a:buNone/>
            </a:pPr>
            <a:r>
              <a:rPr lang="es-MX" b="1" dirty="0" smtClean="0"/>
              <a:t>“</a:t>
            </a:r>
            <a:r>
              <a:rPr lang="es-MX" b="1" dirty="0"/>
              <a:t>Porque no tenemos un sumo sacerdote que no pueda compadecerse de nuestras debilidades, sino uno que fue tentado en todo según nuestra semejanza, pero sin pecado. Acerquémonos, pues, confiadamente al trono de la gracia, para alcanzar misericordia y hallar gracia para el oportuno socorro”. </a:t>
            </a:r>
            <a:endParaRPr lang="es-MX" dirty="0"/>
          </a:p>
        </p:txBody>
      </p:sp>
    </p:spTree>
    <p:extLst>
      <p:ext uri="{BB962C8B-B14F-4D97-AF65-F5344CB8AC3E}">
        <p14:creationId xmlns:p14="http://schemas.microsoft.com/office/powerpoint/2010/main" val="316469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2800" dirty="0"/>
              <a:t>2 Corintios 12:10: </a:t>
            </a:r>
            <a:endParaRPr lang="es-MX" sz="2800" dirty="0" smtClean="0"/>
          </a:p>
          <a:p>
            <a:pPr marL="0" indent="0" algn="just">
              <a:buNone/>
            </a:pPr>
            <a:r>
              <a:rPr lang="es-MX" sz="2800" b="1" dirty="0" smtClean="0"/>
              <a:t>“</a:t>
            </a:r>
            <a:r>
              <a:rPr lang="es-MX" sz="2800" b="1" dirty="0"/>
              <a:t>Por lo cual, por amor a Cristo me gozo en las debilidades, en afrentas, en necesidades, en persecuciones, en angustias; porque cuando soy débil, entonces soy fuerte”. </a:t>
            </a:r>
            <a:endParaRPr lang="es-MX" sz="2800" dirty="0"/>
          </a:p>
        </p:txBody>
      </p:sp>
    </p:spTree>
    <p:extLst>
      <p:ext uri="{BB962C8B-B14F-4D97-AF65-F5344CB8AC3E}">
        <p14:creationId xmlns:p14="http://schemas.microsoft.com/office/powerpoint/2010/main" val="349928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s-MX" sz="4000" b="1" dirty="0"/>
              <a:t>CONCLUSIÓN </a:t>
            </a:r>
            <a:endParaRPr lang="es-MX" sz="4000" dirty="0"/>
          </a:p>
          <a:p>
            <a:pPr marL="0" indent="0" algn="just">
              <a:buNone/>
            </a:pPr>
            <a:endParaRPr lang="es-MX" dirty="0" smtClean="0"/>
          </a:p>
          <a:p>
            <a:pPr marL="0" indent="0" algn="just">
              <a:buNone/>
            </a:pPr>
            <a:r>
              <a:rPr lang="es-MX" dirty="0" smtClean="0"/>
              <a:t>La </a:t>
            </a:r>
            <a:r>
              <a:rPr lang="es-MX" dirty="0"/>
              <a:t>obediencia a tus autoridades te perfeccionan delante del Señor, para eso los puso el Señor Jesucristo. </a:t>
            </a:r>
          </a:p>
        </p:txBody>
      </p:sp>
    </p:spTree>
    <p:extLst>
      <p:ext uri="{BB962C8B-B14F-4D97-AF65-F5344CB8AC3E}">
        <p14:creationId xmlns:p14="http://schemas.microsoft.com/office/powerpoint/2010/main" val="3270387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3556"/>
            <a:ext cx="8229600" cy="4702610"/>
          </a:xfrm>
        </p:spPr>
        <p:txBody>
          <a:bodyPr>
            <a:normAutofit fontScale="77500" lnSpcReduction="20000"/>
          </a:bodyPr>
          <a:lstStyle/>
          <a:p>
            <a:pPr marL="0" indent="0">
              <a:buNone/>
            </a:pPr>
            <a:r>
              <a:rPr lang="es-MX" dirty="0"/>
              <a:t>Efesios 4:11-15: </a:t>
            </a:r>
            <a:endParaRPr lang="es-MX" dirty="0" smtClean="0"/>
          </a:p>
          <a:p>
            <a:pPr marL="0" indent="0" algn="just">
              <a:buNone/>
            </a:pPr>
            <a:r>
              <a:rPr lang="es-MX" b="1" dirty="0" smtClean="0"/>
              <a:t>“</a:t>
            </a:r>
            <a:r>
              <a:rPr lang="es-MX" b="1" dirty="0"/>
              <a:t>Y él mismo constituyó a unos, apóstoles; a otros, profetas; a otros, evangelistas; a otros, pastores y maestros, a fin de perfeccionar a los santos para la obra del ministerio, para la edificación del cuerpo de Cristo, hasta que todos lleguemos a la unidad de la fe y del conocimiento del Hijo de Dios, a un varón perfecto, a la medida de la estatura de la plenitud de Cristo; para que ya no seamos niños fluctuantes, llevados por doquiera de todo viento de doctrina, por estratagema de hombres que para engañar emplean con astucia las artimañas del error, sino que siguiendo la verdad en amor, crezcamos en todo en aquel que es la cabeza, esto es, Cristo”. </a:t>
            </a:r>
            <a:endParaRPr lang="es-MX" dirty="0"/>
          </a:p>
        </p:txBody>
      </p:sp>
    </p:spTree>
    <p:extLst>
      <p:ext uri="{BB962C8B-B14F-4D97-AF65-F5344CB8AC3E}">
        <p14:creationId xmlns:p14="http://schemas.microsoft.com/office/powerpoint/2010/main" val="2722527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s-MX" dirty="0"/>
              <a:t>1 Pedro 5:10: </a:t>
            </a:r>
            <a:endParaRPr lang="es-MX" dirty="0" smtClean="0"/>
          </a:p>
          <a:p>
            <a:pPr marL="0" indent="0" algn="just">
              <a:buNone/>
            </a:pPr>
            <a:r>
              <a:rPr lang="es-MX" b="1" dirty="0" smtClean="0"/>
              <a:t>“</a:t>
            </a:r>
            <a:r>
              <a:rPr lang="es-MX" b="1" dirty="0"/>
              <a:t>Mas el Dios de toda gracia, que nos llamó a su gloria eterna en Jesucristo, después que hayáis padecido un poco de tiempo, él mismo os perfeccione, afirme, fortalezca y establezca”. </a:t>
            </a:r>
            <a:endParaRPr lang="es-MX" dirty="0"/>
          </a:p>
        </p:txBody>
      </p:sp>
    </p:spTree>
    <p:extLst>
      <p:ext uri="{BB962C8B-B14F-4D97-AF65-F5344CB8AC3E}">
        <p14:creationId xmlns:p14="http://schemas.microsoft.com/office/powerpoint/2010/main" val="2982023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r>
              <a:rPr lang="es-MX" dirty="0"/>
              <a:t>2 de Corintios 7:1 </a:t>
            </a:r>
          </a:p>
          <a:p>
            <a:pPr marL="0" indent="0">
              <a:buNone/>
            </a:pPr>
            <a:endParaRPr lang="es-MX" b="1" dirty="0" smtClean="0"/>
          </a:p>
          <a:p>
            <a:pPr marL="0" indent="0" algn="just">
              <a:buNone/>
            </a:pPr>
            <a:r>
              <a:rPr lang="es-MX" b="1" dirty="0" smtClean="0"/>
              <a:t>“</a:t>
            </a:r>
            <a:r>
              <a:rPr lang="es-MX" b="1" dirty="0"/>
              <a:t>Así que, amados, puesto que tenemos tales promesas, limpiémonos de toda contaminación de carne y de espíritu, perfeccionando la santidad en el temor de Dios”. </a:t>
            </a:r>
            <a:endParaRPr lang="es-MX" dirty="0"/>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1211"/>
            <a:ext cx="8229600" cy="4525963"/>
          </a:xfrm>
        </p:spPr>
        <p:txBody>
          <a:bodyPr>
            <a:normAutofit fontScale="92500" lnSpcReduction="10000"/>
          </a:bodyPr>
          <a:lstStyle/>
          <a:p>
            <a:pPr marL="0" indent="0">
              <a:buNone/>
            </a:pPr>
            <a:r>
              <a:rPr lang="es-MX" sz="4300" b="1" dirty="0" smtClean="0"/>
              <a:t>INTRODUCCIÓN </a:t>
            </a:r>
            <a:endParaRPr lang="es-MX" sz="4300" dirty="0"/>
          </a:p>
          <a:p>
            <a:pPr marL="0" indent="0" algn="just">
              <a:buNone/>
            </a:pPr>
            <a:r>
              <a:rPr lang="es-MX" sz="3000" dirty="0"/>
              <a:t>El perfeccionismo en Psicología, es la creencia de que la perfección puede y debe ser alcanzada. En su forma patológica, es la creencia de que cualquier cosa por debajo de un ideal de perfección; es inaceptable. </a:t>
            </a:r>
          </a:p>
          <a:p>
            <a:pPr marL="0" indent="0" algn="just">
              <a:buNone/>
            </a:pPr>
            <a:r>
              <a:rPr lang="es-MX" sz="3000" dirty="0"/>
              <a:t>Sin embargo, la palabra Perfecto significa: Completo, Madurez, Maduro, Recto/recto, sincero de corazón, en palabra y conducta. ¿Qué significa tener un corazón perfecto? Significa tener un deseo profundo de hacer lo bueno y complacer a Dios.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30036"/>
            <a:ext cx="8229600" cy="4609093"/>
          </a:xfrm>
        </p:spPr>
        <p:txBody>
          <a:bodyPr>
            <a:normAutofit fontScale="85000" lnSpcReduction="10000"/>
          </a:bodyPr>
          <a:lstStyle/>
          <a:p>
            <a:pPr marL="0" indent="0" algn="just">
              <a:buNone/>
            </a:pPr>
            <a:r>
              <a:rPr lang="es-MX" dirty="0"/>
              <a:t>Se describen dos tipos de perfeccionismo: </a:t>
            </a:r>
          </a:p>
          <a:p>
            <a:pPr marL="0" indent="0" algn="just">
              <a:buNone/>
            </a:pPr>
            <a:r>
              <a:rPr lang="es-MX" dirty="0"/>
              <a:t>LOS PERFECCIONISTAS NORMALES. </a:t>
            </a:r>
            <a:endParaRPr lang="es-MX" dirty="0" smtClean="0"/>
          </a:p>
          <a:p>
            <a:pPr marL="0" indent="0" algn="just">
              <a:buNone/>
            </a:pPr>
            <a:r>
              <a:rPr lang="es-MX" b="1" dirty="0" smtClean="0"/>
              <a:t>“</a:t>
            </a:r>
            <a:r>
              <a:rPr lang="es-MX" b="1" dirty="0"/>
              <a:t>obtienen un sentimiento muy real de placer de los resultados de un esfuerzo costoso”. </a:t>
            </a:r>
          </a:p>
          <a:p>
            <a:pPr marL="0" indent="0" algn="just">
              <a:buNone/>
            </a:pPr>
            <a:r>
              <a:rPr lang="es-MX" dirty="0" smtClean="0"/>
              <a:t>LOS </a:t>
            </a:r>
            <a:r>
              <a:rPr lang="es-MX" dirty="0"/>
              <a:t>PERFECCIONISTAS NEURÓTICOS. </a:t>
            </a:r>
            <a:endParaRPr lang="es-MX" dirty="0" smtClean="0"/>
          </a:p>
          <a:p>
            <a:pPr marL="0" indent="0" algn="just">
              <a:buNone/>
            </a:pPr>
            <a:r>
              <a:rPr lang="es-MX" dirty="0" smtClean="0"/>
              <a:t>Son </a:t>
            </a:r>
            <a:r>
              <a:rPr lang="es-MX" b="1" dirty="0"/>
              <a:t>“incapaces de sentir satisfacción, porque a sus ojos nunca consiguen hacer las cosas lo suficientemente bien; como para alcanzar ese sentimiento”. </a:t>
            </a:r>
            <a:endParaRPr lang="es-MX" b="1" dirty="0" smtClean="0"/>
          </a:p>
          <a:p>
            <a:pPr marL="0" indent="0" algn="just">
              <a:buNone/>
            </a:pPr>
            <a:r>
              <a:rPr lang="es-MX" dirty="0" smtClean="0"/>
              <a:t>El </a:t>
            </a:r>
            <a:r>
              <a:rPr lang="es-MX" dirty="0"/>
              <a:t>afamado Novelista estadounidense, Pearl S. </a:t>
            </a:r>
            <a:r>
              <a:rPr lang="es-MX" dirty="0" err="1"/>
              <a:t>Buck</a:t>
            </a:r>
            <a:r>
              <a:rPr lang="es-MX" dirty="0"/>
              <a:t> (1892-1973) comentó lo siguiente: </a:t>
            </a:r>
            <a:r>
              <a:rPr lang="es-MX" b="1" dirty="0"/>
              <a:t>“El afán de perfección hace a algunas personas totalmente insoportables”. </a:t>
            </a:r>
          </a:p>
          <a:p>
            <a:pPr marL="0" indent="0">
              <a:buNone/>
            </a:pPr>
            <a:endParaRPr lang="es-MX" dirty="0"/>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33948"/>
            <a:ext cx="8229600" cy="4525963"/>
          </a:xfrm>
        </p:spPr>
        <p:txBody>
          <a:bodyPr>
            <a:normAutofit/>
          </a:bodyPr>
          <a:lstStyle/>
          <a:p>
            <a:pPr marL="0" indent="0" algn="just">
              <a:buNone/>
            </a:pPr>
            <a:r>
              <a:rPr lang="es-MX" sz="2800" dirty="0"/>
              <a:t>Hebreos 6:1: </a:t>
            </a:r>
            <a:endParaRPr lang="es-MX" sz="2800" dirty="0" smtClean="0"/>
          </a:p>
          <a:p>
            <a:pPr marL="0" indent="0" algn="just">
              <a:buNone/>
            </a:pPr>
            <a:r>
              <a:rPr lang="es-MX" sz="2800" b="1" dirty="0" smtClean="0"/>
              <a:t>“</a:t>
            </a:r>
            <a:r>
              <a:rPr lang="es-MX" sz="2800" b="1" dirty="0"/>
              <a:t>Por tanto, dejando ya los rudimentos de la doctrina de Cristo, vamos adelante a la perfección; no echando otra vez el fundamento del arrepentimiento de obras muertas, de la fe en Dios”.</a:t>
            </a:r>
            <a:endParaRPr lang="es-MX" sz="2800" dirty="0"/>
          </a:p>
          <a:p>
            <a:pPr marL="0" indent="0" algn="just">
              <a:buNone/>
            </a:pPr>
            <a:r>
              <a:rPr lang="es-MX" sz="2800" dirty="0" smtClean="0"/>
              <a:t>Salmos </a:t>
            </a:r>
            <a:r>
              <a:rPr lang="es-MX" sz="2800" dirty="0"/>
              <a:t>101:2: </a:t>
            </a:r>
            <a:endParaRPr lang="es-MX" sz="2800" dirty="0" smtClean="0"/>
          </a:p>
          <a:p>
            <a:pPr marL="0" indent="0" algn="just">
              <a:buNone/>
            </a:pPr>
            <a:r>
              <a:rPr lang="es-MX" sz="2800" b="1" dirty="0" smtClean="0"/>
              <a:t>“</a:t>
            </a:r>
            <a:r>
              <a:rPr lang="es-MX" sz="2800" b="1" dirty="0"/>
              <a:t>Entenderé el camino de la perfección Cuando vengas a mí. En la integridad de mi corazón andaré en medio de mi casa”. </a:t>
            </a:r>
            <a:endParaRPr lang="es-MX" sz="2800"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3166"/>
            <a:ext cx="8229600" cy="4525963"/>
          </a:xfrm>
        </p:spPr>
        <p:txBody>
          <a:bodyPr>
            <a:normAutofit/>
          </a:bodyPr>
          <a:lstStyle/>
          <a:p>
            <a:pPr marL="0" indent="0">
              <a:buNone/>
            </a:pPr>
            <a:r>
              <a:rPr lang="es-MX" b="1" dirty="0"/>
              <a:t>I.- PERFECCIONANDO LA SANTIDAD </a:t>
            </a:r>
            <a:endParaRPr lang="es-MX" dirty="0"/>
          </a:p>
          <a:p>
            <a:pPr marL="0" indent="0" algn="just">
              <a:buNone/>
            </a:pPr>
            <a:r>
              <a:rPr lang="es-MX" sz="2800" dirty="0" smtClean="0"/>
              <a:t>La </a:t>
            </a:r>
            <a:r>
              <a:rPr lang="es-MX" sz="2800" dirty="0"/>
              <a:t>santificación es él camino donde nos vamos separando del mal, para el servicio a Dios. </a:t>
            </a:r>
            <a:endParaRPr lang="es-MX" sz="2800" dirty="0" smtClean="0"/>
          </a:p>
          <a:p>
            <a:pPr marL="0" indent="0" algn="just">
              <a:buNone/>
            </a:pPr>
            <a:r>
              <a:rPr lang="es-MX" sz="2800" dirty="0" smtClean="0"/>
              <a:t>Es </a:t>
            </a:r>
            <a:r>
              <a:rPr lang="es-MX" sz="2800" dirty="0"/>
              <a:t>decir, la santidad no es un estado donde llegamos y ahí nos quedamos; sino un camino que tenemos que recorrer, cada vez que nos separamos más del mundo y nos adentramos en el camino de Dios, nos estamos santificando. </a:t>
            </a:r>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65120"/>
            <a:ext cx="8229600" cy="4525963"/>
          </a:xfrm>
        </p:spPr>
        <p:txBody>
          <a:bodyPr>
            <a:normAutofit/>
          </a:bodyPr>
          <a:lstStyle/>
          <a:p>
            <a:pPr marL="0" indent="0" algn="just">
              <a:buNone/>
            </a:pPr>
            <a:r>
              <a:rPr lang="es-MX" sz="2800" dirty="0"/>
              <a:t>2 de Corintios 7:1: </a:t>
            </a:r>
            <a:endParaRPr lang="es-MX" sz="2800" dirty="0" smtClean="0"/>
          </a:p>
          <a:p>
            <a:pPr marL="0" indent="0" algn="just">
              <a:buNone/>
            </a:pPr>
            <a:r>
              <a:rPr lang="es-MX" sz="2800" b="1" dirty="0" smtClean="0"/>
              <a:t>“…</a:t>
            </a:r>
            <a:r>
              <a:rPr lang="es-MX" sz="2800" b="1" dirty="0"/>
              <a:t>perfeccionando la santidad EN EL TEMOR DE DIOS”. </a:t>
            </a:r>
            <a:endParaRPr lang="es-MX" sz="2800" dirty="0"/>
          </a:p>
          <a:p>
            <a:pPr marL="0" indent="0" algn="just">
              <a:buNone/>
            </a:pPr>
            <a:r>
              <a:rPr lang="es-MX" sz="2800" dirty="0"/>
              <a:t>Es el grado de temor de Dios que vamos adquiriendo, el que nos lleva a mejorar nuestra santidad delante de Dios; e irla perfeccionando. </a:t>
            </a:r>
          </a:p>
          <a:p>
            <a:pPr marL="0" indent="0" algn="just">
              <a:buNone/>
            </a:pPr>
            <a:r>
              <a:rPr lang="es-MX" sz="2800" dirty="0"/>
              <a:t>Salmos 36:1: </a:t>
            </a:r>
            <a:endParaRPr lang="es-MX" sz="2800" dirty="0" smtClean="0"/>
          </a:p>
          <a:p>
            <a:pPr marL="0" indent="0" algn="just">
              <a:buNone/>
            </a:pPr>
            <a:r>
              <a:rPr lang="es-MX" sz="2800" b="1" dirty="0" smtClean="0"/>
              <a:t>“</a:t>
            </a:r>
            <a:r>
              <a:rPr lang="es-MX" sz="2800" b="1" dirty="0"/>
              <a:t>La iniquidad del impío me dice al corazón: No hay temor de Dios delante de sus ojos”. </a:t>
            </a:r>
            <a:endParaRPr lang="es-MX" sz="2800"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8473"/>
            <a:ext cx="8229600" cy="4681829"/>
          </a:xfrm>
        </p:spPr>
        <p:txBody>
          <a:bodyPr>
            <a:noAutofit/>
          </a:bodyPr>
          <a:lstStyle/>
          <a:p>
            <a:pPr marL="0" indent="0" algn="just">
              <a:buNone/>
            </a:pPr>
            <a:r>
              <a:rPr lang="es-MX" sz="2600" dirty="0" smtClean="0"/>
              <a:t>Job 28:28: </a:t>
            </a:r>
          </a:p>
          <a:p>
            <a:pPr marL="0" indent="0" algn="just">
              <a:buNone/>
            </a:pPr>
            <a:r>
              <a:rPr lang="es-MX" sz="2600" b="1" dirty="0" smtClean="0"/>
              <a:t>“Y dijo al hombre: He aquí que el temor del Señor es la sabiduría, Y el apartarse del mal, la inteligencia”. </a:t>
            </a:r>
            <a:endParaRPr lang="es-MX" sz="2600" dirty="0" smtClean="0"/>
          </a:p>
          <a:p>
            <a:pPr marL="0" indent="0" algn="just">
              <a:buNone/>
            </a:pPr>
            <a:r>
              <a:rPr lang="es-MX" sz="2600" dirty="0" smtClean="0"/>
              <a:t>2 Corintios 5:11-12: </a:t>
            </a:r>
          </a:p>
          <a:p>
            <a:pPr marL="0" indent="0" algn="just">
              <a:buNone/>
            </a:pPr>
            <a:r>
              <a:rPr lang="es-MX" sz="2600" b="1" dirty="0" smtClean="0"/>
              <a:t>“Conociendo, pues, el temor del Señor, persuadimos a los hombres; pero a Dios le es manifiesto lo que somos; y espero que también lo sea a vuestras conciencias. No nos recomendamos, pues, otra vez a vosotros, sino os damos ocasión de gloriaros por nosotros, para que tengáis con qué responder a los que se glorían en las apariencias y no en el corazón”. </a:t>
            </a:r>
            <a:endParaRPr lang="es-MX" sz="2600" dirty="0"/>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302</TotalTime>
  <Words>1666</Words>
  <Application>Microsoft Office PowerPoint</Application>
  <PresentationFormat>Presentación en pantalla (4:3)</PresentationFormat>
  <Paragraphs>95</Paragraphs>
  <Slides>24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24</vt:i4>
      </vt:variant>
    </vt:vector>
  </HeadingPairs>
  <TitlesOfParts>
    <vt:vector size="2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67</cp:revision>
  <dcterms:created xsi:type="dcterms:W3CDTF">2016-01-29T05:02:58Z</dcterms:created>
  <dcterms:modified xsi:type="dcterms:W3CDTF">2018-01-31T21:46:07Z</dcterms:modified>
  <cp:category/>
</cp:coreProperties>
</file>