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392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6606" autoAdjust="0"/>
  </p:normalViewPr>
  <p:slideViewPr>
    <p:cSldViewPr snapToGrid="0" snapToObjects="1">
      <p:cViewPr varScale="1">
        <p:scale>
          <a:sx n="88" d="100"/>
          <a:sy n="88" d="100"/>
        </p:scale>
        <p:origin x="1650" y="84"/>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02/02/2018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02/02/2018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02/02/2018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02/02/2018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02/02/2018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02/02/2018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02/02/2018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adur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13657" y="1581167"/>
            <a:ext cx="8229600" cy="3970318"/>
          </a:xfrm>
          <a:prstGeom prst="rect">
            <a:avLst/>
          </a:prstGeom>
        </p:spPr>
        <p:txBody>
          <a:bodyPr wrap="square">
            <a:spAutoFit/>
          </a:bodyPr>
          <a:lstStyle/>
          <a:p>
            <a:pPr algn="just"/>
            <a:r>
              <a:rPr lang="es-MX" sz="2800" dirty="0"/>
              <a:t>Lucas 4:5-8: </a:t>
            </a:r>
            <a:endParaRPr lang="es-MX" sz="2800" dirty="0" smtClean="0"/>
          </a:p>
          <a:p>
            <a:pPr algn="just"/>
            <a:r>
              <a:rPr lang="es-MX" sz="2800" b="1" dirty="0" smtClean="0"/>
              <a:t>“</a:t>
            </a:r>
            <a:r>
              <a:rPr lang="es-MX" sz="2800" b="1" dirty="0"/>
              <a:t>Y le llevó el diablo a un alto monte, y le mostró en un momento de tiempo todos los reinos de la tierra. Y le dijo el diablo: A ti te daré toda esta potestad, y la gloria de ellos; porque á mí es entregada, y a quien quiero la doy: Pues si tú adorares delante de mí, serán todos tuyos. Y respondiendo Jesús, le dijo: Vete de mí, Satanás, porque escrito está: A tu Señor Dios adorarás, y á Él solo servirás”.</a:t>
            </a:r>
          </a:p>
        </p:txBody>
      </p:sp>
    </p:spTree>
    <p:extLst>
      <p:ext uri="{BB962C8B-B14F-4D97-AF65-F5344CB8AC3E}">
        <p14:creationId xmlns:p14="http://schemas.microsoft.com/office/powerpoint/2010/main" val="4049040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57199" y="1536174"/>
            <a:ext cx="8207829" cy="3539430"/>
          </a:xfrm>
          <a:prstGeom prst="rect">
            <a:avLst/>
          </a:prstGeom>
        </p:spPr>
        <p:txBody>
          <a:bodyPr wrap="square">
            <a:spAutoFit/>
          </a:bodyPr>
          <a:lstStyle/>
          <a:p>
            <a:pPr algn="just"/>
            <a:r>
              <a:rPr lang="es-MX" sz="2800" dirty="0"/>
              <a:t>Colosenses 3:5: </a:t>
            </a:r>
            <a:endParaRPr lang="es-MX" sz="2800" dirty="0" smtClean="0"/>
          </a:p>
          <a:p>
            <a:pPr algn="just"/>
            <a:r>
              <a:rPr lang="es-MX" sz="2800" dirty="0" smtClean="0"/>
              <a:t>“</a:t>
            </a:r>
            <a:r>
              <a:rPr lang="es-MX" sz="2800" b="1" dirty="0"/>
              <a:t>Amortiguad, pues, vuestros miembros que están sobre la tierra: fornicación, inmundicia, malicia, mala concupiscencia, y avaricia, que es idolatría”.</a:t>
            </a:r>
            <a:r>
              <a:rPr lang="es-MX" sz="2800" dirty="0"/>
              <a:t> </a:t>
            </a:r>
            <a:endParaRPr lang="es-MX" sz="2800" dirty="0" smtClean="0"/>
          </a:p>
          <a:p>
            <a:pPr algn="just"/>
            <a:r>
              <a:rPr lang="es-MX" sz="2800" dirty="0" smtClean="0"/>
              <a:t>Marcos </a:t>
            </a:r>
            <a:r>
              <a:rPr lang="es-MX" sz="2800" dirty="0"/>
              <a:t>4:19: </a:t>
            </a:r>
            <a:endParaRPr lang="es-MX" sz="2800" dirty="0" smtClean="0"/>
          </a:p>
          <a:p>
            <a:pPr algn="just"/>
            <a:r>
              <a:rPr lang="es-MX" sz="2800" b="1" dirty="0" smtClean="0"/>
              <a:t>“</a:t>
            </a:r>
            <a:r>
              <a:rPr lang="es-MX" sz="2800" b="1" dirty="0"/>
              <a:t>Más los afanes de este siglo, y el engaño de las riquezas, y las codicias que hay en las otras cosas, entrando, ahogan la palabra, y se hace infructuosa”.</a:t>
            </a:r>
          </a:p>
        </p:txBody>
      </p:sp>
    </p:spTree>
    <p:extLst>
      <p:ext uri="{BB962C8B-B14F-4D97-AF65-F5344CB8AC3E}">
        <p14:creationId xmlns:p14="http://schemas.microsoft.com/office/powerpoint/2010/main" val="111971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57200" y="1607795"/>
            <a:ext cx="8240486" cy="3539430"/>
          </a:xfrm>
          <a:prstGeom prst="rect">
            <a:avLst/>
          </a:prstGeom>
        </p:spPr>
        <p:txBody>
          <a:bodyPr wrap="square">
            <a:spAutoFit/>
          </a:bodyPr>
          <a:lstStyle/>
          <a:p>
            <a:r>
              <a:rPr lang="es-MX" sz="2800" b="1" dirty="0"/>
              <a:t>II.- LOS QUE DESEAN SEGUIR A DIOS </a:t>
            </a:r>
            <a:endParaRPr lang="es-MX" sz="2800" b="1" dirty="0" smtClean="0"/>
          </a:p>
          <a:p>
            <a:pPr algn="just"/>
            <a:r>
              <a:rPr lang="es-MX" sz="2800" dirty="0" smtClean="0"/>
              <a:t>La </a:t>
            </a:r>
            <a:r>
              <a:rPr lang="es-MX" sz="2800" dirty="0"/>
              <a:t>verdadera riqueza del hombre, se determina no por lo que almacena en está tierra; sino por lo que manda para el cielo. </a:t>
            </a:r>
            <a:endParaRPr lang="es-MX" sz="2800" dirty="0" smtClean="0"/>
          </a:p>
          <a:p>
            <a:pPr algn="just"/>
            <a:r>
              <a:rPr lang="es-MX" sz="2800" dirty="0" smtClean="0"/>
              <a:t>Proverbios </a:t>
            </a:r>
            <a:r>
              <a:rPr lang="es-MX" sz="2800" dirty="0"/>
              <a:t>13:7: </a:t>
            </a:r>
            <a:endParaRPr lang="es-MX" sz="2800" dirty="0" smtClean="0"/>
          </a:p>
          <a:p>
            <a:pPr algn="just"/>
            <a:r>
              <a:rPr lang="es-MX" sz="2800" b="1" dirty="0" smtClean="0"/>
              <a:t>“Hay quienes pretenden ser ricos, y no tienen nada; </a:t>
            </a:r>
            <a:r>
              <a:rPr lang="es-MX" sz="2800" b="1" dirty="0"/>
              <a:t>Y hay quienes pretenden ser pobres, y tienen muchas riquezas”. </a:t>
            </a:r>
          </a:p>
        </p:txBody>
      </p:sp>
    </p:spTree>
    <p:extLst>
      <p:ext uri="{BB962C8B-B14F-4D97-AF65-F5344CB8AC3E}">
        <p14:creationId xmlns:p14="http://schemas.microsoft.com/office/powerpoint/2010/main" val="1261073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46313" y="1504967"/>
            <a:ext cx="8218715" cy="4401205"/>
          </a:xfrm>
          <a:prstGeom prst="rect">
            <a:avLst/>
          </a:prstGeom>
        </p:spPr>
        <p:txBody>
          <a:bodyPr wrap="square">
            <a:spAutoFit/>
          </a:bodyPr>
          <a:lstStyle/>
          <a:p>
            <a:pPr algn="just"/>
            <a:r>
              <a:rPr lang="es-MX" sz="2800" dirty="0"/>
              <a:t>1 Timoteo 6:11-12: </a:t>
            </a:r>
            <a:endParaRPr lang="es-MX" sz="2800" dirty="0" smtClean="0"/>
          </a:p>
          <a:p>
            <a:pPr algn="just"/>
            <a:r>
              <a:rPr lang="es-MX" sz="2800" b="1" dirty="0" smtClean="0"/>
              <a:t>“</a:t>
            </a:r>
            <a:r>
              <a:rPr lang="es-MX" sz="2800" b="1" dirty="0"/>
              <a:t>Mas tú, oh hombre de Dios, huye de estas cosas, y sigue la justicia, la piedad, la fe, la caridad, la paciencia, la mansedumbre. Pelea la buena batalla de la fe, echa mano de la vida eterna, á la cual asimismo eres llamado, habiendo hecho buena profesión delante de muchos testigos”. </a:t>
            </a:r>
            <a:endParaRPr lang="es-MX" sz="2800" b="1" dirty="0" smtClean="0"/>
          </a:p>
          <a:p>
            <a:pPr algn="just"/>
            <a:r>
              <a:rPr lang="es-MX" sz="2800" dirty="0" smtClean="0"/>
              <a:t>Proverbios </a:t>
            </a:r>
            <a:r>
              <a:rPr lang="es-MX" sz="2800" dirty="0"/>
              <a:t>23:4: </a:t>
            </a:r>
            <a:endParaRPr lang="es-MX" sz="2800" dirty="0" smtClean="0"/>
          </a:p>
          <a:p>
            <a:pPr algn="just"/>
            <a:r>
              <a:rPr lang="es-MX" sz="2800" b="1" dirty="0" smtClean="0"/>
              <a:t>“</a:t>
            </a:r>
            <a:r>
              <a:rPr lang="es-MX" sz="2800" b="1" dirty="0"/>
              <a:t>No te afanes por hacerte rico; Sé prudente, y desiste”.</a:t>
            </a:r>
          </a:p>
        </p:txBody>
      </p:sp>
    </p:spTree>
    <p:extLst>
      <p:ext uri="{BB962C8B-B14F-4D97-AF65-F5344CB8AC3E}">
        <p14:creationId xmlns:p14="http://schemas.microsoft.com/office/powerpoint/2010/main" val="172003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80999" y="1342541"/>
            <a:ext cx="8403771" cy="4832092"/>
          </a:xfrm>
          <a:prstGeom prst="rect">
            <a:avLst/>
          </a:prstGeom>
        </p:spPr>
        <p:txBody>
          <a:bodyPr wrap="square">
            <a:spAutoFit/>
          </a:bodyPr>
          <a:lstStyle/>
          <a:p>
            <a:pPr algn="just"/>
            <a:r>
              <a:rPr lang="es-MX" sz="2700" b="1" dirty="0"/>
              <a:t>III.- LOS LÍDERES PARA SER EFECTIVOS </a:t>
            </a:r>
            <a:endParaRPr lang="es-MX" sz="2700" b="1" dirty="0" smtClean="0"/>
          </a:p>
          <a:p>
            <a:pPr algn="just"/>
            <a:r>
              <a:rPr lang="es-MX" sz="2700" dirty="0" smtClean="0"/>
              <a:t>Sí </a:t>
            </a:r>
            <a:r>
              <a:rPr lang="es-MX" sz="2700" dirty="0"/>
              <a:t>el corazón del líder está enfocado en almacenar riquezas, será imposible que pueda ser efectivo en las manos de Dios. El resultado de las bendiciones, debe ser que Dios nos ha añadido la no desesperación por acumular bienes materiales. </a:t>
            </a:r>
            <a:endParaRPr lang="es-MX" sz="2700" dirty="0" smtClean="0"/>
          </a:p>
          <a:p>
            <a:pPr algn="just"/>
            <a:r>
              <a:rPr lang="es-MX" sz="2700" dirty="0" smtClean="0"/>
              <a:t>Éxodo </a:t>
            </a:r>
            <a:r>
              <a:rPr lang="es-MX" sz="2700" dirty="0"/>
              <a:t>18:21: </a:t>
            </a:r>
            <a:endParaRPr lang="es-MX" sz="2700" dirty="0" smtClean="0"/>
          </a:p>
          <a:p>
            <a:pPr algn="just"/>
            <a:r>
              <a:rPr lang="es-MX" sz="2700" b="1" dirty="0" smtClean="0"/>
              <a:t>“</a:t>
            </a:r>
            <a:r>
              <a:rPr lang="es-MX" sz="2700" b="1" dirty="0"/>
              <a:t>Además escoge tú de entre todo el pueblo varones de virtud, temerosos de Dios, varones de verdad, que aborrezcan la AVARICIA; y ponlos sobre el pueblo por jefes de millares, de centenas, de cincuenta y de diez”.</a:t>
            </a:r>
          </a:p>
        </p:txBody>
      </p:sp>
    </p:spTree>
    <p:extLst>
      <p:ext uri="{BB962C8B-B14F-4D97-AF65-F5344CB8AC3E}">
        <p14:creationId xmlns:p14="http://schemas.microsoft.com/office/powerpoint/2010/main" val="3678294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46313" y="1674674"/>
            <a:ext cx="8131629" cy="3108543"/>
          </a:xfrm>
          <a:prstGeom prst="rect">
            <a:avLst/>
          </a:prstGeom>
        </p:spPr>
        <p:txBody>
          <a:bodyPr wrap="square">
            <a:spAutoFit/>
          </a:bodyPr>
          <a:lstStyle/>
          <a:p>
            <a:pPr algn="just"/>
            <a:r>
              <a:rPr lang="es-MX" sz="2800" dirty="0"/>
              <a:t>Hebreos 13:5: </a:t>
            </a:r>
            <a:endParaRPr lang="es-MX" sz="2800" dirty="0" smtClean="0"/>
          </a:p>
          <a:p>
            <a:pPr algn="just"/>
            <a:r>
              <a:rPr lang="es-MX" sz="2800" b="1" dirty="0" smtClean="0"/>
              <a:t>“</a:t>
            </a:r>
            <a:r>
              <a:rPr lang="es-MX" sz="2800" b="1" dirty="0"/>
              <a:t>Sean vuestras costumbres sin AVARICIA, contentos con lo que tenéis ahora; porque él dijo: No te desampararé, ni te dejaré”. Proverbios 28:16: “El príncipe falto de entendimiento multiplicará la extorsión; Más el que aborrece la AVARICIA prolongará sus días”.</a:t>
            </a:r>
          </a:p>
        </p:txBody>
      </p:sp>
    </p:spTree>
    <p:extLst>
      <p:ext uri="{BB962C8B-B14F-4D97-AF65-F5344CB8AC3E}">
        <p14:creationId xmlns:p14="http://schemas.microsoft.com/office/powerpoint/2010/main" val="2659008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66057" y="1878764"/>
            <a:ext cx="7979229" cy="2862322"/>
          </a:xfrm>
          <a:prstGeom prst="rect">
            <a:avLst/>
          </a:prstGeom>
        </p:spPr>
        <p:txBody>
          <a:bodyPr wrap="square">
            <a:spAutoFit/>
          </a:bodyPr>
          <a:lstStyle/>
          <a:p>
            <a:pPr algn="just"/>
            <a:r>
              <a:rPr lang="es-MX" sz="3600" dirty="0"/>
              <a:t>Proverbios 28:16: </a:t>
            </a:r>
            <a:endParaRPr lang="es-MX" sz="3600" dirty="0" smtClean="0"/>
          </a:p>
          <a:p>
            <a:pPr algn="just"/>
            <a:r>
              <a:rPr lang="es-MX" sz="3600" b="1" dirty="0" smtClean="0"/>
              <a:t>“</a:t>
            </a:r>
            <a:r>
              <a:rPr lang="es-MX" sz="3600" b="1" dirty="0"/>
              <a:t>El príncipe falto de entendimiento multiplicará la extorsión; Más el que aborrece la AVARICIA prolongará sus días”.</a:t>
            </a:r>
          </a:p>
        </p:txBody>
      </p:sp>
    </p:spTree>
    <p:extLst>
      <p:ext uri="{BB962C8B-B14F-4D97-AF65-F5344CB8AC3E}">
        <p14:creationId xmlns:p14="http://schemas.microsoft.com/office/powerpoint/2010/main" val="382317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91886" y="1408170"/>
            <a:ext cx="8207828" cy="4324261"/>
          </a:xfrm>
          <a:prstGeom prst="rect">
            <a:avLst/>
          </a:prstGeom>
        </p:spPr>
        <p:txBody>
          <a:bodyPr wrap="square">
            <a:spAutoFit/>
          </a:bodyPr>
          <a:lstStyle/>
          <a:p>
            <a:pPr algn="just"/>
            <a:r>
              <a:rPr lang="es-MX" sz="2500" dirty="0"/>
              <a:t>1 Timoteo 6:17-19: </a:t>
            </a:r>
            <a:r>
              <a:rPr lang="es-MX" sz="2500" b="1" dirty="0"/>
              <a:t>“A los ricos de este siglo manda que no sean altivos, ni pongan la esperanza en la incertidumbre de las riquezas, sino en el Dios vivo, que nos da todas las cosas en abundancia de que gocemos: Que hagan bien, que sean ricos en buenas obras, dadivosos, que con facilidad comuniquen; Atesorando para sí buen fundamento para lo por venir, que echen mano á la vida eterna”. </a:t>
            </a:r>
            <a:endParaRPr lang="es-MX" sz="2500" b="1" dirty="0" smtClean="0"/>
          </a:p>
          <a:p>
            <a:pPr algn="just"/>
            <a:r>
              <a:rPr lang="es-MX" sz="2500" dirty="0" smtClean="0"/>
              <a:t>Mateo </a:t>
            </a:r>
            <a:r>
              <a:rPr lang="es-MX" sz="2500" dirty="0"/>
              <a:t>6:24: </a:t>
            </a:r>
            <a:r>
              <a:rPr lang="es-MX" sz="2500" b="1" dirty="0"/>
              <a:t>“Ninguno puede servir a dos señores; porque o aborrecerá al uno y amará al otro, o estimará al uno y menospreciará al otro. No podéis servir a Dios y a las riquezas”.</a:t>
            </a:r>
          </a:p>
        </p:txBody>
      </p:sp>
    </p:spTree>
    <p:extLst>
      <p:ext uri="{BB962C8B-B14F-4D97-AF65-F5344CB8AC3E}">
        <p14:creationId xmlns:p14="http://schemas.microsoft.com/office/powerpoint/2010/main" val="563030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02771" y="1382747"/>
            <a:ext cx="8327572" cy="4401205"/>
          </a:xfrm>
          <a:prstGeom prst="rect">
            <a:avLst/>
          </a:prstGeom>
        </p:spPr>
        <p:txBody>
          <a:bodyPr wrap="square">
            <a:spAutoFit/>
          </a:bodyPr>
          <a:lstStyle/>
          <a:p>
            <a:pPr algn="just"/>
            <a:r>
              <a:rPr lang="es-MX" sz="2800" b="1" dirty="0"/>
              <a:t>IV.- SEAMOS DE BUENAS COSTUMBRES </a:t>
            </a:r>
            <a:endParaRPr lang="es-MX" sz="2800" b="1" dirty="0" smtClean="0"/>
          </a:p>
          <a:p>
            <a:pPr algn="just"/>
            <a:r>
              <a:rPr lang="es-MX" sz="2800" dirty="0" smtClean="0"/>
              <a:t>La </a:t>
            </a:r>
            <a:r>
              <a:rPr lang="es-MX" sz="2800" dirty="0"/>
              <a:t>manera más fácil de ser prosperado, no es a través de la avaricia; sino a través de un servicio genuino al reino de Dios. </a:t>
            </a:r>
            <a:endParaRPr lang="es-MX" sz="2800" dirty="0" smtClean="0"/>
          </a:p>
          <a:p>
            <a:pPr algn="just"/>
            <a:r>
              <a:rPr lang="es-MX" sz="2800" dirty="0" smtClean="0"/>
              <a:t>Mateo </a:t>
            </a:r>
            <a:r>
              <a:rPr lang="es-MX" sz="2800" dirty="0"/>
              <a:t>19:29: </a:t>
            </a:r>
            <a:r>
              <a:rPr lang="es-MX" sz="2800" b="1" dirty="0"/>
              <a:t>“Y cualquiera que haya dejado casas, o hermanos, o hermanas, o padre, o madre, o mujer, o hijos, o tierras, por mi nombre, recibirá cien veces más, y heredará la vida eterna”. </a:t>
            </a:r>
            <a:endParaRPr lang="es-MX" sz="2800" b="1" dirty="0" smtClean="0"/>
          </a:p>
          <a:p>
            <a:pPr algn="just"/>
            <a:r>
              <a:rPr lang="es-MX" sz="2800" dirty="0" smtClean="0"/>
              <a:t>Proverbios </a:t>
            </a:r>
            <a:r>
              <a:rPr lang="es-MX" sz="2800" dirty="0"/>
              <a:t>10:22: </a:t>
            </a:r>
            <a:r>
              <a:rPr lang="es-MX" sz="2800" b="1" dirty="0"/>
              <a:t>“La bendición de Jehová es la que enriquece, Y no añade tristeza con ella”. </a:t>
            </a:r>
          </a:p>
        </p:txBody>
      </p:sp>
    </p:spTree>
    <p:extLst>
      <p:ext uri="{BB962C8B-B14F-4D97-AF65-F5344CB8AC3E}">
        <p14:creationId xmlns:p14="http://schemas.microsoft.com/office/powerpoint/2010/main" val="1719408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89857" y="1744453"/>
            <a:ext cx="8088086" cy="3539430"/>
          </a:xfrm>
          <a:prstGeom prst="rect">
            <a:avLst/>
          </a:prstGeom>
        </p:spPr>
        <p:txBody>
          <a:bodyPr wrap="square">
            <a:spAutoFit/>
          </a:bodyPr>
          <a:lstStyle/>
          <a:p>
            <a:pPr algn="just"/>
            <a:r>
              <a:rPr lang="es-MX" sz="2800" dirty="0"/>
              <a:t>Lucas 12:15: </a:t>
            </a:r>
            <a:r>
              <a:rPr lang="es-MX" sz="2800" b="1" dirty="0"/>
              <a:t>“Y les dijo: Mirad, y guardaos de toda AVARICIA; porque la vida del hombre no consiste en la abundancia de los bienes que posee”. </a:t>
            </a:r>
            <a:endParaRPr lang="es-MX" sz="2800" b="1" dirty="0" smtClean="0"/>
          </a:p>
          <a:p>
            <a:pPr algn="just"/>
            <a:r>
              <a:rPr lang="es-MX" sz="2800" dirty="0" smtClean="0"/>
              <a:t>La </a:t>
            </a:r>
            <a:r>
              <a:rPr lang="es-MX" sz="2800" dirty="0"/>
              <a:t>mayoría de los antiguos, que sirvieron a Dios poniéndolo en primer lugar en sus vidas; terminaron recibiendo grandes bendiciones de parte de Dios. Sin embargo, muchos que quisieron enriquecerse; terminaron muy mal.</a:t>
            </a:r>
          </a:p>
        </p:txBody>
      </p:sp>
    </p:spTree>
    <p:extLst>
      <p:ext uri="{BB962C8B-B14F-4D97-AF65-F5344CB8AC3E}">
        <p14:creationId xmlns:p14="http://schemas.microsoft.com/office/powerpoint/2010/main" val="1007925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947057" y="1807029"/>
            <a:ext cx="6999514" cy="3416320"/>
          </a:xfrm>
          <a:prstGeom prst="rect">
            <a:avLst/>
          </a:prstGeom>
          <a:noFill/>
        </p:spPr>
        <p:txBody>
          <a:bodyPr wrap="square" rtlCol="0">
            <a:spAutoFit/>
          </a:bodyPr>
          <a:lstStyle/>
          <a:p>
            <a:pPr algn="ctr"/>
            <a:r>
              <a:rPr lang="es-MX" sz="7200" b="1" dirty="0" smtClean="0"/>
              <a:t>LA AVARICIA: ENEMIGA DE LA VISIÓN</a:t>
            </a:r>
            <a:endParaRPr lang="es-MX" sz="72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24543" y="1583907"/>
            <a:ext cx="8186057" cy="4062651"/>
          </a:xfrm>
          <a:prstGeom prst="rect">
            <a:avLst/>
          </a:prstGeom>
        </p:spPr>
        <p:txBody>
          <a:bodyPr wrap="square">
            <a:spAutoFit/>
          </a:bodyPr>
          <a:lstStyle/>
          <a:p>
            <a:pPr algn="just"/>
            <a:r>
              <a:rPr lang="es-MX" sz="2400" dirty="0"/>
              <a:t>Génesis 13:2: </a:t>
            </a:r>
            <a:endParaRPr lang="es-MX" sz="2400" dirty="0" smtClean="0"/>
          </a:p>
          <a:p>
            <a:pPr algn="just"/>
            <a:r>
              <a:rPr lang="es-MX" sz="2400" b="1" dirty="0" smtClean="0"/>
              <a:t>“</a:t>
            </a:r>
            <a:r>
              <a:rPr lang="es-MX" sz="2400" b="1" dirty="0"/>
              <a:t>Y Abram era riquísimo en ganado, en plata y en oro”. </a:t>
            </a:r>
            <a:endParaRPr lang="es-MX" sz="2400" b="1" dirty="0" smtClean="0"/>
          </a:p>
          <a:p>
            <a:pPr algn="just"/>
            <a:r>
              <a:rPr lang="es-MX" sz="2400" dirty="0" smtClean="0"/>
              <a:t>Génesis </a:t>
            </a:r>
            <a:r>
              <a:rPr lang="es-MX" sz="2400" dirty="0"/>
              <a:t>26:12-13: </a:t>
            </a:r>
            <a:endParaRPr lang="es-MX" sz="2400" dirty="0" smtClean="0"/>
          </a:p>
          <a:p>
            <a:pPr algn="just"/>
            <a:r>
              <a:rPr lang="es-MX" sz="2400" b="1" dirty="0" smtClean="0"/>
              <a:t>“</a:t>
            </a:r>
            <a:r>
              <a:rPr lang="es-MX" sz="2400" b="1" dirty="0"/>
              <a:t>Y sembró Isaac en aquella tierra, y cosechó aquel año ciento por uno; y le bendijo Jehová. El varón se enriqueció, y fue prosperado, y se engrandeció hasta hacerse muy poderoso”. </a:t>
            </a:r>
            <a:endParaRPr lang="es-MX" sz="2400" b="1" dirty="0" smtClean="0"/>
          </a:p>
          <a:p>
            <a:pPr algn="just"/>
            <a:r>
              <a:rPr lang="es-MX" sz="2400" dirty="0" smtClean="0"/>
              <a:t>Jacob </a:t>
            </a:r>
            <a:r>
              <a:rPr lang="es-MX" sz="2400" dirty="0"/>
              <a:t>fue muy rico. </a:t>
            </a:r>
            <a:endParaRPr lang="es-MX" sz="2400" dirty="0" smtClean="0"/>
          </a:p>
          <a:p>
            <a:pPr algn="just"/>
            <a:r>
              <a:rPr lang="es-MX" sz="2400" dirty="0" smtClean="0"/>
              <a:t>Génesis </a:t>
            </a:r>
            <a:r>
              <a:rPr lang="es-MX" sz="2400" dirty="0"/>
              <a:t>30:43</a:t>
            </a:r>
            <a:r>
              <a:rPr lang="es-MX" sz="2400" dirty="0" smtClean="0"/>
              <a:t>:</a:t>
            </a:r>
          </a:p>
          <a:p>
            <a:pPr algn="just"/>
            <a:r>
              <a:rPr lang="es-MX" sz="2400" b="1" dirty="0" smtClean="0"/>
              <a:t>“</a:t>
            </a:r>
            <a:r>
              <a:rPr lang="es-MX" sz="2400" b="1" dirty="0"/>
              <a:t>Y se enriqueció el varón muchísimo, y tuvo muchas ovejas, y siervas y siervos, y camellos y asnos”.</a:t>
            </a:r>
          </a:p>
          <a:p>
            <a:pPr algn="just"/>
            <a:endParaRPr lang="es-MX" b="1" dirty="0"/>
          </a:p>
        </p:txBody>
      </p:sp>
    </p:spTree>
    <p:extLst>
      <p:ext uri="{BB962C8B-B14F-4D97-AF65-F5344CB8AC3E}">
        <p14:creationId xmlns:p14="http://schemas.microsoft.com/office/powerpoint/2010/main" val="2577344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02771" y="1337055"/>
            <a:ext cx="8327572" cy="4093428"/>
          </a:xfrm>
          <a:prstGeom prst="rect">
            <a:avLst/>
          </a:prstGeom>
        </p:spPr>
        <p:txBody>
          <a:bodyPr wrap="square">
            <a:spAutoFit/>
          </a:bodyPr>
          <a:lstStyle/>
          <a:p>
            <a:pPr algn="just"/>
            <a:r>
              <a:rPr lang="es-MX" sz="4000" b="1" dirty="0"/>
              <a:t>CONCLUSIÓN </a:t>
            </a:r>
            <a:endParaRPr lang="es-MX" sz="4000" b="1" dirty="0" smtClean="0"/>
          </a:p>
          <a:p>
            <a:pPr algn="just"/>
            <a:r>
              <a:rPr lang="es-MX" sz="2000" dirty="0" smtClean="0"/>
              <a:t>RAIZ </a:t>
            </a:r>
            <a:r>
              <a:rPr lang="es-MX" sz="2000" dirty="0"/>
              <a:t>DE TODOS LOS MALES, ES AL AMOR DEL DINERO </a:t>
            </a:r>
            <a:endParaRPr lang="es-MX" sz="2000" dirty="0" smtClean="0"/>
          </a:p>
          <a:p>
            <a:pPr algn="just"/>
            <a:endParaRPr lang="es-MX" sz="2000" dirty="0" smtClean="0"/>
          </a:p>
          <a:p>
            <a:pPr algn="just"/>
            <a:r>
              <a:rPr lang="es-MX" sz="2000" dirty="0" smtClean="0"/>
              <a:t>Cuando </a:t>
            </a:r>
            <a:r>
              <a:rPr lang="es-MX" sz="2000" dirty="0"/>
              <a:t>amamos más el dinero que lo demás, entonces tenemos un verdadero problema. Este nos traspasa con mucho mal y nos extravía de la fe. El dinero tiene su importancia y hay que esforzarse por conseguirlo; en nuestra sociedad, sin dinero no se puede vivir. </a:t>
            </a:r>
            <a:endParaRPr lang="es-MX" sz="2000" dirty="0" smtClean="0"/>
          </a:p>
          <a:p>
            <a:pPr algn="just"/>
            <a:r>
              <a:rPr lang="es-MX" sz="2000" dirty="0" smtClean="0"/>
              <a:t>Esto </a:t>
            </a:r>
            <a:r>
              <a:rPr lang="es-MX" sz="2000" dirty="0"/>
              <a:t>es verdad, claro que es verdad. Pero hay que tener cuidado con ello. Reconocemos que no se puede vivir sin dinero, pero Job dice en Job 1:21: </a:t>
            </a:r>
            <a:r>
              <a:rPr lang="es-MX" sz="2000" b="1" dirty="0"/>
              <a:t>“… DESNUDO salí del vientre de mi madre, y DESNUDO volveré allá. Jehová dio, y Jehová quitó; sea el nombre de Jehová bendito</a:t>
            </a:r>
            <a:r>
              <a:rPr lang="es-MX" sz="2000" b="1" dirty="0" smtClean="0"/>
              <a:t>”.</a:t>
            </a:r>
          </a:p>
          <a:p>
            <a:pPr algn="just"/>
            <a:r>
              <a:rPr lang="es-MX" sz="2000" dirty="0" smtClean="0"/>
              <a:t>Hay </a:t>
            </a:r>
            <a:r>
              <a:rPr lang="es-MX" sz="2000" dirty="0"/>
              <a:t>cosas más importantes que el atesorar riquezas. </a:t>
            </a:r>
          </a:p>
        </p:txBody>
      </p:sp>
    </p:spTree>
    <p:extLst>
      <p:ext uri="{BB962C8B-B14F-4D97-AF65-F5344CB8AC3E}">
        <p14:creationId xmlns:p14="http://schemas.microsoft.com/office/powerpoint/2010/main" val="37450594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31371" y="1455394"/>
            <a:ext cx="7630886" cy="5016758"/>
          </a:xfrm>
          <a:prstGeom prst="rect">
            <a:avLst/>
          </a:prstGeom>
        </p:spPr>
        <p:txBody>
          <a:bodyPr wrap="square">
            <a:spAutoFit/>
          </a:bodyPr>
          <a:lstStyle/>
          <a:p>
            <a:pPr algn="just"/>
            <a:r>
              <a:rPr lang="es-MX" sz="3200" dirty="0"/>
              <a:t>Job 11:6: </a:t>
            </a:r>
            <a:endParaRPr lang="es-MX" sz="3200" dirty="0" smtClean="0"/>
          </a:p>
          <a:p>
            <a:pPr algn="just"/>
            <a:r>
              <a:rPr lang="es-MX" sz="3200" b="1" dirty="0" smtClean="0"/>
              <a:t>“</a:t>
            </a:r>
            <a:r>
              <a:rPr lang="es-MX" sz="3200" b="1" dirty="0"/>
              <a:t>Y te declarará los secretos de la sabiduría, que son de doble valor que las RIQUEZAS…”. </a:t>
            </a:r>
            <a:endParaRPr lang="es-MX" sz="3200" b="1" dirty="0" smtClean="0"/>
          </a:p>
          <a:p>
            <a:pPr algn="just"/>
            <a:r>
              <a:rPr lang="es-MX" sz="3200" dirty="0" smtClean="0"/>
              <a:t>2 </a:t>
            </a:r>
            <a:r>
              <a:rPr lang="es-MX" sz="3200" dirty="0"/>
              <a:t>Corintios 8:9: </a:t>
            </a:r>
            <a:endParaRPr lang="es-MX" sz="3200" dirty="0" smtClean="0"/>
          </a:p>
          <a:p>
            <a:pPr algn="just"/>
            <a:r>
              <a:rPr lang="es-MX" sz="3200" b="1" dirty="0" smtClean="0"/>
              <a:t>“</a:t>
            </a:r>
            <a:r>
              <a:rPr lang="es-MX" sz="3200" b="1" dirty="0"/>
              <a:t>Porque ya conocéis la gracia de nuestro Señor Jesucristo, que por amor a vosotros se hizo pobre, siendo rico, para que vosotros con su pobreza fueseis ENRIQUECIDOS”.</a:t>
            </a:r>
          </a:p>
        </p:txBody>
      </p:sp>
    </p:spTree>
    <p:extLst>
      <p:ext uri="{BB962C8B-B14F-4D97-AF65-F5344CB8AC3E}">
        <p14:creationId xmlns:p14="http://schemas.microsoft.com/office/powerpoint/2010/main" val="437385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44285" y="2044005"/>
            <a:ext cx="8164285" cy="2308324"/>
          </a:xfrm>
          <a:prstGeom prst="rect">
            <a:avLst/>
          </a:prstGeom>
        </p:spPr>
        <p:txBody>
          <a:bodyPr wrap="square">
            <a:spAutoFit/>
          </a:bodyPr>
          <a:lstStyle/>
          <a:p>
            <a:pPr algn="just"/>
            <a:r>
              <a:rPr lang="es-MX" sz="3600" dirty="0"/>
              <a:t>BASE BÍBLICA: Mateo 6:33 </a:t>
            </a:r>
            <a:endParaRPr lang="es-MX" sz="3600" dirty="0" smtClean="0"/>
          </a:p>
          <a:p>
            <a:pPr algn="just"/>
            <a:r>
              <a:rPr lang="es-MX" sz="3600" b="1" dirty="0" smtClean="0"/>
              <a:t>“</a:t>
            </a:r>
            <a:r>
              <a:rPr lang="es-MX" sz="3600" b="1" dirty="0"/>
              <a:t>Mas buscad primeramente el reino de Dios y su justicia, y todas estas cosas os serán añadidas”.</a:t>
            </a:r>
          </a:p>
        </p:txBody>
      </p:sp>
    </p:spTree>
    <p:extLst>
      <p:ext uri="{BB962C8B-B14F-4D97-AF65-F5344CB8AC3E}">
        <p14:creationId xmlns:p14="http://schemas.microsoft.com/office/powerpoint/2010/main" val="1391791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24543" y="1504968"/>
            <a:ext cx="8196943" cy="3724096"/>
          </a:xfrm>
          <a:prstGeom prst="rect">
            <a:avLst/>
          </a:prstGeom>
        </p:spPr>
        <p:txBody>
          <a:bodyPr wrap="square">
            <a:spAutoFit/>
          </a:bodyPr>
          <a:lstStyle/>
          <a:p>
            <a:pPr algn="just"/>
            <a:r>
              <a:rPr lang="es-MX" sz="4000" b="1" dirty="0"/>
              <a:t>INTRODUCCIÓN </a:t>
            </a:r>
            <a:endParaRPr lang="es-MX" sz="4000" b="1" dirty="0" smtClean="0"/>
          </a:p>
          <a:p>
            <a:pPr algn="just"/>
            <a:r>
              <a:rPr lang="es-MX" sz="2800" dirty="0" smtClean="0"/>
              <a:t>La </a:t>
            </a:r>
            <a:r>
              <a:rPr lang="es-MX" sz="2800" dirty="0"/>
              <a:t>vida del creyente se ve abrumada entre servir a Dios, o acumular riquezas. Una de las grandes razones, que los cristianos dan para no servir a Dios en una MISIÓN y en un MINISTERIO; es no tengo tiempo. </a:t>
            </a:r>
            <a:endParaRPr lang="es-MX" sz="2800" dirty="0" smtClean="0"/>
          </a:p>
          <a:p>
            <a:pPr algn="just"/>
            <a:r>
              <a:rPr lang="es-MX" sz="2800" dirty="0" smtClean="0"/>
              <a:t>Eso </a:t>
            </a:r>
            <a:r>
              <a:rPr lang="es-MX" sz="2800" dirty="0"/>
              <a:t>en la mayoría de los casos, se debe al gran deseo de alcanzar los estándares de cosas materiales; que el sistema de vida de este mundo nos ha puesto.</a:t>
            </a:r>
          </a:p>
        </p:txBody>
      </p:sp>
    </p:spTree>
    <p:extLst>
      <p:ext uri="{BB962C8B-B14F-4D97-AF65-F5344CB8AC3E}">
        <p14:creationId xmlns:p14="http://schemas.microsoft.com/office/powerpoint/2010/main" val="3171128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89857" y="1540639"/>
            <a:ext cx="8153400" cy="3970318"/>
          </a:xfrm>
          <a:prstGeom prst="rect">
            <a:avLst/>
          </a:prstGeom>
        </p:spPr>
        <p:txBody>
          <a:bodyPr wrap="square">
            <a:spAutoFit/>
          </a:bodyPr>
          <a:lstStyle/>
          <a:p>
            <a:pPr algn="just"/>
            <a:r>
              <a:rPr lang="es-MX" sz="2800" dirty="0"/>
              <a:t>Las horas no alcanzan para pagar las letras de la casa , los carros, los artículos del hogar, los aparatos de tecnología, etc. Una insatisfacción cada vez más grande que deja el estándar de vida moderna, que se ha vuelto inalcanzable; por ello la avaricia se ha vuelto uno de los enemigos más grande del reino de Dios. </a:t>
            </a:r>
            <a:endParaRPr lang="es-MX" sz="2800" dirty="0" smtClean="0"/>
          </a:p>
          <a:p>
            <a:pPr algn="just"/>
            <a:r>
              <a:rPr lang="es-MX" sz="2800" dirty="0" smtClean="0"/>
              <a:t>Colosenses </a:t>
            </a:r>
            <a:r>
              <a:rPr lang="es-MX" sz="2800" dirty="0"/>
              <a:t>3:1: </a:t>
            </a:r>
            <a:r>
              <a:rPr lang="es-MX" sz="2800" b="1" dirty="0"/>
              <a:t>“Si, pues, habéis resucitado con Cristo, buscad las cosas de arriba, donde está Cristo sentado a la diestra de Dios”.</a:t>
            </a:r>
          </a:p>
        </p:txBody>
      </p:sp>
    </p:spTree>
    <p:extLst>
      <p:ext uri="{BB962C8B-B14F-4D97-AF65-F5344CB8AC3E}">
        <p14:creationId xmlns:p14="http://schemas.microsoft.com/office/powerpoint/2010/main" val="374351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80999" y="1230983"/>
            <a:ext cx="8327571" cy="4832092"/>
          </a:xfrm>
          <a:prstGeom prst="rect">
            <a:avLst/>
          </a:prstGeom>
        </p:spPr>
        <p:txBody>
          <a:bodyPr wrap="square">
            <a:spAutoFit/>
          </a:bodyPr>
          <a:lstStyle/>
          <a:p>
            <a:pPr algn="just"/>
            <a:r>
              <a:rPr lang="es-MX" sz="2800" dirty="0"/>
              <a:t>La Avaricia describe este desorden emocional, como vicio y/o ansia por adquirir y guardar dinero; tesoros u otra cosa de valor. Deseo de acaparar los bienes ajenos. Poseer puede llegar a ser una pasión avasalladora. Es una de las inclinaciones que más enloquecen. Se refuerza con el deseo de seguridad, de poder y de presumir; que proporciona el tener mucho. </a:t>
            </a:r>
            <a:endParaRPr lang="es-MX" sz="2800" dirty="0" smtClean="0"/>
          </a:p>
          <a:p>
            <a:pPr algn="just"/>
            <a:r>
              <a:rPr lang="es-MX" sz="2800" dirty="0" smtClean="0"/>
              <a:t>Nunca </a:t>
            </a:r>
            <a:r>
              <a:rPr lang="es-MX" sz="2800" dirty="0"/>
              <a:t>en la historia de la humanidad, había existido tal abundancia como la hay ahora; y al mismo tiempo, tanta inconformidad en los seres humanos por tener más.</a:t>
            </a:r>
          </a:p>
        </p:txBody>
      </p:sp>
    </p:spTree>
    <p:extLst>
      <p:ext uri="{BB962C8B-B14F-4D97-AF65-F5344CB8AC3E}">
        <p14:creationId xmlns:p14="http://schemas.microsoft.com/office/powerpoint/2010/main" val="1621250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81000" y="1601097"/>
            <a:ext cx="8142514" cy="3785652"/>
          </a:xfrm>
          <a:prstGeom prst="rect">
            <a:avLst/>
          </a:prstGeom>
        </p:spPr>
        <p:txBody>
          <a:bodyPr wrap="square">
            <a:spAutoFit/>
          </a:bodyPr>
          <a:lstStyle/>
          <a:p>
            <a:pPr algn="just"/>
            <a:r>
              <a:rPr lang="es-MX" sz="2400" dirty="0"/>
              <a:t>1 Timoteo 6:6-10: </a:t>
            </a:r>
            <a:endParaRPr lang="es-MX" sz="2400" dirty="0" smtClean="0"/>
          </a:p>
          <a:p>
            <a:pPr algn="just"/>
            <a:r>
              <a:rPr lang="es-MX" sz="2400" b="1" dirty="0" smtClean="0"/>
              <a:t>“</a:t>
            </a:r>
            <a:r>
              <a:rPr lang="es-MX" sz="2400" b="1" dirty="0"/>
              <a:t>Empero grande ganancia es la piedad acompañada de contentamiento. Porque nada hemos traído á este mundo, y sin duda nada podremos sacar. Así que, teniendo sustento y abrigo, estemos contentos con esto. Porque los que quieren enriquecerse, caen en tentación y lazo, y en muchas codicias locas y dañosas, que hunden á los hombres en perdición y muerte. Porque el amor del dinero es la raíz de todos los males: el cual codiciando algunos, se descaminaron de la fe, y fueron traspasados de muchos dolores”.</a:t>
            </a:r>
          </a:p>
        </p:txBody>
      </p:sp>
    </p:spTree>
    <p:extLst>
      <p:ext uri="{BB962C8B-B14F-4D97-AF65-F5344CB8AC3E}">
        <p14:creationId xmlns:p14="http://schemas.microsoft.com/office/powerpoint/2010/main" val="3284964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11629" y="1749309"/>
            <a:ext cx="8066314" cy="3539430"/>
          </a:xfrm>
          <a:prstGeom prst="rect">
            <a:avLst/>
          </a:prstGeom>
        </p:spPr>
        <p:txBody>
          <a:bodyPr wrap="square">
            <a:spAutoFit/>
          </a:bodyPr>
          <a:lstStyle/>
          <a:p>
            <a:pPr algn="just"/>
            <a:r>
              <a:rPr lang="es-MX" sz="3200" b="1" dirty="0"/>
              <a:t>La piedad y la humildad</a:t>
            </a:r>
            <a:r>
              <a:rPr lang="es-MX" sz="3200" dirty="0"/>
              <a:t>, son una actitud de reverencia, devoción, sumisión y obediencia a Dios. Como un sinónimo de devoción, se define como amor y respeto consagrados a DIOS; a los padres o a las cosas sagradas. </a:t>
            </a:r>
            <a:endParaRPr lang="es-MX" sz="3200" dirty="0" smtClean="0"/>
          </a:p>
          <a:p>
            <a:pPr algn="just"/>
            <a:r>
              <a:rPr lang="es-MX" sz="3200" dirty="0" smtClean="0"/>
              <a:t>Es </a:t>
            </a:r>
            <a:r>
              <a:rPr lang="es-MX" sz="3200" dirty="0"/>
              <a:t>decir, solo podremos servir a Dios, sí hay humildad en nuestras vidas.</a:t>
            </a:r>
          </a:p>
        </p:txBody>
      </p:sp>
    </p:spTree>
    <p:extLst>
      <p:ext uri="{BB962C8B-B14F-4D97-AF65-F5344CB8AC3E}">
        <p14:creationId xmlns:p14="http://schemas.microsoft.com/office/powerpoint/2010/main" val="1855265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66057" y="1556381"/>
            <a:ext cx="8120743" cy="4031873"/>
          </a:xfrm>
          <a:prstGeom prst="rect">
            <a:avLst/>
          </a:prstGeom>
        </p:spPr>
        <p:txBody>
          <a:bodyPr wrap="square">
            <a:spAutoFit/>
          </a:bodyPr>
          <a:lstStyle/>
          <a:p>
            <a:r>
              <a:rPr lang="es-MX" sz="3200" b="1" dirty="0"/>
              <a:t>I.- EL ENEMIGO SIEMPRE TE DARÁ OFRECIMIENTOS </a:t>
            </a:r>
            <a:endParaRPr lang="es-MX" sz="3200" b="1" dirty="0" smtClean="0"/>
          </a:p>
          <a:p>
            <a:pPr algn="just"/>
            <a:r>
              <a:rPr lang="es-MX" sz="3200" dirty="0" smtClean="0"/>
              <a:t>El </a:t>
            </a:r>
            <a:r>
              <a:rPr lang="es-MX" sz="3200" dirty="0"/>
              <a:t>diablo es experto en desenfocar tu misión aquí en la tierra, pondrá muchas ofertas para que no inviertas tu tiempo en el reino de Dios. Si lo hizo con Cristo para sacarlo de su misión, sin lugar a duda lo hará con todos; los que estén dispuestos a trabajar por el reino de Dios.</a:t>
            </a:r>
          </a:p>
        </p:txBody>
      </p:sp>
    </p:spTree>
    <p:extLst>
      <p:ext uri="{BB962C8B-B14F-4D97-AF65-F5344CB8AC3E}">
        <p14:creationId xmlns:p14="http://schemas.microsoft.com/office/powerpoint/2010/main" val="34223564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305</TotalTime>
  <Words>1607</Words>
  <Application>Microsoft Office PowerPoint</Application>
  <PresentationFormat>Presentación en pantalla (4:3)</PresentationFormat>
  <Paragraphs>63</Paragraphs>
  <Slides>22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22</vt:i4>
      </vt:variant>
    </vt:vector>
  </HeadingPairs>
  <TitlesOfParts>
    <vt:vector size="25"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56</cp:revision>
  <dcterms:created xsi:type="dcterms:W3CDTF">2016-01-29T05:02:58Z</dcterms:created>
  <dcterms:modified xsi:type="dcterms:W3CDTF">2018-02-02T17:31:38Z</dcterms:modified>
  <cp:category/>
</cp:coreProperties>
</file>