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3922"/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7" autoAdjust="0"/>
    <p:restoredTop sz="96606" autoAdjust="0"/>
  </p:normalViewPr>
  <p:slideViewPr>
    <p:cSldViewPr snapToGrid="0" snapToObjects="1">
      <p:cViewPr varScale="1">
        <p:scale>
          <a:sx n="88" d="100"/>
          <a:sy n="88" d="100"/>
        </p:scale>
        <p:origin x="1650" y="84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02/02/2018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adur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89857" y="1574193"/>
            <a:ext cx="81969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V.- PEREZA </a:t>
            </a:r>
            <a:endParaRPr lang="es-MX" sz="2400" b="1" dirty="0" smtClean="0"/>
          </a:p>
          <a:p>
            <a:pPr algn="just"/>
            <a:r>
              <a:rPr lang="es-MX" sz="2400" dirty="0" smtClean="0"/>
              <a:t>Falta </a:t>
            </a:r>
            <a:r>
              <a:rPr lang="es-MX" sz="2400" dirty="0"/>
              <a:t>de ánimo o disposición para hacer cierta cosa, especialmente para moverse o trabajar. Es la negligencia, tedio o descuido en realizar acciones, movimientos o trabajos. Se le conoce también como gandulería, flojera, haraganería, holgazanería. </a:t>
            </a:r>
            <a:endParaRPr lang="es-MX" sz="2400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Negligencia</a:t>
            </a:r>
            <a:r>
              <a:rPr lang="es-MX" sz="2400" dirty="0"/>
              <a:t>, tedio o descuido en las cosas a que estamos obligados.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Flojedad, descuido o tardanza en las acciones o movimientos. </a:t>
            </a:r>
            <a:endParaRPr lang="es-MX" sz="2400" dirty="0" smtClean="0"/>
          </a:p>
          <a:p>
            <a:pPr algn="just"/>
            <a:r>
              <a:rPr lang="es-MX" sz="2400" dirty="0" smtClean="0"/>
              <a:t>También </a:t>
            </a:r>
            <a:r>
              <a:rPr lang="es-MX" sz="2400" dirty="0"/>
              <a:t>se describe como la falta de fuerza para realizar acciones. </a:t>
            </a:r>
          </a:p>
        </p:txBody>
      </p:sp>
    </p:spTree>
    <p:extLst>
      <p:ext uri="{BB962C8B-B14F-4D97-AF65-F5344CB8AC3E}">
        <p14:creationId xmlns:p14="http://schemas.microsoft.com/office/powerpoint/2010/main" val="4049040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78971" y="1475403"/>
            <a:ext cx="82296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VI.- ROSTRO MARCADO </a:t>
            </a:r>
            <a:endParaRPr lang="es-MX" sz="2800" b="1" dirty="0" smtClean="0"/>
          </a:p>
          <a:p>
            <a:pPr algn="just"/>
            <a:r>
              <a:rPr lang="es-MX" sz="2800" dirty="0" smtClean="0"/>
              <a:t>Esto </a:t>
            </a:r>
            <a:r>
              <a:rPr lang="es-MX" sz="2800" dirty="0"/>
              <a:t>es como la flor de la amargura, es decir; brota el fruto que viene desde su raíz. Esto tiene que ver con las líneas de expresión facial, se marca la frente, con la expresión conocida como ceño fruncido; se arruga la nariz, etc. Esto sucede porque la persona pasa la mayor parte del tiempo con esta postura, así que los músculos de la cara se tensan y se marca el rostro. </a:t>
            </a:r>
          </a:p>
        </p:txBody>
      </p:sp>
    </p:spTree>
    <p:extLst>
      <p:ext uri="{BB962C8B-B14F-4D97-AF65-F5344CB8AC3E}">
        <p14:creationId xmlns:p14="http://schemas.microsoft.com/office/powerpoint/2010/main" val="1119717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46314" y="1371323"/>
            <a:ext cx="8305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b="1" dirty="0"/>
              <a:t>VII.- IMPETUOSIDAD </a:t>
            </a:r>
            <a:endParaRPr lang="es-MX" sz="3200" b="1" dirty="0" smtClean="0"/>
          </a:p>
          <a:p>
            <a:pPr algn="just"/>
            <a:r>
              <a:rPr lang="es-MX" sz="3200" dirty="0" smtClean="0"/>
              <a:t>Impulsivo</a:t>
            </a:r>
            <a:r>
              <a:rPr lang="es-MX" sz="3200" dirty="0"/>
              <a:t>, precipitado, irreflexivo: </a:t>
            </a:r>
            <a:r>
              <a:rPr lang="es-MX" sz="3200" b="1" dirty="0"/>
              <a:t>“eres muy impetuoso, deberías pensar más antes de actuar”. </a:t>
            </a:r>
            <a:endParaRPr lang="es-MX" sz="3200" b="1" dirty="0" smtClean="0"/>
          </a:p>
          <a:p>
            <a:pPr algn="just"/>
            <a:r>
              <a:rPr lang="es-MX" sz="3200" dirty="0" smtClean="0"/>
              <a:t>Estas </a:t>
            </a:r>
            <a:r>
              <a:rPr lang="es-MX" sz="3200" dirty="0"/>
              <a:t>son las características de las personas impetuosas: Cambian constantemente de casa, trabajo, iglesia, grupos, amigos; buscan tener siempre la razón y si no se les otorga, buscan otro lugar donde tenerla. </a:t>
            </a:r>
          </a:p>
        </p:txBody>
      </p:sp>
    </p:spTree>
    <p:extLst>
      <p:ext uri="{BB962C8B-B14F-4D97-AF65-F5344CB8AC3E}">
        <p14:creationId xmlns:p14="http://schemas.microsoft.com/office/powerpoint/2010/main" val="12610735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3657" y="1443841"/>
            <a:ext cx="833845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VIII.- CRÍTICA E INDIRECTAS </a:t>
            </a:r>
            <a:endParaRPr lang="es-MX" sz="2400" b="1" dirty="0" smtClean="0"/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crítica negativa se dirige a la persona, a la identidad de la persona; mientras que la </a:t>
            </a:r>
            <a:r>
              <a:rPr lang="es-MX" sz="2400" b="1" dirty="0"/>
              <a:t>retroalimentación va dirigida a la conducta o el comportamiento. No es lo mismo decir “eres tonto”, </a:t>
            </a:r>
            <a:r>
              <a:rPr lang="es-MX" sz="2400" dirty="0"/>
              <a:t>que decir </a:t>
            </a:r>
            <a:r>
              <a:rPr lang="es-MX" sz="2400" b="1" dirty="0"/>
              <a:t>“has hecho una tontería”. </a:t>
            </a:r>
            <a:r>
              <a:rPr lang="es-MX" sz="2400" dirty="0"/>
              <a:t>En el primer caso implicamos a toda la persona, mientras que en el segundo caso estamos hablando de una conducta determinada. </a:t>
            </a:r>
            <a:endParaRPr lang="es-MX" sz="2400" dirty="0" smtClean="0"/>
          </a:p>
          <a:p>
            <a:pPr algn="just"/>
            <a:r>
              <a:rPr lang="es-MX" sz="2400" dirty="0" smtClean="0"/>
              <a:t>1 </a:t>
            </a:r>
            <a:r>
              <a:rPr lang="es-MX" sz="2400" dirty="0"/>
              <a:t>Samuel 30:6: </a:t>
            </a:r>
            <a:r>
              <a:rPr lang="es-MX" sz="2400" b="1" dirty="0"/>
              <a:t>“Y David fue muy angustiado, porque el pueblo hablaba de apedrearlo; porque todo el pueblo estaba con ánimo amargo, cada uno por sus hijos y por sus hijas: mas David se esforzó en Jehová su Dios”.</a:t>
            </a:r>
          </a:p>
        </p:txBody>
      </p:sp>
    </p:spTree>
    <p:extLst>
      <p:ext uri="{BB962C8B-B14F-4D97-AF65-F5344CB8AC3E}">
        <p14:creationId xmlns:p14="http://schemas.microsoft.com/office/powerpoint/2010/main" val="172003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57199" y="1674674"/>
            <a:ext cx="812074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Job 7:11: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Por tanto yo no reprimiré mi boca; hablaré en la angustia de mi espíritu, y me quejaré con la amargura de mi alma”.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Job </a:t>
            </a:r>
            <a:r>
              <a:rPr lang="es-MX" sz="2800" dirty="0"/>
              <a:t>10:1: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Esta mi alma aburrida de mi vida: daré yo suelta a mi queja sobre mí, hablaré con amargura de mi alma”.</a:t>
            </a:r>
          </a:p>
        </p:txBody>
      </p:sp>
    </p:spTree>
    <p:extLst>
      <p:ext uri="{BB962C8B-B14F-4D97-AF65-F5344CB8AC3E}">
        <p14:creationId xmlns:p14="http://schemas.microsoft.com/office/powerpoint/2010/main" val="3678294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48343" y="1442667"/>
            <a:ext cx="8327571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900" b="1" dirty="0"/>
              <a:t>IX.- ¿QUÉ PRODUCE LA AMARGURA? </a:t>
            </a:r>
            <a:endParaRPr lang="es-MX" sz="2900" b="1" dirty="0" smtClean="0"/>
          </a:p>
          <a:p>
            <a:pPr algn="just"/>
            <a:r>
              <a:rPr lang="es-MX" sz="2900" dirty="0" smtClean="0"/>
              <a:t>Es </a:t>
            </a:r>
            <a:r>
              <a:rPr lang="es-MX" sz="2900" dirty="0"/>
              <a:t>inimaginable todo lo que produce, sus consecuencias: ira, odio, ataque con fiereza, no medir las consecuencias, el síndrome de la osa. </a:t>
            </a:r>
            <a:endParaRPr lang="es-MX" sz="2900" dirty="0" smtClean="0"/>
          </a:p>
          <a:p>
            <a:pPr algn="just"/>
            <a:r>
              <a:rPr lang="es-MX" sz="2900" dirty="0" smtClean="0"/>
              <a:t>2 </a:t>
            </a:r>
            <a:r>
              <a:rPr lang="es-MX" sz="2900" dirty="0"/>
              <a:t>Samuel 17:8 </a:t>
            </a:r>
            <a:r>
              <a:rPr lang="es-MX" sz="2900" b="1" dirty="0"/>
              <a:t>“Y añadió </a:t>
            </a:r>
            <a:r>
              <a:rPr lang="es-MX" sz="2900" b="1" dirty="0" err="1"/>
              <a:t>Hussain</a:t>
            </a:r>
            <a:r>
              <a:rPr lang="es-MX" sz="2900" b="1" dirty="0"/>
              <a:t>: “Tú sabes que tu padre y los suyos son hombres valientes, y que están con amargura de ánimo, como la osa en el campo cuando le han quitado los hijos. Además, tu padre es hombre de guerra, y no tendrá la noche con el pueblo”.</a:t>
            </a:r>
          </a:p>
        </p:txBody>
      </p:sp>
    </p:spTree>
    <p:extLst>
      <p:ext uri="{BB962C8B-B14F-4D97-AF65-F5344CB8AC3E}">
        <p14:creationId xmlns:p14="http://schemas.microsoft.com/office/powerpoint/2010/main" val="26590083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4543" y="1841251"/>
            <a:ext cx="814251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lphaUcPeriod"/>
            </a:pPr>
            <a:r>
              <a:rPr lang="es-MX" sz="2800" b="1" dirty="0" smtClean="0"/>
              <a:t>LA </a:t>
            </a:r>
            <a:r>
              <a:rPr lang="es-MX" sz="2800" b="1" dirty="0"/>
              <a:t>AMARGURA PROVOCA A DIOS </a:t>
            </a:r>
            <a:endParaRPr lang="es-MX" sz="2800" b="1" dirty="0" smtClean="0"/>
          </a:p>
          <a:p>
            <a:pPr algn="just"/>
            <a:r>
              <a:rPr lang="es-MX" sz="2800" dirty="0" smtClean="0"/>
              <a:t>Oseas </a:t>
            </a:r>
            <a:r>
              <a:rPr lang="es-MX" sz="2800" dirty="0"/>
              <a:t>12:14</a:t>
            </a:r>
            <a:r>
              <a:rPr lang="es-MX" sz="2800" dirty="0" smtClean="0"/>
              <a:t>:</a:t>
            </a:r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Efraín ha provocado a Dios con amarguras; por tanto, hará recaer sobre él la sangre que ha derramado, y su Señor le pagará su oprobio”.</a:t>
            </a:r>
          </a:p>
        </p:txBody>
      </p:sp>
    </p:spTree>
    <p:extLst>
      <p:ext uri="{BB962C8B-B14F-4D97-AF65-F5344CB8AC3E}">
        <p14:creationId xmlns:p14="http://schemas.microsoft.com/office/powerpoint/2010/main" val="382317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91886" y="1482359"/>
            <a:ext cx="837111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500" dirty="0"/>
              <a:t>B. CAUSAS COMUNES DE LA AMARGURA </a:t>
            </a:r>
            <a:endParaRPr lang="es-MX" sz="2500" dirty="0" smtClean="0"/>
          </a:p>
          <a:p>
            <a:pPr marL="342900" indent="-342900" algn="just">
              <a:buAutoNum type="arabicPeriod"/>
            </a:pPr>
            <a:r>
              <a:rPr lang="es-MX" sz="2500" dirty="0" smtClean="0"/>
              <a:t>ABUSO </a:t>
            </a:r>
            <a:r>
              <a:rPr lang="es-MX" sz="2500" dirty="0"/>
              <a:t>VERBAL. </a:t>
            </a:r>
            <a:endParaRPr lang="es-MX" sz="2500" dirty="0" smtClean="0"/>
          </a:p>
          <a:p>
            <a:pPr algn="just"/>
            <a:r>
              <a:rPr lang="es-MX" sz="2500" dirty="0" smtClean="0"/>
              <a:t>1 </a:t>
            </a:r>
            <a:r>
              <a:rPr lang="es-MX" sz="2500" dirty="0"/>
              <a:t>Samuel 1:6-7: </a:t>
            </a:r>
            <a:r>
              <a:rPr lang="es-MX" sz="2500" b="1" dirty="0"/>
              <a:t>“Y su competidora la irritaba, enojándola y entristeciéndola, porque Jehová había cerrado su matriz. Y así hacía cada año: cuando subía á la casa de Jehová, enojaba así a la otra; por lo cual ella lloraba, y no comía”. </a:t>
            </a:r>
            <a:endParaRPr lang="es-MX" sz="2500" b="1" dirty="0" smtClean="0"/>
          </a:p>
          <a:p>
            <a:pPr marL="342900" indent="-342900" algn="just">
              <a:buAutoNum type="arabicPeriod" startAt="2"/>
            </a:pPr>
            <a:r>
              <a:rPr lang="es-MX" sz="2500" dirty="0" smtClean="0"/>
              <a:t>ABUSO </a:t>
            </a:r>
            <a:r>
              <a:rPr lang="es-MX" sz="2500" dirty="0"/>
              <a:t>EMOCIONAL. </a:t>
            </a:r>
            <a:endParaRPr lang="es-MX" sz="2500" dirty="0" smtClean="0"/>
          </a:p>
          <a:p>
            <a:pPr algn="just"/>
            <a:r>
              <a:rPr lang="es-MX" sz="2500" dirty="0" smtClean="0"/>
              <a:t>Génesis </a:t>
            </a:r>
            <a:r>
              <a:rPr lang="es-MX" sz="2500" dirty="0"/>
              <a:t>26:34-35: </a:t>
            </a:r>
            <a:r>
              <a:rPr lang="es-MX" sz="2500" b="1" dirty="0"/>
              <a:t>“Y cuando Esaú fue de cuarenta años, tomó por mujer a Judith hija de </a:t>
            </a:r>
            <a:r>
              <a:rPr lang="es-MX" sz="2500" b="1" dirty="0" err="1"/>
              <a:t>Beeri</a:t>
            </a:r>
            <a:r>
              <a:rPr lang="es-MX" sz="2500" b="1" dirty="0"/>
              <a:t> </a:t>
            </a:r>
            <a:r>
              <a:rPr lang="es-MX" sz="2500" b="1" dirty="0" err="1"/>
              <a:t>Hetheo</a:t>
            </a:r>
            <a:r>
              <a:rPr lang="es-MX" sz="2500" b="1" dirty="0"/>
              <a:t>, y á </a:t>
            </a:r>
            <a:r>
              <a:rPr lang="es-MX" sz="2500" b="1" dirty="0" err="1"/>
              <a:t>Basemat</a:t>
            </a:r>
            <a:r>
              <a:rPr lang="es-MX" sz="2500" b="1" dirty="0"/>
              <a:t> hija de </a:t>
            </a:r>
            <a:r>
              <a:rPr lang="es-MX" sz="2500" b="1" dirty="0" err="1"/>
              <a:t>Elón</a:t>
            </a:r>
            <a:r>
              <a:rPr lang="es-MX" sz="2500" b="1" dirty="0"/>
              <a:t> </a:t>
            </a:r>
            <a:r>
              <a:rPr lang="es-MX" sz="2500" b="1" dirty="0" err="1"/>
              <a:t>Hetheo</a:t>
            </a:r>
            <a:r>
              <a:rPr lang="es-MX" sz="2500" b="1" dirty="0"/>
              <a:t>: Y fueron amargura de espíritu a Isaac y a Rebeca”. </a:t>
            </a:r>
          </a:p>
        </p:txBody>
      </p:sp>
    </p:spTree>
    <p:extLst>
      <p:ext uri="{BB962C8B-B14F-4D97-AF65-F5344CB8AC3E}">
        <p14:creationId xmlns:p14="http://schemas.microsoft.com/office/powerpoint/2010/main" val="5630307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81000" y="1662730"/>
            <a:ext cx="83928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200" dirty="0"/>
              <a:t>3. ABUSO FÍSICO. </a:t>
            </a:r>
            <a:endParaRPr lang="es-MX" sz="2200" dirty="0" smtClean="0"/>
          </a:p>
          <a:p>
            <a:pPr algn="just"/>
            <a:r>
              <a:rPr lang="es-MX" sz="2200" dirty="0" smtClean="0"/>
              <a:t>Génesis </a:t>
            </a:r>
            <a:r>
              <a:rPr lang="es-MX" sz="2200" dirty="0"/>
              <a:t>49:22-26: </a:t>
            </a:r>
            <a:r>
              <a:rPr lang="es-MX" sz="2200" b="1" dirty="0"/>
              <a:t>“Ramo fructífero José, Ramo fructífero junto a fuente, cuyos vástagos se extienden sobre el muro. Y le causaron amargura, y le asaetearon, y le aborrecieron los arqueros: mas su arco quedó en fortaleza, y los brazos de sus manos se corroboraron por las manos del Fuerte de Jacob, (De allí el pastor, y la piedra de Israel,) del Dios de tu padre, el cual te ayudará, y del Omnipotente, el cual te bendecirá con bendiciones de los cielos de arriba, con bendiciones del abismo que está abajo, con bendiciones del seno y de la matriz. Las bendiciones de tu padre fueron mayores que las bendiciones de mis progenitores: hasta el término de los collados eternos serán sobre la cabeza de José, y sobre la mollera del Nazareo de sus hermanos”. </a:t>
            </a:r>
          </a:p>
        </p:txBody>
      </p:sp>
    </p:spTree>
    <p:extLst>
      <p:ext uri="{BB962C8B-B14F-4D97-AF65-F5344CB8AC3E}">
        <p14:creationId xmlns:p14="http://schemas.microsoft.com/office/powerpoint/2010/main" val="1719408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13657" y="1463771"/>
            <a:ext cx="8349343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100" dirty="0"/>
              <a:t>4. ABUSO SEXUAL. </a:t>
            </a:r>
            <a:endParaRPr lang="es-MX" sz="2100" dirty="0" smtClean="0"/>
          </a:p>
          <a:p>
            <a:pPr algn="just"/>
            <a:r>
              <a:rPr lang="es-MX" sz="2100" dirty="0" smtClean="0"/>
              <a:t>2 </a:t>
            </a:r>
            <a:r>
              <a:rPr lang="es-MX" sz="2100" dirty="0"/>
              <a:t>Samuel 13:14</a:t>
            </a:r>
            <a:r>
              <a:rPr lang="es-MX" sz="2100" b="1" dirty="0"/>
              <a:t>: “Mas él no la quiso oír; antes pudiendo más que ella la forzó, y se acostó con ella”.</a:t>
            </a:r>
            <a:r>
              <a:rPr lang="es-MX" sz="2100" dirty="0"/>
              <a:t> </a:t>
            </a:r>
            <a:endParaRPr lang="es-MX" sz="2100" dirty="0" smtClean="0"/>
          </a:p>
          <a:p>
            <a:pPr algn="just"/>
            <a:r>
              <a:rPr lang="es-MX" sz="2100" dirty="0" smtClean="0"/>
              <a:t>2 </a:t>
            </a:r>
            <a:r>
              <a:rPr lang="es-MX" sz="2100" dirty="0"/>
              <a:t>Samuel 13:19-20: </a:t>
            </a:r>
            <a:r>
              <a:rPr lang="es-MX" sz="2100" b="1" dirty="0"/>
              <a:t>“Entonces </a:t>
            </a:r>
            <a:r>
              <a:rPr lang="es-MX" sz="2100" b="1" dirty="0" err="1"/>
              <a:t>Thamar</a:t>
            </a:r>
            <a:r>
              <a:rPr lang="es-MX" sz="2100" b="1" dirty="0"/>
              <a:t> tomó ceniza, y esparció sobre su cabeza, y rasgó su ropa de colores de que estaba vestida, y puestas sus manos sobre su cabeza, se fue gritando. Y </a:t>
            </a:r>
            <a:r>
              <a:rPr lang="es-MX" sz="2100" b="1" dirty="0" err="1"/>
              <a:t>díjole</a:t>
            </a:r>
            <a:r>
              <a:rPr lang="es-MX" sz="2100" b="1" dirty="0"/>
              <a:t> su hermano </a:t>
            </a:r>
            <a:r>
              <a:rPr lang="es-MX" sz="2100" b="1" dirty="0" err="1"/>
              <a:t>Absalom</a:t>
            </a:r>
            <a:r>
              <a:rPr lang="es-MX" sz="2100" b="1" dirty="0"/>
              <a:t>: ¿Ha estado contigo tu hermano </a:t>
            </a:r>
            <a:r>
              <a:rPr lang="es-MX" sz="2100" b="1" dirty="0" err="1"/>
              <a:t>Amnón</a:t>
            </a:r>
            <a:r>
              <a:rPr lang="es-MX" sz="2100" b="1" dirty="0"/>
              <a:t>? Pues calla </a:t>
            </a:r>
            <a:r>
              <a:rPr lang="es-MX" sz="2100" b="1" dirty="0" smtClean="0"/>
              <a:t>ahora</a:t>
            </a:r>
            <a:r>
              <a:rPr lang="es-MX" sz="2100" b="1" dirty="0"/>
              <a:t>, hermana mía: tu hermano es; no pongas tu corazón en este negocio. Y se quedó </a:t>
            </a:r>
            <a:r>
              <a:rPr lang="es-MX" sz="2100" b="1" dirty="0" err="1"/>
              <a:t>Thamar</a:t>
            </a:r>
            <a:r>
              <a:rPr lang="es-MX" sz="2100" b="1" dirty="0"/>
              <a:t> desconsolada en casa de </a:t>
            </a:r>
            <a:r>
              <a:rPr lang="es-MX" sz="2100" b="1" dirty="0" err="1"/>
              <a:t>Absalom</a:t>
            </a:r>
            <a:r>
              <a:rPr lang="es-MX" sz="2100" b="1" dirty="0"/>
              <a:t> su hermano”. </a:t>
            </a:r>
            <a:endParaRPr lang="es-MX" sz="2100" b="1" dirty="0" smtClean="0"/>
          </a:p>
          <a:p>
            <a:pPr algn="just"/>
            <a:r>
              <a:rPr lang="es-MX" sz="2100" dirty="0" smtClean="0"/>
              <a:t>5</a:t>
            </a:r>
            <a:r>
              <a:rPr lang="es-MX" sz="2100" dirty="0"/>
              <a:t>. HIJOS DESOBEDIENTES. </a:t>
            </a:r>
            <a:endParaRPr lang="es-MX" sz="2100" dirty="0" smtClean="0"/>
          </a:p>
          <a:p>
            <a:pPr algn="just"/>
            <a:r>
              <a:rPr lang="es-MX" sz="2100" dirty="0" smtClean="0"/>
              <a:t>Proverbios </a:t>
            </a:r>
            <a:r>
              <a:rPr lang="es-MX" sz="2100" dirty="0"/>
              <a:t>10:1: </a:t>
            </a:r>
            <a:r>
              <a:rPr lang="es-MX" sz="2100" b="1" dirty="0"/>
              <a:t>“El hijo sabio alegra al padre; y el hijo necio es tristeza de su madre</a:t>
            </a:r>
            <a:r>
              <a:rPr lang="es-MX" sz="2100" dirty="0"/>
              <a:t>”. Proverbios 28:7: </a:t>
            </a:r>
            <a:r>
              <a:rPr lang="es-MX" sz="2100" b="1" dirty="0"/>
              <a:t>“El que guarda la ley es hijo prudente: Mas el que es compañero de glotones, amargara á su padre”. </a:t>
            </a:r>
          </a:p>
        </p:txBody>
      </p:sp>
    </p:spTree>
    <p:extLst>
      <p:ext uri="{BB962C8B-B14F-4D97-AF65-F5344CB8AC3E}">
        <p14:creationId xmlns:p14="http://schemas.microsoft.com/office/powerpoint/2010/main" val="1007925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947057" y="1850572"/>
            <a:ext cx="681445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 smtClean="0"/>
              <a:t>REPRODUCIENDO GENTE SANA</a:t>
            </a:r>
            <a:endParaRPr lang="es-MX" sz="6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48343" y="1512170"/>
            <a:ext cx="840377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  <a:endParaRPr lang="es-MX" sz="4000" b="1" dirty="0" smtClean="0"/>
          </a:p>
          <a:p>
            <a:pPr algn="just"/>
            <a:r>
              <a:rPr lang="es-MX" sz="2200" dirty="0" smtClean="0"/>
              <a:t>PARA </a:t>
            </a:r>
            <a:r>
              <a:rPr lang="es-MX" sz="2200" dirty="0"/>
              <a:t>SER LIBRE RECIBE LA GRACIA DE DIOS Para ser libre de esas raíces profundas de amargura, debemos recibir la gracia de Dios; Él es nuestro buen samaritano. Él quita nuestra raíz y deposita un nuevo fruto, Él pone la buena semilla y la hace crecer con el gozo y alegría. </a:t>
            </a:r>
            <a:endParaRPr lang="es-MX" sz="2200" dirty="0" smtClean="0"/>
          </a:p>
          <a:p>
            <a:pPr algn="just"/>
            <a:r>
              <a:rPr lang="es-MX" sz="2200" dirty="0" smtClean="0"/>
              <a:t>Isaías </a:t>
            </a:r>
            <a:r>
              <a:rPr lang="es-MX" sz="2200" dirty="0"/>
              <a:t>38:16-17: </a:t>
            </a:r>
            <a:r>
              <a:rPr lang="es-MX" sz="2200" b="1" dirty="0"/>
              <a:t>“Oh Señor, sobre ellos vivirán tus piedades, Y a todos diré consistir en ellas la vida de mi espíritu; Pues tú me restablecerás, y me harás que viva. He aquí amargura grande me sobrevino en la paz: Más a ti te plació librar mi vida del hoyo de corrupción. Porque echaste tras tus espaldas todos mis pecados”. </a:t>
            </a:r>
            <a:endParaRPr lang="es-MX" sz="2200" b="1" dirty="0" smtClean="0"/>
          </a:p>
          <a:p>
            <a:pPr algn="just"/>
            <a:r>
              <a:rPr lang="es-MX" sz="2200" dirty="0" smtClean="0"/>
              <a:t>Enviemos </a:t>
            </a:r>
            <a:r>
              <a:rPr lang="es-MX" sz="2200" dirty="0"/>
              <a:t>líderes sanos, para tener iglesias sanas.</a:t>
            </a:r>
          </a:p>
        </p:txBody>
      </p:sp>
    </p:spTree>
    <p:extLst>
      <p:ext uri="{BB962C8B-B14F-4D97-AF65-F5344CB8AC3E}">
        <p14:creationId xmlns:p14="http://schemas.microsoft.com/office/powerpoint/2010/main" val="2577344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76943" y="1951672"/>
            <a:ext cx="79465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BASE BÍBLICA: Génesis 1:11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Después dijo Dios: Produzca la tierra hierba verde, hierba que dé semilla; árbol de fruto que dé fruto según su género, que su semilla esté en él, sobre la tierra. Y fue así”. </a:t>
            </a:r>
          </a:p>
        </p:txBody>
      </p:sp>
    </p:spTree>
    <p:extLst>
      <p:ext uri="{BB962C8B-B14F-4D97-AF65-F5344CB8AC3E}">
        <p14:creationId xmlns:p14="http://schemas.microsoft.com/office/powerpoint/2010/main" val="1391791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8085" y="1579050"/>
            <a:ext cx="8196943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Una </a:t>
            </a:r>
            <a:r>
              <a:rPr lang="es-MX" sz="2800" dirty="0"/>
              <a:t>verdad que no podemos ignorar, es que los principios que Dios estableció en la naturaleza; para que se multiplicaran según su género. Es decir, que la clase de creyentes que tendremos; está relacionada con la clase de líderes que enviamos. </a:t>
            </a:r>
            <a:endParaRPr lang="es-MX" sz="2800" dirty="0" smtClean="0"/>
          </a:p>
          <a:p>
            <a:pPr algn="just"/>
            <a:r>
              <a:rPr lang="es-MX" sz="2800" dirty="0" smtClean="0"/>
              <a:t>Por </a:t>
            </a:r>
            <a:r>
              <a:rPr lang="es-MX" sz="2800" dirty="0"/>
              <a:t>ello una clase de liderazgo que se deberá evitar, son aquellos que tengan guardado en su corazón; alguna clase de amargura o resentimiento en la iglesia.</a:t>
            </a:r>
          </a:p>
        </p:txBody>
      </p:sp>
    </p:spTree>
    <p:extLst>
      <p:ext uri="{BB962C8B-B14F-4D97-AF65-F5344CB8AC3E}">
        <p14:creationId xmlns:p14="http://schemas.microsoft.com/office/powerpoint/2010/main" val="317112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348344" y="1173540"/>
            <a:ext cx="8240485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Biblia describe tres partes importantes sobre la amargura, que veremos más adelante. </a:t>
            </a:r>
            <a:endParaRPr lang="es-MX" sz="2800" dirty="0" smtClean="0"/>
          </a:p>
          <a:p>
            <a:pPr algn="just"/>
            <a:r>
              <a:rPr lang="es-MX" sz="2800" dirty="0" smtClean="0"/>
              <a:t>Hebreos </a:t>
            </a:r>
            <a:r>
              <a:rPr lang="es-MX" sz="2800" dirty="0"/>
              <a:t>12:15: </a:t>
            </a:r>
            <a:r>
              <a:rPr lang="es-MX" sz="2800" b="1" dirty="0"/>
              <a:t>“Mirando bien que ninguno se aparte de la gracia de Dios, que ninguna raíz de amargura brotando os impida, y por ella muchos sean contaminados</a:t>
            </a:r>
            <a:r>
              <a:rPr lang="es-MX" sz="2800" b="1" dirty="0" smtClean="0"/>
              <a:t>…”.</a:t>
            </a:r>
          </a:p>
          <a:p>
            <a:pPr algn="just"/>
            <a:r>
              <a:rPr lang="es-MX" sz="2800" dirty="0" smtClean="0"/>
              <a:t>1 </a:t>
            </a:r>
            <a:r>
              <a:rPr lang="es-MX" sz="2800" dirty="0"/>
              <a:t>Samuel 22:2: </a:t>
            </a:r>
            <a:r>
              <a:rPr lang="es-MX" sz="2800" b="1" dirty="0"/>
              <a:t>“Y </a:t>
            </a:r>
            <a:r>
              <a:rPr lang="es-MX" sz="2800" b="1" dirty="0" err="1"/>
              <a:t>juntáronse</a:t>
            </a:r>
            <a:r>
              <a:rPr lang="es-MX" sz="2800" b="1" dirty="0"/>
              <a:t> con él todos los afligidos, y todo el que estaba endeudado, y todos los que se hallaban en amargura de espíritu, y fue hecho capitán de ellos: y tuvo consigo como cuatrocientos hombres…”.</a:t>
            </a:r>
          </a:p>
        </p:txBody>
      </p:sp>
    </p:spTree>
    <p:extLst>
      <p:ext uri="{BB962C8B-B14F-4D97-AF65-F5344CB8AC3E}">
        <p14:creationId xmlns:p14="http://schemas.microsoft.com/office/powerpoint/2010/main" val="374351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09600" y="1491066"/>
            <a:ext cx="810985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Algunas de esas raíces que nos afectan a nosotros y a los que nos rodean</a:t>
            </a:r>
            <a:r>
              <a:rPr lang="es-MX" sz="2800" dirty="0" smtClean="0"/>
              <a:t>:</a:t>
            </a:r>
          </a:p>
          <a:p>
            <a:pPr algn="just"/>
            <a:r>
              <a:rPr lang="es-MX" sz="2800" dirty="0" smtClean="0"/>
              <a:t> </a:t>
            </a:r>
          </a:p>
          <a:p>
            <a:pPr algn="just"/>
            <a:r>
              <a:rPr lang="es-MX" sz="2800" b="1" dirty="0" smtClean="0"/>
              <a:t>I</a:t>
            </a:r>
            <a:r>
              <a:rPr lang="es-MX" sz="2800" b="1" dirty="0"/>
              <a:t>.- ODIO </a:t>
            </a:r>
            <a:endParaRPr lang="es-MX" sz="2800" b="1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tan profunda su raíz, que hace amargarse con todos los que son amigos del odiado. Como lo son: amigos, familiares, allegados, etc. Ya que es un sentimiento negativo, de profunda apatía, disgusto, aversión, enemistad o repulsión; hacia una persona, cosa o situación.</a:t>
            </a:r>
          </a:p>
        </p:txBody>
      </p:sp>
    </p:spTree>
    <p:extLst>
      <p:ext uri="{BB962C8B-B14F-4D97-AF65-F5344CB8AC3E}">
        <p14:creationId xmlns:p14="http://schemas.microsoft.com/office/powerpoint/2010/main" val="162125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68085" y="1575138"/>
            <a:ext cx="818605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II.- REBELIÓN </a:t>
            </a:r>
            <a:endParaRPr lang="es-MX" sz="2800" b="1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un tallo que proviene de una raíz de amargura. Una rebelión es, en la mayoría de los casos; una manifestación de rechazo a la autoridad. Se puede manifestar como: </a:t>
            </a:r>
            <a:endParaRPr lang="es-MX" sz="2800" dirty="0" smtClean="0"/>
          </a:p>
          <a:p>
            <a:pPr marL="342900" indent="-342900" algn="just">
              <a:buAutoNum type="alphaUcPeriod"/>
            </a:pPr>
            <a:r>
              <a:rPr lang="es-MX" sz="2800" dirty="0" smtClean="0"/>
              <a:t>Arrogancia.</a:t>
            </a:r>
          </a:p>
          <a:p>
            <a:pPr marL="342900" indent="-342900" algn="just">
              <a:buAutoNum type="alphaUcPeriod" startAt="2"/>
            </a:pPr>
            <a:r>
              <a:rPr lang="es-MX" sz="2800" dirty="0" smtClean="0"/>
              <a:t>Quejas</a:t>
            </a:r>
            <a:r>
              <a:rPr lang="es-MX" sz="2800" dirty="0"/>
              <a:t>. </a:t>
            </a:r>
            <a:endParaRPr lang="es-MX" sz="2800" dirty="0" smtClean="0"/>
          </a:p>
          <a:p>
            <a:pPr marL="342900" indent="-342900" algn="just">
              <a:buAutoNum type="alphaUcPeriod" startAt="3"/>
            </a:pPr>
            <a:r>
              <a:rPr lang="es-MX" sz="2800" dirty="0" smtClean="0"/>
              <a:t>Actitudes </a:t>
            </a:r>
            <a:r>
              <a:rPr lang="es-MX" sz="2800" dirty="0"/>
              <a:t>negativas</a:t>
            </a:r>
            <a:r>
              <a:rPr lang="es-MX" sz="2800" dirty="0" smtClean="0"/>
              <a:t>.</a:t>
            </a:r>
          </a:p>
          <a:p>
            <a:pPr algn="just"/>
            <a:r>
              <a:rPr lang="es-MX" sz="2800" dirty="0" smtClean="0"/>
              <a:t>D</a:t>
            </a:r>
            <a:r>
              <a:rPr lang="es-MX" sz="2800" dirty="0"/>
              <a:t>. </a:t>
            </a:r>
            <a:r>
              <a:rPr lang="es-MX" sz="2800" dirty="0" smtClean="0"/>
              <a:t>  Y </a:t>
            </a:r>
            <a:r>
              <a:rPr lang="es-MX" sz="2800" dirty="0"/>
              <a:t>hacer las cosas a mi manera, etc. </a:t>
            </a:r>
          </a:p>
        </p:txBody>
      </p:sp>
    </p:spTree>
    <p:extLst>
      <p:ext uri="{BB962C8B-B14F-4D97-AF65-F5344CB8AC3E}">
        <p14:creationId xmlns:p14="http://schemas.microsoft.com/office/powerpoint/2010/main" val="32849649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02771" y="1336826"/>
            <a:ext cx="827314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b="1" dirty="0"/>
              <a:t>III.- INSEGURIDAD </a:t>
            </a:r>
            <a:endParaRPr lang="es-MX" sz="2400" b="1" dirty="0" smtClean="0"/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inseguridad, se puede definir como la dificultad para escoger entre diferentes opciones; para conseguir un objetivo determinado. Así como la duda constante, si lo que hemos hecho o dicho; nosotros mismos u otras personas, es acertado o no. </a:t>
            </a:r>
            <a:endParaRPr lang="es-MX" sz="2400" dirty="0" smtClean="0"/>
          </a:p>
          <a:p>
            <a:pPr algn="just"/>
            <a:r>
              <a:rPr lang="es-MX" sz="2400" dirty="0" smtClean="0"/>
              <a:t>Su </a:t>
            </a:r>
            <a:r>
              <a:rPr lang="es-MX" sz="2400" dirty="0"/>
              <a:t>seguridad depende de cosas que tiene y se le pueden quitar, así que vive con inseguridad. Su seguridad puede estar en cosas tales como: </a:t>
            </a:r>
            <a:endParaRPr lang="es-MX" sz="2400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Fama</a:t>
            </a:r>
            <a:r>
              <a:rPr lang="es-MX" sz="2400" dirty="0"/>
              <a:t>. </a:t>
            </a:r>
            <a:endParaRPr lang="es-MX" sz="2400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Dinero. </a:t>
            </a:r>
            <a:endParaRPr lang="es-MX" sz="2400" dirty="0" smtClean="0"/>
          </a:p>
          <a:p>
            <a:pPr algn="just"/>
            <a:r>
              <a:rPr lang="es-MX" sz="2400" dirty="0" smtClean="0"/>
              <a:t>C</a:t>
            </a:r>
            <a:r>
              <a:rPr lang="es-MX" sz="2400" dirty="0"/>
              <a:t>. Poder. </a:t>
            </a:r>
            <a:endParaRPr lang="es-MX" sz="2400" dirty="0" smtClean="0"/>
          </a:p>
          <a:p>
            <a:pPr algn="just"/>
            <a:r>
              <a:rPr lang="es-MX" sz="2400" dirty="0" smtClean="0"/>
              <a:t>D</a:t>
            </a:r>
            <a:r>
              <a:rPr lang="es-MX" sz="2400" dirty="0"/>
              <a:t>. Etc. </a:t>
            </a:r>
          </a:p>
        </p:txBody>
      </p:sp>
    </p:spTree>
    <p:extLst>
      <p:ext uri="{BB962C8B-B14F-4D97-AF65-F5344CB8AC3E}">
        <p14:creationId xmlns:p14="http://schemas.microsoft.com/office/powerpoint/2010/main" val="18552658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24543" y="1217083"/>
            <a:ext cx="82078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b="1" dirty="0"/>
              <a:t>IV.- SARCASMO </a:t>
            </a:r>
            <a:endParaRPr lang="es-MX" sz="2800" b="1" dirty="0" smtClean="0"/>
          </a:p>
          <a:p>
            <a:pPr algn="just"/>
            <a:r>
              <a:rPr lang="es-MX" sz="2800" dirty="0" smtClean="0"/>
              <a:t>Es </a:t>
            </a:r>
            <a:r>
              <a:rPr lang="es-MX" sz="2800" dirty="0"/>
              <a:t>una torcedura en la actitud, es burla o ironía mordaz, hiriente y humillante; ofensiva e incluye maltrato. Es burla que usa palabras soeces y actitud de altivez, etc. El sarcasmo es proverbialmente descrito, como </a:t>
            </a:r>
            <a:r>
              <a:rPr lang="es-MX" sz="2800" b="1" dirty="0"/>
              <a:t>“la forma más baja de humor, pero la más alta expresión de ingenio”.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Ejemplo</a:t>
            </a:r>
            <a:r>
              <a:rPr lang="es-MX" sz="2800" dirty="0"/>
              <a:t>: Juan llega al trabajo, y lo primero que hace es sentarse y poner los pies encima del escritorio para echarse aire. El jefe lo ve y le dice: ¡Juan, sigue trabajando así de duro!</a:t>
            </a:r>
          </a:p>
        </p:txBody>
      </p:sp>
    </p:spTree>
    <p:extLst>
      <p:ext uri="{BB962C8B-B14F-4D97-AF65-F5344CB8AC3E}">
        <p14:creationId xmlns:p14="http://schemas.microsoft.com/office/powerpoint/2010/main" val="34223564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1659</Words>
  <Application>Microsoft Office PowerPoint</Application>
  <PresentationFormat>Presentación en pantalla (4:3)</PresentationFormat>
  <Paragraphs>68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54</cp:revision>
  <dcterms:created xsi:type="dcterms:W3CDTF">2016-01-29T05:02:58Z</dcterms:created>
  <dcterms:modified xsi:type="dcterms:W3CDTF">2018-02-02T15:50:32Z</dcterms:modified>
  <cp:category/>
</cp:coreProperties>
</file>