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B32B"/>
    <a:srgbClr val="0B5AB2"/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47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80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rece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Romanos 13:1,2: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Sométase toda persona a las autoridades superiores; porque no hay autoridad sino de parte de Dios, y las que hay, por Dios han sido establecidas. De modo que quien se opone a la autoridad, a lo establecido por Dios resiste; y los que resisten, acarrean condenación para sí mismos”.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01708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859" y="1260745"/>
            <a:ext cx="8419941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700" dirty="0"/>
              <a:t>Además, toda rebelión tiene su esencia en Satanás. Quién se rebeló ante Dios. Y fue echado del Reino de Dios. Mira lo que dice Isaías 14:12-15</a:t>
            </a:r>
            <a:r>
              <a:rPr lang="es-MX" sz="2700" dirty="0" smtClean="0"/>
              <a:t>:</a:t>
            </a:r>
          </a:p>
          <a:p>
            <a:pPr marL="0" indent="0" algn="just">
              <a:buNone/>
            </a:pPr>
            <a:r>
              <a:rPr lang="es-MX" sz="2700" b="1" dirty="0" smtClean="0"/>
              <a:t>“¡</a:t>
            </a:r>
            <a:r>
              <a:rPr lang="es-MX" sz="2700" b="1" dirty="0"/>
              <a:t>Cómo caíste del cielo, oh Lucero, hijo de la mañana! Cortado fuiste por tierra, tú que debilitabas a las naciones. Tú que decías en tu corazón: Subiré al cielo; en lo alto, junto a las estrellas de Dios, levantaré mi trono, y en el monte del testimonio me sentaré, a los lados del norte; sobre las alturas de las nubes subiré, y seré semejante al Altísimo. Mas tú derribado eres hasta el </a:t>
            </a:r>
            <a:r>
              <a:rPr lang="es-MX" sz="2700" b="1" dirty="0" err="1"/>
              <a:t>Seol</a:t>
            </a:r>
            <a:r>
              <a:rPr lang="es-MX" sz="2700" b="1" dirty="0"/>
              <a:t>, a los lados del abismo”. </a:t>
            </a:r>
            <a:endParaRPr lang="es-MX" sz="2700" dirty="0"/>
          </a:p>
        </p:txBody>
      </p:sp>
    </p:spTree>
    <p:extLst>
      <p:ext uri="{BB962C8B-B14F-4D97-AF65-F5344CB8AC3E}">
        <p14:creationId xmlns:p14="http://schemas.microsoft.com/office/powerpoint/2010/main" val="219305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/>
              <a:t>IV.- ÁREAS DE AUTORIDAD QUE ESTÁN BAJO AUTORIDAD DE DIOS </a:t>
            </a:r>
            <a:endParaRPr lang="es-MX" dirty="0"/>
          </a:p>
          <a:p>
            <a:pPr marL="0" indent="0" algn="just">
              <a:buNone/>
            </a:pPr>
            <a:r>
              <a:rPr lang="es-MX" sz="2800" dirty="0" smtClean="0"/>
              <a:t>LA </a:t>
            </a:r>
            <a:r>
              <a:rPr lang="es-MX" sz="2800" dirty="0"/>
              <a:t>FAMILIA.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El </a:t>
            </a:r>
            <a:r>
              <a:rPr lang="es-MX" sz="2800" dirty="0"/>
              <a:t>esposo-padre, la esposa e hijos. Su función es la de la Profeta-Sacerdote. 1 Corintios 11:3. Efesios 5:23-24: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Más quiero que sepáis que Cristo es la cabeza de todo </a:t>
            </a:r>
            <a:r>
              <a:rPr lang="es-MX" sz="2800" b="1" dirty="0" smtClean="0"/>
              <a:t>varón</a:t>
            </a:r>
            <a:r>
              <a:rPr lang="es-MX" sz="2800" b="1" dirty="0"/>
              <a:t>; y el varón es la cabeza de la mujer; y Dios es la cabeza de Cristo”.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7266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MX" dirty="0" smtClean="0"/>
              <a:t>IGLESIA</a:t>
            </a:r>
            <a:r>
              <a:rPr lang="es-MX" dirty="0"/>
              <a:t>. </a:t>
            </a:r>
            <a:endParaRPr lang="es-MX" dirty="0" smtClean="0"/>
          </a:p>
          <a:p>
            <a:pPr marL="0" indent="0" algn="just">
              <a:buNone/>
            </a:pPr>
            <a:r>
              <a:rPr lang="es-MX" sz="2800" dirty="0" smtClean="0"/>
              <a:t>Pastores </a:t>
            </a:r>
            <a:r>
              <a:rPr lang="es-MX" sz="2800" dirty="0"/>
              <a:t>(ministros), Diáconos, Coordinadores, Líderes, Miembros. Su Función es nutrir y enseñar. 1 Pedro 5:2: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Apacentad la grey de Dios que está entre vosotros, teniendo cuidado de ella, no por fuerza, sino voluntariamente; no por ganancia deshonesta, sino de un ánimo pronto; Y no como teniendo señorío sobre las heredades del Señor sino siendo dechados de la grey”. </a:t>
            </a:r>
            <a:endParaRPr lang="es-MX" sz="28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2791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0881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2. GOBIERNO</a:t>
            </a:r>
            <a:r>
              <a:rPr lang="es-MX" dirty="0"/>
              <a:t>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Federal</a:t>
            </a:r>
            <a:r>
              <a:rPr lang="es-MX" dirty="0"/>
              <a:t>, Estatal y Local. Su función es la de Proteger. Romanos 13:1: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Toda alma se someta a las potestades superiores; porque no hay potestad sino de Dios; y las que son, de Dios son ordenadas”.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dirty="0" smtClean="0"/>
              <a:t>3. EMPLEO </a:t>
            </a:r>
            <a:r>
              <a:rPr lang="es-MX" dirty="0"/>
              <a:t>O ESCUELA.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Maestros</a:t>
            </a:r>
            <a:r>
              <a:rPr lang="es-MX" dirty="0"/>
              <a:t>, patrones Directores, Gerentes, Supervisores, Mayordomos. Donde la función es la de proveer. 1 Pedro 2:18: </a:t>
            </a:r>
            <a:r>
              <a:rPr lang="es-MX" b="1" dirty="0"/>
              <a:t>“Criados, </a:t>
            </a:r>
            <a:r>
              <a:rPr lang="es-MX" b="1" dirty="0" err="1"/>
              <a:t>estád</a:t>
            </a:r>
            <a:r>
              <a:rPr lang="es-MX" b="1" dirty="0"/>
              <a:t> sujetos con todo respeto a vuestros amos; no solamente a los buenos y afables, sino también a los difíciles de soportar.” 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2252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684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4. OBSCURIDAD</a:t>
            </a:r>
            <a:r>
              <a:rPr lang="es-MX" dirty="0"/>
              <a:t>. </a:t>
            </a:r>
            <a:endParaRPr lang="es-MX" dirty="0" smtClean="0"/>
          </a:p>
          <a:p>
            <a:pPr marL="0" indent="0" algn="just">
              <a:buNone/>
            </a:pPr>
            <a:r>
              <a:rPr lang="es-MX" sz="2800" dirty="0" smtClean="0"/>
              <a:t>Satanás</a:t>
            </a:r>
            <a:r>
              <a:rPr lang="es-MX" sz="2800" dirty="0"/>
              <a:t>, Principados, potestades, Gobernadores, Huestes de Maldad, Desobedientes / Orgullosos.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Con </a:t>
            </a:r>
            <a:r>
              <a:rPr lang="es-MX" sz="2800" dirty="0"/>
              <a:t>una función de robar, matar y destruir.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Efesios </a:t>
            </a:r>
            <a:r>
              <a:rPr lang="es-MX" sz="2800" dirty="0"/>
              <a:t>2:2: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En que en otro tiempos anduvisteis conforme a la condición de este mundo, conforme al príncipe de la potestad del aire, el espíritu que ahora obra en los hijos de desobediencia”. </a:t>
            </a:r>
            <a:endParaRPr lang="es-MX" sz="28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0867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596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MX" sz="3600" b="1" dirty="0"/>
              <a:t>V.- CUÁNDO ES JUSTIFICADA LA DESOBEDIENCIA </a:t>
            </a:r>
            <a:endParaRPr lang="es-MX" sz="3600" dirty="0"/>
          </a:p>
          <a:p>
            <a:pPr marL="0" indent="0" algn="just">
              <a:buNone/>
            </a:pPr>
            <a:r>
              <a:rPr lang="es-MX" dirty="0" smtClean="0"/>
              <a:t>Solamente </a:t>
            </a:r>
            <a:r>
              <a:rPr lang="es-MX" dirty="0"/>
              <a:t>se justifica que desobedezcas a alguien, cuando el mandato sea contrario al mandato de Dios.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Pero </a:t>
            </a:r>
            <a:r>
              <a:rPr lang="es-MX" dirty="0"/>
              <a:t>también deberán afrontarse las consecuencias. Veamos algunos casos: </a:t>
            </a:r>
          </a:p>
        </p:txBody>
      </p:sp>
    </p:spTree>
    <p:extLst>
      <p:ext uri="{BB962C8B-B14F-4D97-AF65-F5344CB8AC3E}">
        <p14:creationId xmlns:p14="http://schemas.microsoft.com/office/powerpoint/2010/main" val="1377157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82" y="1368848"/>
            <a:ext cx="8229600" cy="4525963"/>
          </a:xfrm>
        </p:spPr>
        <p:txBody>
          <a:bodyPr>
            <a:noAutofit/>
          </a:bodyPr>
          <a:lstStyle/>
          <a:p>
            <a:pPr marL="514350" indent="-514350" algn="just">
              <a:buAutoNum type="alphaUcPeriod"/>
            </a:pPr>
            <a:r>
              <a:rPr lang="es-MX" sz="2700" dirty="0" smtClean="0"/>
              <a:t>CUANDO </a:t>
            </a:r>
            <a:r>
              <a:rPr lang="es-MX" sz="2700" dirty="0"/>
              <a:t>LA ORDEN VA CONTRA DIOS. </a:t>
            </a:r>
            <a:endParaRPr lang="es-MX" sz="2700" dirty="0" smtClean="0"/>
          </a:p>
          <a:p>
            <a:pPr marL="0" indent="0" algn="just">
              <a:buNone/>
            </a:pPr>
            <a:r>
              <a:rPr lang="es-MX" sz="2500" dirty="0" smtClean="0"/>
              <a:t>Hebreos </a:t>
            </a:r>
            <a:r>
              <a:rPr lang="es-MX" sz="2500" dirty="0"/>
              <a:t>11:23: </a:t>
            </a:r>
            <a:endParaRPr lang="es-MX" sz="2500" dirty="0" smtClean="0"/>
          </a:p>
          <a:p>
            <a:pPr marL="0" indent="0" algn="just">
              <a:buNone/>
            </a:pPr>
            <a:r>
              <a:rPr lang="es-MX" sz="2500" b="1" dirty="0" smtClean="0"/>
              <a:t>“</a:t>
            </a:r>
            <a:r>
              <a:rPr lang="es-MX" sz="2500" b="1" dirty="0"/>
              <a:t>Por la fe Moisés, cuando nació, fue escondido por sus padres por tres meses, porque le vieron niño hermoso, y no temieron el decreto del rey”. </a:t>
            </a:r>
            <a:endParaRPr lang="es-MX" sz="2500" dirty="0"/>
          </a:p>
          <a:p>
            <a:pPr marL="0" indent="0" algn="just">
              <a:buNone/>
            </a:pPr>
            <a:r>
              <a:rPr lang="es-MX" sz="2500" dirty="0"/>
              <a:t>Éxodo 1:17: </a:t>
            </a:r>
            <a:r>
              <a:rPr lang="es-MX" sz="2500" b="1" dirty="0"/>
              <a:t>“Pero las parteras temieron a Dios, y no hicieron como les mandó el rey de Egipto, sino que preservaron la vida a los niños”. </a:t>
            </a:r>
            <a:endParaRPr lang="es-MX" sz="2500" dirty="0"/>
          </a:p>
          <a:p>
            <a:pPr marL="0" indent="0" algn="just">
              <a:buNone/>
            </a:pPr>
            <a:r>
              <a:rPr lang="es-MX" sz="2500" dirty="0"/>
              <a:t>La Biblia las considera como mujeres de Fe. Pero el niño debió vivir en el palacio de Faraón y tuvo que ser tratado como un egipcio. </a:t>
            </a:r>
          </a:p>
        </p:txBody>
      </p:sp>
    </p:spTree>
    <p:extLst>
      <p:ext uri="{BB962C8B-B14F-4D97-AF65-F5344CB8AC3E}">
        <p14:creationId xmlns:p14="http://schemas.microsoft.com/office/powerpoint/2010/main" val="3898631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088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B</a:t>
            </a:r>
            <a:r>
              <a:rPr lang="es-MX" dirty="0"/>
              <a:t>. LOS AMIGOS DE DANIEL QUE REHUSARON ADORAR LA ESTATUA DE </a:t>
            </a:r>
            <a:r>
              <a:rPr lang="es-MX" dirty="0" smtClean="0"/>
              <a:t>NABUCODONOSOR</a:t>
            </a:r>
            <a:r>
              <a:rPr lang="es-MX" dirty="0"/>
              <a:t>. Daniel 3:17,18: </a:t>
            </a:r>
            <a:endParaRPr lang="es-MX" dirty="0" smtClean="0"/>
          </a:p>
          <a:p>
            <a:pPr marL="0" indent="0" algn="just">
              <a:buNone/>
            </a:pPr>
            <a:r>
              <a:rPr lang="es-MX" sz="2800" dirty="0" smtClean="0"/>
              <a:t>“</a:t>
            </a:r>
            <a:r>
              <a:rPr lang="es-MX" sz="2800" b="1" dirty="0" smtClean="0"/>
              <a:t>He </a:t>
            </a:r>
            <a:r>
              <a:rPr lang="es-MX" sz="2800" b="1" dirty="0"/>
              <a:t>aquí nuestro Dios a quien servimos puede librarnos del horno de fuego ardiendo; y de tu mano, oh rey, nos librará. Y si no, sepas, oh rey, que no serviremos a tus dioses, ni tampoco adoraremos la estatua que has levantado”.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Pero </a:t>
            </a:r>
            <a:r>
              <a:rPr lang="es-MX" sz="2800" dirty="0"/>
              <a:t>se sometieron al horno del rey.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88911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393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C</a:t>
            </a:r>
            <a:r>
              <a:rPr lang="es-MX" dirty="0"/>
              <a:t>. DANIEL DESOBEDECIÓ EL DECRETO DE NO HACER ORACIÓN. </a:t>
            </a:r>
            <a:endParaRPr lang="es-MX" dirty="0" smtClean="0"/>
          </a:p>
          <a:p>
            <a:pPr marL="0" indent="0" algn="just">
              <a:buNone/>
            </a:pPr>
            <a:r>
              <a:rPr lang="es-MX" sz="2800" dirty="0" smtClean="0"/>
              <a:t>Daniel </a:t>
            </a:r>
            <a:r>
              <a:rPr lang="es-MX" sz="2800" dirty="0"/>
              <a:t>6:10: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Cuando Daniel supo que el edicto había sido firmado, entró en su casa, y abiertas las ventanas de su cámara que daban hacia Jerusalén, se arrodillaba tres veces al día, y oraba y daba gracias delante de su Dios, como lo solía hacer antes”.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Pero </a:t>
            </a:r>
            <a:r>
              <a:rPr lang="es-MX" sz="2800" dirty="0"/>
              <a:t>fue enjuiciado y arrojado al foso de los leones.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207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6809"/>
            <a:ext cx="8229600" cy="30599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600" b="1" dirty="0" smtClean="0"/>
              <a:t>AUTORIDAD ESPIRITUAL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80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dirty="0"/>
              <a:t>Cuando la autoridad delegada (hombres que representan a Dios) y la autoridad directa de Dios entran en conflicto, debemos rendir sumisión pero no obediencia.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Pedro </a:t>
            </a:r>
            <a:r>
              <a:rPr lang="es-MX" dirty="0"/>
              <a:t>les dijo a las autoridades en Hechos 4:19-20: </a:t>
            </a:r>
            <a:r>
              <a:rPr lang="es-MX" b="1" dirty="0"/>
              <a:t>“Juzgad si es justo delante de Dios obedecer a vosotros antes que a Dios. Porque no podemos dejar de decir lo que hemos visto y oído”. </a:t>
            </a:r>
            <a:endParaRPr lang="es-MX" dirty="0"/>
          </a:p>
          <a:p>
            <a:pPr marL="0" indent="0" algn="just">
              <a:buNone/>
            </a:pPr>
            <a:r>
              <a:rPr lang="es-MX" dirty="0"/>
              <a:t>Solamente Dios merece obediencia absoluta, todos los demás reciben obediencia de manera limitada. Si una autoridad delegada contradice a Dios (su palabra), se debe someter a su persona; pero no a su mandamiento. </a:t>
            </a:r>
          </a:p>
        </p:txBody>
      </p:sp>
    </p:spTree>
    <p:extLst>
      <p:ext uri="{BB962C8B-B14F-4D97-AF65-F5344CB8AC3E}">
        <p14:creationId xmlns:p14="http://schemas.microsoft.com/office/powerpoint/2010/main" val="3164699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494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MX" sz="4000" b="1" dirty="0"/>
              <a:t>CONCLUSIÓN</a:t>
            </a:r>
            <a:r>
              <a:rPr lang="es-MX" b="1" dirty="0"/>
              <a:t> </a:t>
            </a:r>
            <a:endParaRPr lang="es-MX" dirty="0"/>
          </a:p>
          <a:p>
            <a:pPr marL="0" indent="0" algn="just">
              <a:buNone/>
            </a:pPr>
            <a:r>
              <a:rPr lang="es-MX" sz="2800" dirty="0"/>
              <a:t>Nuestro deber como personas que hemos recibido la palabra, es el obedecer. Es el someternos ante las autoridades.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Por </a:t>
            </a:r>
            <a:r>
              <a:rPr lang="es-MX" sz="2800" dirty="0"/>
              <a:t>eso Romanos 13:1 dice: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Sométase toda persona a las autoridades superiores; porque no hay autoridad sino de parte de Dios, y las que hay, por Dios han sido establecidas”.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283216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7999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2 Corintios 10:5: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derribando argumentos y toda altivez que se levanta contra el conocimiento de Dios, y llevando cautivo todo pensamiento a la obediencia a Cristo”. </a:t>
            </a:r>
            <a:endParaRPr lang="es-MX" sz="2800" dirty="0"/>
          </a:p>
          <a:p>
            <a:pPr marL="0" indent="0" algn="just">
              <a:buNone/>
            </a:pPr>
            <a:r>
              <a:rPr lang="es-MX" sz="2800" dirty="0" smtClean="0"/>
              <a:t>1 </a:t>
            </a:r>
            <a:r>
              <a:rPr lang="es-MX" sz="2800" dirty="0"/>
              <a:t>Pedro 1:22: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Habiendo purificado vuestras almas por la obediencia a la verdad, mediante el Espíritu, para el amor fraternal no fingido, amaos unos a otros entrañablemente, de corazón puro”.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937208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596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Romanos 16:19: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b="1" dirty="0" smtClean="0"/>
              <a:t>“Porque </a:t>
            </a:r>
            <a:r>
              <a:rPr lang="es-MX" sz="2800" b="1" dirty="0"/>
              <a:t>vuestra obediencia ha venido a ser notoria a todos, así que me gozo de vosotros; pero quiero que seáis sabios para el bien, e ingenuos para el mal”. </a:t>
            </a:r>
            <a:endParaRPr lang="es-MX" sz="2800" dirty="0"/>
          </a:p>
          <a:p>
            <a:pPr marL="0" indent="0" algn="just">
              <a:buNone/>
            </a:pPr>
            <a:r>
              <a:rPr lang="es-MX" sz="2800" dirty="0"/>
              <a:t>Hebreos 5:8-9: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Y aunque era Hijo, por lo que padeció aprendió la obediencia; y habiendo sido perfeccionado, vino a ser autor de eterna salvación para todos los que le obedecen”.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161746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4000" b="1" dirty="0"/>
              <a:t>BASE BÍBLICA: </a:t>
            </a:r>
            <a:r>
              <a:rPr lang="es-MX" dirty="0"/>
              <a:t>Tito 3:1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“</a:t>
            </a:r>
            <a:r>
              <a:rPr lang="es-MX" b="1" dirty="0"/>
              <a:t>Recuérdales que se sujeten a los gobernantes y autoridades, que obedezcan, que estén dispuestos a toda buena obra”.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25296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89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sz="4700" b="1" dirty="0"/>
              <a:t>INTRODUCCIÓN </a:t>
            </a:r>
            <a:endParaRPr lang="es-MX" sz="4700" dirty="0"/>
          </a:p>
          <a:p>
            <a:pPr marL="0" indent="0" algn="just">
              <a:buNone/>
            </a:pPr>
            <a:r>
              <a:rPr lang="es-MX" dirty="0"/>
              <a:t>Qué importante es saber que siempre hay normas, leyes y principios; que rigen en nuestra vida. Cuando estamos sin Cristo, nos es fácil el NO querer llevar ningún tipo de reglas o el infringirlas.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Pero </a:t>
            </a:r>
            <a:r>
              <a:rPr lang="es-MX" dirty="0"/>
              <a:t>cuando Dios llega a nuestra vida, entonces debemos conocer aquellos elementos; que nos es necesario seguir.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La </a:t>
            </a:r>
            <a:r>
              <a:rPr lang="es-MX" dirty="0"/>
              <a:t>recomendación de Tito, es que nos sujetemos a nuestros gobernantes y autoridades. Les presento a continuación aquellas áreas que debemos cuidar: </a:t>
            </a:r>
          </a:p>
        </p:txBody>
      </p:sp>
    </p:spTree>
    <p:extLst>
      <p:ext uri="{BB962C8B-B14F-4D97-AF65-F5344CB8AC3E}">
        <p14:creationId xmlns:p14="http://schemas.microsoft.com/office/powerpoint/2010/main" val="1465223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7999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b="1" dirty="0"/>
              <a:t>I.- NUESTRA MÁXIMA AUTORIDAD </a:t>
            </a:r>
            <a:endParaRPr lang="es-MX" sz="3600" dirty="0"/>
          </a:p>
          <a:p>
            <a:pPr marL="0" indent="0" algn="just">
              <a:buNone/>
            </a:pPr>
            <a:r>
              <a:rPr lang="es-MX" dirty="0" smtClean="0"/>
              <a:t>Siempre </a:t>
            </a:r>
            <a:r>
              <a:rPr lang="es-MX" dirty="0"/>
              <a:t>será nuestro gran Dios y Salvador Jesucristo. Para ello, tomamos la Biblia y la recibimos como la Palabra de Dios.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De </a:t>
            </a:r>
            <a:r>
              <a:rPr lang="es-MX" dirty="0"/>
              <a:t>hecho, en 2 Timoteo 3:16 nos dice: </a:t>
            </a:r>
            <a:r>
              <a:rPr lang="es-MX" b="1" dirty="0"/>
              <a:t>“Toda la Escritura es inspirada por Dios, y útil para enseñar, para redargüir, para corregir, para instruir en justicia”.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226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859" y="1346814"/>
            <a:ext cx="863477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500" dirty="0"/>
              <a:t>Nuestra enseñanza, nuestros pensamientos deben estar regidos por la palabra del Señor. Su poder es incomparable, es Palabra viva, con poder. Así lo expresa Hebreos 4:12: </a:t>
            </a:r>
            <a:r>
              <a:rPr lang="es-MX" sz="2500" b="1" dirty="0"/>
              <a:t>“Porque la palabra de Dios es viva y eficaz, y más cortante que toda espada de dos filos; y penetra hasta partir el alma y el espíritu, las coyunturas y los tuétanos, y discierne los pensamientos y las intenciones del corazón”. </a:t>
            </a:r>
            <a:endParaRPr lang="es-MX" sz="2500" dirty="0"/>
          </a:p>
          <a:p>
            <a:pPr marL="0" indent="0" algn="just">
              <a:buNone/>
            </a:pPr>
            <a:r>
              <a:rPr lang="es-MX" sz="2500" dirty="0" smtClean="0"/>
              <a:t>La </a:t>
            </a:r>
            <a:r>
              <a:rPr lang="es-MX" sz="2500" dirty="0"/>
              <a:t>obediencia a la voluntad de Dios, es la mayor exigencia presentada en la Biblia Esto lo enseña Deuteronomio 6:17: </a:t>
            </a:r>
            <a:r>
              <a:rPr lang="es-MX" sz="2500" b="1" dirty="0"/>
              <a:t>“Guardad cuidadosamente los mandamientos de Jehová vuestro Dios, y sus testimonios y sus estatutos que te ha mandado”. </a:t>
            </a:r>
            <a:endParaRPr lang="es-MX" sz="2500" dirty="0"/>
          </a:p>
        </p:txBody>
      </p:sp>
    </p:spTree>
    <p:extLst>
      <p:ext uri="{BB962C8B-B14F-4D97-AF65-F5344CB8AC3E}">
        <p14:creationId xmlns:p14="http://schemas.microsoft.com/office/powerpoint/2010/main" val="2127458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583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dirty="0"/>
              <a:t>Les presento algunos principios respecto a la obediencia: </a:t>
            </a:r>
          </a:p>
          <a:p>
            <a:pPr marL="0" indent="0" algn="just">
              <a:buNone/>
            </a:pPr>
            <a:r>
              <a:rPr lang="es-MX" b="1" dirty="0"/>
              <a:t>II.- BENDICIÓN DE LA OBEDIENCIA </a:t>
            </a:r>
            <a:endParaRPr lang="es-MX" dirty="0"/>
          </a:p>
          <a:p>
            <a:pPr marL="0" indent="0" algn="just">
              <a:buNone/>
            </a:pPr>
            <a:r>
              <a:rPr lang="es-MX" dirty="0"/>
              <a:t>La Biblia es enfática al respecto, en Deuteronomio 28 nos habla de todas las bendiciones, aunque también de las consecuencias de no hacerlo.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Te </a:t>
            </a:r>
            <a:r>
              <a:rPr lang="es-MX" dirty="0"/>
              <a:t>transcribo algunas de la bendiciones que se mencionan: </a:t>
            </a:r>
            <a:r>
              <a:rPr lang="es-MX" b="1" dirty="0"/>
              <a:t>“Bendito serás tú en la ciudad, y bendito tú en el campo. Bendito el fruto de tu vientre, el fruto de tu tierra, el fruto de tus bestias, la cría de tus vacas y los rebaños de tus ovejas. Benditas serán tu canasta y tu artesa de amasar. Bendito serás en tu entrar, y bendito en tu salir”. </a:t>
            </a:r>
            <a:r>
              <a:rPr lang="es-MX" dirty="0"/>
              <a:t>(v. 3 al 6). </a:t>
            </a:r>
          </a:p>
        </p:txBody>
      </p:sp>
    </p:spTree>
    <p:extLst>
      <p:ext uri="{BB962C8B-B14F-4D97-AF65-F5344CB8AC3E}">
        <p14:creationId xmlns:p14="http://schemas.microsoft.com/office/powerpoint/2010/main" val="401976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1 Samuel 15:23, afirma categóricamente</a:t>
            </a:r>
            <a:r>
              <a:rPr lang="es-MX" b="1" dirty="0"/>
              <a:t>: “Porque como pecado de adivinación es la rebelión, y como ídolos e idolatría la obstinación. Por cuanto tú desechaste la palabra de Jehová, él también te ha desechado para que no seas rey”.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32683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/>
              <a:t>III.- RESULTADOS DE LA DESOBEDIENCIA </a:t>
            </a:r>
            <a:endParaRPr lang="es-MX" dirty="0"/>
          </a:p>
          <a:p>
            <a:pPr marL="0" indent="0" algn="just">
              <a:buNone/>
            </a:pPr>
            <a:r>
              <a:rPr lang="es-MX" sz="2800" dirty="0" smtClean="0"/>
              <a:t>La </a:t>
            </a:r>
            <a:r>
              <a:rPr lang="es-MX" sz="2800" dirty="0"/>
              <a:t>Biblia considera la desobediencia como algo no bueno. El libro de Deuteronomio en el capítulo 28, habla duramente contra el desobedecer y el solo leerlo deja un sabor amargo.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Para </a:t>
            </a:r>
            <a:r>
              <a:rPr lang="es-MX" sz="2800" dirty="0"/>
              <a:t>la obediencia habla de bendición, pero para la desobediencia habla de maldición. Mientras que las bendiciones se resumen en 16 versículos, las maldiciones se amplían en 64 versículos. </a:t>
            </a:r>
          </a:p>
        </p:txBody>
      </p:sp>
    </p:spTree>
    <p:extLst>
      <p:ext uri="{BB962C8B-B14F-4D97-AF65-F5344CB8AC3E}">
        <p14:creationId xmlns:p14="http://schemas.microsoft.com/office/powerpoint/2010/main" val="1506007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1642</Words>
  <Application>Microsoft Office PowerPoint</Application>
  <PresentationFormat>Presentación en pantalla (4:3)</PresentationFormat>
  <Paragraphs>73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70</cp:revision>
  <dcterms:created xsi:type="dcterms:W3CDTF">2016-01-29T05:02:58Z</dcterms:created>
  <dcterms:modified xsi:type="dcterms:W3CDTF">2018-01-31T21:37:10Z</dcterms:modified>
  <cp:category/>
</cp:coreProperties>
</file>