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02/02/2018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02/02/2018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02/02/2018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02/02/2018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574194"/>
            <a:ext cx="8360229" cy="4154984"/>
          </a:xfrm>
          <a:prstGeom prst="rect">
            <a:avLst/>
          </a:prstGeom>
        </p:spPr>
        <p:txBody>
          <a:bodyPr wrap="square">
            <a:spAutoFit/>
          </a:bodyPr>
          <a:lstStyle/>
          <a:p>
            <a:pPr algn="just"/>
            <a:r>
              <a:rPr lang="es-MX" sz="2400" dirty="0"/>
              <a:t>5. APACIBLE. </a:t>
            </a:r>
            <a:endParaRPr lang="es-MX" sz="2400" dirty="0" smtClean="0"/>
          </a:p>
          <a:p>
            <a:pPr algn="just"/>
            <a:r>
              <a:rPr lang="es-MX" sz="2400" dirty="0" smtClean="0"/>
              <a:t>1 </a:t>
            </a:r>
            <a:r>
              <a:rPr lang="es-MX" sz="2400" dirty="0"/>
              <a:t>Timoteo 3:3: </a:t>
            </a:r>
            <a:r>
              <a:rPr lang="es-MX" sz="2400" b="1" dirty="0"/>
              <a:t>“…sino amable, APACIBLE, no avaro”. </a:t>
            </a:r>
            <a:endParaRPr lang="es-MX" sz="2400" b="1" dirty="0" smtClean="0"/>
          </a:p>
          <a:p>
            <a:pPr algn="just"/>
            <a:r>
              <a:rPr lang="es-MX" sz="2400" dirty="0" smtClean="0"/>
              <a:t>6</a:t>
            </a:r>
            <a:r>
              <a:rPr lang="es-MX" sz="2400" dirty="0"/>
              <a:t>. DE BUEN TESTIMONIO. </a:t>
            </a:r>
            <a:endParaRPr lang="es-MX" sz="2400" dirty="0" smtClean="0"/>
          </a:p>
          <a:p>
            <a:pPr algn="just"/>
            <a:r>
              <a:rPr lang="es-MX" sz="2400" dirty="0" smtClean="0"/>
              <a:t>1 </a:t>
            </a:r>
            <a:r>
              <a:rPr lang="es-MX" sz="2400" dirty="0"/>
              <a:t>Timoteo 3:7: </a:t>
            </a:r>
            <a:r>
              <a:rPr lang="es-MX" sz="2400" b="1" dirty="0"/>
              <a:t>“También es necesario que tenga BUEN TESTIMONIO de los de afuera…”. </a:t>
            </a:r>
            <a:r>
              <a:rPr lang="es-MX" sz="2400" dirty="0"/>
              <a:t>7. SEPA TRAZAR BIEN LA PALABRA O USA BIEN LA PALABRA. </a:t>
            </a:r>
            <a:endParaRPr lang="es-MX" sz="2400" dirty="0" smtClean="0"/>
          </a:p>
          <a:p>
            <a:pPr algn="just"/>
            <a:r>
              <a:rPr lang="es-MX" sz="2400" dirty="0" smtClean="0"/>
              <a:t>2 </a:t>
            </a:r>
            <a:r>
              <a:rPr lang="es-MX" sz="2400" dirty="0"/>
              <a:t>Timoteo 2:15: </a:t>
            </a:r>
            <a:r>
              <a:rPr lang="es-MX" sz="2400" b="1" dirty="0"/>
              <a:t>“… como obrero que no tiene de qué avergonzarse, que USA BIEN LA PALABRA DE VERDAD</a:t>
            </a:r>
            <a:r>
              <a:rPr lang="es-MX" sz="2400" b="1" dirty="0" smtClean="0"/>
              <a:t>”.</a:t>
            </a:r>
          </a:p>
          <a:p>
            <a:pPr algn="just"/>
            <a:r>
              <a:rPr lang="es-MX" sz="2400" dirty="0"/>
              <a:t>8</a:t>
            </a:r>
            <a:r>
              <a:rPr lang="es-MX" sz="2400" dirty="0" smtClean="0"/>
              <a:t>. </a:t>
            </a:r>
            <a:r>
              <a:rPr lang="es-MX" sz="2400" dirty="0"/>
              <a:t>NO UN NEÓFITO. </a:t>
            </a:r>
            <a:endParaRPr lang="es-MX" sz="2400" dirty="0" smtClean="0"/>
          </a:p>
          <a:p>
            <a:pPr algn="just"/>
            <a:r>
              <a:rPr lang="es-MX" sz="2400" dirty="0" smtClean="0"/>
              <a:t>1 </a:t>
            </a:r>
            <a:r>
              <a:rPr lang="es-MX" sz="2400" dirty="0"/>
              <a:t>Timoteo 3:6: </a:t>
            </a:r>
            <a:r>
              <a:rPr lang="es-MX" sz="2400" b="1" dirty="0"/>
              <a:t>“NO UN NEÓFITO, no sea que envaneciéndose caiga en la condenación del diablo”.</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0999" y="1451713"/>
            <a:ext cx="8284029" cy="3939540"/>
          </a:xfrm>
          <a:prstGeom prst="rect">
            <a:avLst/>
          </a:prstGeom>
        </p:spPr>
        <p:txBody>
          <a:bodyPr wrap="square">
            <a:spAutoFit/>
          </a:bodyPr>
          <a:lstStyle/>
          <a:p>
            <a:pPr algn="just"/>
            <a:r>
              <a:rPr lang="es-MX" sz="2500" dirty="0"/>
              <a:t>E. ANTE DESCISIONES IMPORTANTES </a:t>
            </a:r>
            <a:endParaRPr lang="es-MX" sz="2500" dirty="0" smtClean="0"/>
          </a:p>
          <a:p>
            <a:pPr algn="just"/>
            <a:r>
              <a:rPr lang="es-MX" sz="2500" dirty="0" smtClean="0"/>
              <a:t>1. DUEÑO </a:t>
            </a:r>
            <a:r>
              <a:rPr lang="es-MX" sz="2500" dirty="0"/>
              <a:t>DE SÍ MISMO. Tito 1:8: </a:t>
            </a:r>
            <a:r>
              <a:rPr lang="es-MX" sz="2500" b="1" dirty="0"/>
              <a:t>“sino hospedador, amante de lo bueno, sobrio, justo, santo, DUEÑO DE SÍ MISMO”. </a:t>
            </a:r>
            <a:endParaRPr lang="es-MX" sz="2500" b="1" dirty="0" smtClean="0"/>
          </a:p>
          <a:p>
            <a:pPr algn="just"/>
            <a:r>
              <a:rPr lang="es-MX" sz="2500" dirty="0" smtClean="0"/>
              <a:t>2</a:t>
            </a:r>
            <a:r>
              <a:rPr lang="es-MX" sz="2500" dirty="0"/>
              <a:t>. IRREPRENSIBLE. 1 Timoteo 3:2: </a:t>
            </a:r>
            <a:r>
              <a:rPr lang="es-MX" sz="2500" b="1" dirty="0"/>
              <a:t>“…el obispo sea IRREPRENSIBLE…”. Lucas 1:6: “…eran justos delante de Dios, y andaban irreprensibles en todos los mandamientos…”. </a:t>
            </a:r>
            <a:endParaRPr lang="es-MX" sz="2500" b="1" dirty="0" smtClean="0"/>
          </a:p>
          <a:p>
            <a:pPr algn="just"/>
            <a:r>
              <a:rPr lang="es-MX" sz="2500" dirty="0" smtClean="0"/>
              <a:t>3</a:t>
            </a:r>
            <a:r>
              <a:rPr lang="es-MX" sz="2500" dirty="0"/>
              <a:t>. SOBRIO. Se aplica a la persona que se controla y es moderada en su forma de actuar, especialmente al comer y al beber. 1 Timoteo 3:2: </a:t>
            </a:r>
            <a:r>
              <a:rPr lang="es-MX" sz="2500" b="1" dirty="0"/>
              <a:t>“sino hospedador, amante de lo bueno, SOBRIO, justo, santo, dueño de sí mismo”.</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624710"/>
            <a:ext cx="8207829" cy="3970318"/>
          </a:xfrm>
          <a:prstGeom prst="rect">
            <a:avLst/>
          </a:prstGeom>
        </p:spPr>
        <p:txBody>
          <a:bodyPr wrap="square">
            <a:spAutoFit/>
          </a:bodyPr>
          <a:lstStyle/>
          <a:p>
            <a:pPr algn="just"/>
            <a:r>
              <a:rPr lang="es-MX" sz="2800" b="1" dirty="0"/>
              <a:t>II.- ALGUNAS CARACTERÍSTICAS DE UN BUEN LÍDER </a:t>
            </a:r>
            <a:endParaRPr lang="es-MX" sz="2800" b="1" dirty="0" smtClean="0"/>
          </a:p>
          <a:p>
            <a:pPr marL="342900" indent="-342900" algn="just">
              <a:buAutoNum type="alphaUcPeriod"/>
            </a:pPr>
            <a:r>
              <a:rPr lang="es-MX" sz="2800" dirty="0" smtClean="0"/>
              <a:t>NO </a:t>
            </a:r>
            <a:r>
              <a:rPr lang="es-MX" sz="2800" dirty="0"/>
              <a:t>SOBERBIO. Tito 1:7: </a:t>
            </a:r>
            <a:r>
              <a:rPr lang="es-MX" sz="2800" b="1" dirty="0"/>
              <a:t>“…NO SOBERBIO, no </a:t>
            </a:r>
            <a:endParaRPr lang="es-MX" sz="2800" b="1" dirty="0" smtClean="0"/>
          </a:p>
          <a:p>
            <a:pPr algn="just"/>
            <a:r>
              <a:rPr lang="es-MX" sz="2800" b="1" dirty="0" smtClean="0"/>
              <a:t>iracundo</a:t>
            </a:r>
            <a:r>
              <a:rPr lang="es-MX" sz="2800" b="1" dirty="0"/>
              <a:t>, no dado al vino, no pendenciero, no codicioso de ganancias deshonestas”. </a:t>
            </a:r>
            <a:endParaRPr lang="es-MX" sz="2800" b="1" dirty="0" smtClean="0"/>
          </a:p>
          <a:p>
            <a:pPr algn="just"/>
            <a:r>
              <a:rPr lang="es-MX" sz="2800" dirty="0" smtClean="0"/>
              <a:t>B</a:t>
            </a:r>
            <a:r>
              <a:rPr lang="es-MX" sz="2800" dirty="0"/>
              <a:t>. NO IRACUNDO. Tito 1:7: </a:t>
            </a:r>
            <a:r>
              <a:rPr lang="es-MX" sz="2800" b="1" dirty="0"/>
              <a:t>“no soberbio, NO IRACUNDO, no dado al vino, no pendenciero, no codicioso de ganancias deshonestas”. </a:t>
            </a:r>
            <a:endParaRPr lang="es-MX" sz="2800" b="1" dirty="0" smtClean="0"/>
          </a:p>
          <a:p>
            <a:pPr algn="just"/>
            <a:r>
              <a:rPr lang="es-MX" sz="2800" dirty="0" smtClean="0"/>
              <a:t>C</a:t>
            </a:r>
            <a:r>
              <a:rPr lang="es-MX" sz="2800" dirty="0"/>
              <a:t>. NO AVARO. 1 Timoteo 3:3: </a:t>
            </a:r>
            <a:r>
              <a:rPr lang="es-MX" sz="2800" b="1" dirty="0"/>
              <a:t>“…sino amable, apacible, NO AVARO”.</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405154"/>
            <a:ext cx="8262258" cy="4524315"/>
          </a:xfrm>
          <a:prstGeom prst="rect">
            <a:avLst/>
          </a:prstGeom>
        </p:spPr>
        <p:txBody>
          <a:bodyPr wrap="square">
            <a:spAutoFit/>
          </a:bodyPr>
          <a:lstStyle/>
          <a:p>
            <a:pPr algn="just"/>
            <a:r>
              <a:rPr lang="es-MX" sz="2400" dirty="0"/>
              <a:t>D. No dado al vino. </a:t>
            </a:r>
            <a:endParaRPr lang="es-MX" sz="2400" dirty="0" smtClean="0"/>
          </a:p>
          <a:p>
            <a:pPr algn="just"/>
            <a:r>
              <a:rPr lang="es-MX" sz="2400" dirty="0" smtClean="0"/>
              <a:t>1 </a:t>
            </a:r>
            <a:r>
              <a:rPr lang="es-MX" sz="2400" dirty="0"/>
              <a:t>Timoteo 3:3 y Tito 1:7: </a:t>
            </a:r>
            <a:r>
              <a:rPr lang="es-MX" sz="2400" b="1" dirty="0"/>
              <a:t>“NO DADO AL VINO, no pendenciero, no codicioso de ganancias deshonestas…”. </a:t>
            </a:r>
            <a:endParaRPr lang="es-MX" sz="2400" b="1" dirty="0" smtClean="0"/>
          </a:p>
          <a:p>
            <a:pPr algn="just"/>
            <a:r>
              <a:rPr lang="es-MX" sz="2400" dirty="0" smtClean="0"/>
              <a:t>E</a:t>
            </a:r>
            <a:r>
              <a:rPr lang="es-MX" sz="2400" dirty="0"/>
              <a:t>. NO PENDENCIERO. </a:t>
            </a:r>
            <a:endParaRPr lang="es-MX" sz="2400" dirty="0" smtClean="0"/>
          </a:p>
          <a:p>
            <a:pPr algn="just"/>
            <a:r>
              <a:rPr lang="es-MX" sz="2400" dirty="0" smtClean="0"/>
              <a:t>1 </a:t>
            </a:r>
            <a:r>
              <a:rPr lang="es-MX" sz="2400" dirty="0"/>
              <a:t>Timoteo 3:3 y Tito 1:7: </a:t>
            </a:r>
            <a:r>
              <a:rPr lang="es-MX" sz="2400" b="1" dirty="0"/>
              <a:t>“no dado al vino, NO PENDENCIERO, no codicioso de ganancias deshonestas…”. </a:t>
            </a:r>
            <a:endParaRPr lang="es-MX" sz="2400" b="1" dirty="0" smtClean="0"/>
          </a:p>
          <a:p>
            <a:pPr algn="just"/>
            <a:r>
              <a:rPr lang="es-MX" sz="2400" dirty="0" smtClean="0"/>
              <a:t>F</a:t>
            </a:r>
            <a:r>
              <a:rPr lang="es-MX" sz="2400" dirty="0"/>
              <a:t>. NO CODICIOSO DE GANANCIAS DESHONESTAS. </a:t>
            </a:r>
            <a:endParaRPr lang="es-MX" sz="2400" dirty="0" smtClean="0"/>
          </a:p>
          <a:p>
            <a:pPr algn="just"/>
            <a:r>
              <a:rPr lang="es-MX" sz="2400" dirty="0" smtClean="0"/>
              <a:t>1 </a:t>
            </a:r>
            <a:r>
              <a:rPr lang="es-MX" sz="2400" dirty="0"/>
              <a:t>Timoteo 3:3 y Tito 1:7: </a:t>
            </a:r>
            <a:r>
              <a:rPr lang="es-MX" sz="2400" b="1" dirty="0"/>
              <a:t>“no dado al vino, no pendenciero, NO CODICIOSO DE GANANCIAS DESHONESTAS…”. </a:t>
            </a:r>
            <a:endParaRPr lang="es-MX" sz="2400" b="1" dirty="0" smtClean="0"/>
          </a:p>
          <a:p>
            <a:pPr algn="just"/>
            <a:r>
              <a:rPr lang="es-MX" sz="2400" dirty="0" smtClean="0"/>
              <a:t>G</a:t>
            </a:r>
            <a:r>
              <a:rPr lang="es-MX" sz="2400" dirty="0"/>
              <a:t>. NO CONTENCIOSO. </a:t>
            </a:r>
            <a:endParaRPr lang="es-MX" sz="2400" dirty="0" smtClean="0"/>
          </a:p>
          <a:p>
            <a:pPr algn="just"/>
            <a:r>
              <a:rPr lang="es-MX" sz="2400" dirty="0" smtClean="0"/>
              <a:t>2 </a:t>
            </a:r>
            <a:r>
              <a:rPr lang="es-MX" sz="2400" dirty="0"/>
              <a:t>Timoteo 2:24: </a:t>
            </a:r>
            <a:r>
              <a:rPr lang="es-MX" sz="2400" b="1" dirty="0"/>
              <a:t>“Porque el siervo del Señor NO DEBE SER CONTENCIOSO…”.</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546669"/>
            <a:ext cx="8196943" cy="4031873"/>
          </a:xfrm>
          <a:prstGeom prst="rect">
            <a:avLst/>
          </a:prstGeom>
        </p:spPr>
        <p:txBody>
          <a:bodyPr wrap="square">
            <a:spAutoFit/>
          </a:bodyPr>
          <a:lstStyle/>
          <a:p>
            <a:pPr algn="just"/>
            <a:r>
              <a:rPr lang="es-MX" sz="4000" b="1" dirty="0"/>
              <a:t>CONCLUSIÓN </a:t>
            </a:r>
            <a:endParaRPr lang="es-MX" sz="4000" b="1" dirty="0" smtClean="0"/>
          </a:p>
          <a:p>
            <a:pPr algn="just"/>
            <a:r>
              <a:rPr lang="es-MX" sz="2400" dirty="0" smtClean="0"/>
              <a:t>Quiero </a:t>
            </a:r>
            <a:r>
              <a:rPr lang="es-MX" sz="2400" dirty="0"/>
              <a:t>citar la expresión de </a:t>
            </a:r>
            <a:r>
              <a:rPr lang="es-MX" sz="2400" dirty="0" err="1"/>
              <a:t>Ernest</a:t>
            </a:r>
            <a:r>
              <a:rPr lang="es-MX" sz="2400" dirty="0"/>
              <a:t> Hemingway (1896-1961) Escritor estadounidense: </a:t>
            </a:r>
            <a:r>
              <a:rPr lang="es-MX" sz="2400" b="1" dirty="0"/>
              <a:t>“Un hombre de carácter podrá ser derrotado, pero jamás destruido”. Debemos pedir a Dios, nos ayude siempre a tener un carácter conforme al corazón de Dios. Que podamos agradarle y que nuestro carácter sea de bendición para otros, con nuestras expresiones; con nuestro trato, con nuestras decisiones, y nuestras actitudes. Aprendamos de Jesús, que fue “manso y humilde de corazón…”</a:t>
            </a:r>
            <a:r>
              <a:rPr lang="es-MX" sz="2400" dirty="0"/>
              <a:t>. Mateo 11:29.</a:t>
            </a:r>
          </a:p>
        </p:txBody>
      </p:sp>
    </p:spTree>
    <p:extLst>
      <p:ext uri="{BB962C8B-B14F-4D97-AF65-F5344CB8AC3E}">
        <p14:creationId xmlns:p14="http://schemas.microsoft.com/office/powerpoint/2010/main" val="367829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1088571" y="1926772"/>
            <a:ext cx="6553200" cy="2800767"/>
          </a:xfrm>
          <a:prstGeom prst="rect">
            <a:avLst/>
          </a:prstGeom>
          <a:noFill/>
        </p:spPr>
        <p:txBody>
          <a:bodyPr wrap="square" rtlCol="0">
            <a:spAutoFit/>
          </a:bodyPr>
          <a:lstStyle/>
          <a:p>
            <a:pPr algn="ctr"/>
            <a:r>
              <a:rPr lang="es-MX" sz="8800" b="1" dirty="0" smtClean="0"/>
              <a:t>EL CARÁCTER DE UN LÍDER</a:t>
            </a:r>
            <a:endParaRPr lang="es-MX" sz="88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53142" y="1796258"/>
            <a:ext cx="7794171" cy="2554545"/>
          </a:xfrm>
          <a:prstGeom prst="rect">
            <a:avLst/>
          </a:prstGeom>
        </p:spPr>
        <p:txBody>
          <a:bodyPr wrap="square">
            <a:spAutoFit/>
          </a:bodyPr>
          <a:lstStyle/>
          <a:p>
            <a:pPr algn="just"/>
            <a:r>
              <a:rPr lang="es-MX" sz="3200" dirty="0"/>
              <a:t>BASE BÍBLICA: 2 Timoteo 2:15 </a:t>
            </a:r>
            <a:endParaRPr lang="es-MX" sz="3200" dirty="0" smtClean="0"/>
          </a:p>
          <a:p>
            <a:pPr algn="just"/>
            <a:r>
              <a:rPr lang="es-MX" sz="3200" b="1" dirty="0" smtClean="0"/>
              <a:t>“</a:t>
            </a:r>
            <a:r>
              <a:rPr lang="es-MX" sz="3200" b="1" dirty="0"/>
              <a:t>Procura con diligencia presentarte a Dios aprobado, como obrero que no tiene de qué avergonzarse, que usa bien la palabra de verdad”.</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8" y="1407349"/>
            <a:ext cx="8186057" cy="3970318"/>
          </a:xfrm>
          <a:prstGeom prst="rect">
            <a:avLst/>
          </a:prstGeom>
        </p:spPr>
        <p:txBody>
          <a:bodyPr wrap="square">
            <a:spAutoFit/>
          </a:bodyPr>
          <a:lstStyle/>
          <a:p>
            <a:pPr algn="just"/>
            <a:r>
              <a:rPr lang="es-MX" sz="3600" b="1" dirty="0"/>
              <a:t>INTRODUCCIÓN </a:t>
            </a:r>
            <a:endParaRPr lang="es-MX" sz="3600" b="1" dirty="0" smtClean="0"/>
          </a:p>
          <a:p>
            <a:pPr algn="just"/>
            <a:r>
              <a:rPr lang="es-MX" sz="2400" dirty="0" smtClean="0"/>
              <a:t>El </a:t>
            </a:r>
            <a:r>
              <a:rPr lang="es-MX" sz="2400" dirty="0"/>
              <a:t>trabajo de la Estrategia de Jesús, tiene como columna vertebral al liderazgo; quien la sostiene. Es decir, que son los líderes los que activan o desactivan el trabajo de la iglesia; son también ellos los que animan o desaniman con su carácter a sus seguidores a seguir adelante, ya que la tarea de trabajar con gente es un trabajo muy delicado. Se requiere que los líderes trabajen con él poder del Espíritu Santo, en mantener un espíritu apacible en lo retos que enfrentaran con el trato de la gente.</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0743" y="1369483"/>
            <a:ext cx="8240486" cy="4524315"/>
          </a:xfrm>
          <a:prstGeom prst="rect">
            <a:avLst/>
          </a:prstGeom>
        </p:spPr>
        <p:txBody>
          <a:bodyPr wrap="square">
            <a:spAutoFit/>
          </a:bodyPr>
          <a:lstStyle/>
          <a:p>
            <a:pPr algn="just"/>
            <a:r>
              <a:rPr lang="es-MX" sz="2400" b="1" dirty="0"/>
              <a:t>I.- EL CARÁCTER DEL LÍDER ESPIRITUAL </a:t>
            </a:r>
            <a:endParaRPr lang="es-MX" sz="2400" b="1" dirty="0" smtClean="0"/>
          </a:p>
          <a:p>
            <a:pPr marL="342900" indent="-342900" algn="just">
              <a:buAutoNum type="alphaUcPeriod"/>
            </a:pPr>
            <a:r>
              <a:rPr lang="es-MX" sz="2400" dirty="0" smtClean="0"/>
              <a:t>ANTE </a:t>
            </a:r>
            <a:r>
              <a:rPr lang="es-MX" sz="2400" dirty="0"/>
              <a:t>DIOS </a:t>
            </a:r>
            <a:endParaRPr lang="es-MX" sz="2400" dirty="0" smtClean="0"/>
          </a:p>
          <a:p>
            <a:pPr marL="342900" indent="-342900" algn="just">
              <a:buAutoNum type="arabicPeriod"/>
            </a:pPr>
            <a:r>
              <a:rPr lang="es-MX" sz="2400" dirty="0" smtClean="0"/>
              <a:t>APROBADO </a:t>
            </a:r>
            <a:r>
              <a:rPr lang="es-MX" sz="2400" dirty="0"/>
              <a:t>POR DIOS. 2 Timoteo 2:15: </a:t>
            </a:r>
            <a:r>
              <a:rPr lang="es-MX" sz="2400" b="1" dirty="0"/>
              <a:t>“… presentarte a Dios aprobado, como obrero que no tiene de qué avergonzarse…”. </a:t>
            </a:r>
            <a:endParaRPr lang="es-MX" sz="2400" b="1" dirty="0" smtClean="0"/>
          </a:p>
          <a:p>
            <a:pPr algn="just"/>
            <a:r>
              <a:rPr lang="es-MX" sz="2400" dirty="0" smtClean="0"/>
              <a:t>2</a:t>
            </a:r>
            <a:r>
              <a:rPr lang="es-MX" sz="2400" dirty="0"/>
              <a:t>. TEMEROSO DE DIOS. Hechos 18:7</a:t>
            </a:r>
            <a:r>
              <a:rPr lang="es-MX" sz="2400" b="1" dirty="0"/>
              <a:t>: “…uno llamado Justo, temeroso de Dios…”. </a:t>
            </a:r>
            <a:endParaRPr lang="es-MX" sz="2400" b="1" dirty="0" smtClean="0"/>
          </a:p>
          <a:p>
            <a:pPr algn="just"/>
            <a:r>
              <a:rPr lang="es-MX" sz="2400" dirty="0" smtClean="0"/>
              <a:t>3</a:t>
            </a:r>
            <a:r>
              <a:rPr lang="es-MX" sz="2400" dirty="0"/>
              <a:t>. HUMILDE. Santiago 4:6: </a:t>
            </a:r>
            <a:r>
              <a:rPr lang="es-MX" sz="2400" b="1" dirty="0"/>
              <a:t>“…Dios resiste a los soberbios, y da gracia a los humildes”. </a:t>
            </a:r>
            <a:endParaRPr lang="es-MX" sz="2400" b="1" dirty="0" smtClean="0"/>
          </a:p>
          <a:p>
            <a:pPr algn="just"/>
            <a:r>
              <a:rPr lang="es-MX" sz="2400" dirty="0" smtClean="0"/>
              <a:t>4</a:t>
            </a:r>
            <a:r>
              <a:rPr lang="es-MX" sz="2400" dirty="0"/>
              <a:t>. DE ORACIÓN Y AYUNO. 1 Timoteo 2:1</a:t>
            </a:r>
            <a:r>
              <a:rPr lang="es-MX" sz="2400" b="1" dirty="0"/>
              <a:t>: “Exhorto ante todo, a que se hagan rogativas, oraciones, peticiones y acciones de gracias…”.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440827"/>
            <a:ext cx="8164286" cy="4324261"/>
          </a:xfrm>
          <a:prstGeom prst="rect">
            <a:avLst/>
          </a:prstGeom>
        </p:spPr>
        <p:txBody>
          <a:bodyPr wrap="square">
            <a:spAutoFit/>
          </a:bodyPr>
          <a:lstStyle/>
          <a:p>
            <a:pPr algn="just"/>
            <a:r>
              <a:rPr lang="es-MX" sz="2500" dirty="0"/>
              <a:t>Hechos 14:23</a:t>
            </a:r>
            <a:r>
              <a:rPr lang="es-MX" sz="2500" b="1" dirty="0"/>
              <a:t>: “…y habiendo orado con ayunos, los encomendaron al Señor en quien habían creído”. </a:t>
            </a:r>
            <a:endParaRPr lang="es-MX" sz="2500" b="1" dirty="0" smtClean="0"/>
          </a:p>
          <a:p>
            <a:pPr algn="just"/>
            <a:r>
              <a:rPr lang="es-MX" sz="2500" dirty="0" smtClean="0"/>
              <a:t>5</a:t>
            </a:r>
            <a:r>
              <a:rPr lang="es-MX" sz="2500" dirty="0"/>
              <a:t>. SENCILLO Y TRANSPARENTE. Filipenses 2:15: </a:t>
            </a:r>
            <a:r>
              <a:rPr lang="es-MX" sz="2500" b="1" dirty="0"/>
              <a:t>“para que seáis irreprensibles y sencillos, hijos de Dios…”. </a:t>
            </a:r>
            <a:endParaRPr lang="es-MX" sz="2500" b="1" dirty="0" smtClean="0"/>
          </a:p>
          <a:p>
            <a:pPr algn="just"/>
            <a:r>
              <a:rPr lang="es-MX" sz="2500" dirty="0" smtClean="0"/>
              <a:t>6</a:t>
            </a:r>
            <a:r>
              <a:rPr lang="es-MX" sz="2500" dirty="0"/>
              <a:t>. FIEL MAYORDOMO, DA TESTIMONIO CON SUS DIEZMOS. Tito 1:7: </a:t>
            </a:r>
            <a:r>
              <a:rPr lang="es-MX" sz="2500" b="1" dirty="0"/>
              <a:t>“… es necesario que el obispo sea irreprensible, como administrador de Dios…”</a:t>
            </a:r>
            <a:r>
              <a:rPr lang="es-MX" sz="2500" dirty="0"/>
              <a:t>. </a:t>
            </a:r>
            <a:endParaRPr lang="es-MX" sz="2500" dirty="0" smtClean="0"/>
          </a:p>
          <a:p>
            <a:pPr algn="just"/>
            <a:r>
              <a:rPr lang="es-MX" sz="2500" dirty="0" smtClean="0"/>
              <a:t>7. </a:t>
            </a:r>
            <a:r>
              <a:rPr lang="es-MX" sz="2500" dirty="0"/>
              <a:t>IRREPRENSIBLE. 1 Timoteo 3:2</a:t>
            </a:r>
            <a:r>
              <a:rPr lang="es-MX" sz="2500" b="1" dirty="0"/>
              <a:t>: “…es necesario que el obispo sea irreprensible…”. </a:t>
            </a:r>
            <a:endParaRPr lang="es-MX" sz="2500" b="1" dirty="0" smtClean="0"/>
          </a:p>
          <a:p>
            <a:pPr algn="just"/>
            <a:r>
              <a:rPr lang="es-MX" sz="2500" dirty="0" smtClean="0"/>
              <a:t>8</a:t>
            </a:r>
            <a:r>
              <a:rPr lang="es-MX" sz="2500" dirty="0"/>
              <a:t>. SANTO. Tito 1:8: </a:t>
            </a:r>
            <a:r>
              <a:rPr lang="es-MX" sz="2500" b="1" dirty="0"/>
              <a:t>“sino hospedador, amante de lo bueno, sobrio, justo, SANTO, dueño de sí mismo”.</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383383"/>
            <a:ext cx="8294915" cy="4524315"/>
          </a:xfrm>
          <a:prstGeom prst="rect">
            <a:avLst/>
          </a:prstGeom>
        </p:spPr>
        <p:txBody>
          <a:bodyPr wrap="square">
            <a:spAutoFit/>
          </a:bodyPr>
          <a:lstStyle/>
          <a:p>
            <a:pPr algn="just"/>
            <a:r>
              <a:rPr lang="es-MX" sz="2400" b="1" dirty="0"/>
              <a:t>B. ANTE SU CASA </a:t>
            </a:r>
            <a:endParaRPr lang="es-MX" sz="2400" b="1" dirty="0" smtClean="0"/>
          </a:p>
          <a:p>
            <a:pPr marL="342900" indent="-342900" algn="just">
              <a:buAutoNum type="arabicPeriod"/>
            </a:pPr>
            <a:r>
              <a:rPr lang="es-MX" sz="2400" dirty="0" smtClean="0"/>
              <a:t>PRUDENTE</a:t>
            </a:r>
            <a:r>
              <a:rPr lang="es-MX" sz="2400" dirty="0"/>
              <a:t>. Tito 2:2: </a:t>
            </a:r>
            <a:r>
              <a:rPr lang="es-MX" sz="2400" b="1" dirty="0"/>
              <a:t>“…sean sobrios, serios, PRUDENTES, sanos en la fe, en el amor, en la paciencia”. </a:t>
            </a:r>
            <a:endParaRPr lang="es-MX" sz="2400" b="1" dirty="0" smtClean="0"/>
          </a:p>
          <a:p>
            <a:pPr algn="just"/>
            <a:r>
              <a:rPr lang="es-MX" sz="2400" dirty="0" smtClean="0"/>
              <a:t>2</a:t>
            </a:r>
            <a:r>
              <a:rPr lang="es-MX" sz="2400" dirty="0"/>
              <a:t>. DECOROSO. 1 Timoteo 3:2: </a:t>
            </a:r>
            <a:r>
              <a:rPr lang="es-MX" sz="2400" b="1" dirty="0"/>
              <a:t>“…marido de una sola mujer, sobrio, prudente, DECOROSO …”. </a:t>
            </a:r>
            <a:endParaRPr lang="es-MX" sz="2400" b="1" dirty="0" smtClean="0"/>
          </a:p>
          <a:p>
            <a:pPr algn="just"/>
            <a:r>
              <a:rPr lang="es-MX" sz="2400" dirty="0" smtClean="0"/>
              <a:t>3</a:t>
            </a:r>
            <a:r>
              <a:rPr lang="es-MX" sz="2400" dirty="0"/>
              <a:t>. HOSPEDADOR. 1 Timoteo 3:2: </a:t>
            </a:r>
            <a:r>
              <a:rPr lang="es-MX" sz="2400" b="1" dirty="0"/>
              <a:t>“…HOSPEDADOR, apto para enseñar”. </a:t>
            </a:r>
            <a:endParaRPr lang="es-MX" sz="2400" b="1" dirty="0" smtClean="0"/>
          </a:p>
          <a:p>
            <a:pPr algn="just"/>
            <a:r>
              <a:rPr lang="es-MX" sz="2400" dirty="0" smtClean="0"/>
              <a:t>4</a:t>
            </a:r>
            <a:r>
              <a:rPr lang="es-MX" sz="2400" dirty="0"/>
              <a:t>. BUEN ADMINISTRADOR DE SU CASA. 1 Timoteo 3:4: </a:t>
            </a:r>
            <a:r>
              <a:rPr lang="es-MX" sz="2400" b="1" dirty="0"/>
              <a:t>“que gobierne bien su casa…”. </a:t>
            </a:r>
            <a:endParaRPr lang="es-MX" sz="2400" b="1" dirty="0" smtClean="0"/>
          </a:p>
          <a:p>
            <a:pPr algn="just"/>
            <a:r>
              <a:rPr lang="es-MX" sz="2400" dirty="0" smtClean="0"/>
              <a:t>5</a:t>
            </a:r>
            <a:r>
              <a:rPr lang="es-MX" sz="2400" dirty="0"/>
              <a:t>. QUE ESCUDRIÑA LA PALABRA. Juan 5:39: </a:t>
            </a:r>
            <a:r>
              <a:rPr lang="es-MX" sz="2400" b="1" dirty="0"/>
              <a:t>“Escudriñad las Escrituras; porque a vosotros os parece que en ellas tenéis la vida eterna…”.</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318069"/>
            <a:ext cx="8207829" cy="4693593"/>
          </a:xfrm>
          <a:prstGeom prst="rect">
            <a:avLst/>
          </a:prstGeom>
        </p:spPr>
        <p:txBody>
          <a:bodyPr wrap="square">
            <a:spAutoFit/>
          </a:bodyPr>
          <a:lstStyle/>
          <a:p>
            <a:pPr algn="just"/>
            <a:r>
              <a:rPr lang="es-MX" sz="2300" b="1" dirty="0"/>
              <a:t>C. ANTE LAS AUTORIDADES </a:t>
            </a:r>
            <a:endParaRPr lang="es-MX" sz="2300" b="1" dirty="0" smtClean="0"/>
          </a:p>
          <a:p>
            <a:pPr marL="342900" indent="-342900" algn="just">
              <a:buAutoNum type="arabicPeriod"/>
            </a:pPr>
            <a:r>
              <a:rPr lang="es-MX" sz="2300" dirty="0" smtClean="0"/>
              <a:t>SIEMPRE </a:t>
            </a:r>
            <a:r>
              <a:rPr lang="es-MX" sz="2300" dirty="0"/>
              <a:t>BAJO AUTORIDAD. </a:t>
            </a:r>
            <a:endParaRPr lang="es-MX" sz="2300" dirty="0" smtClean="0"/>
          </a:p>
          <a:p>
            <a:pPr algn="just"/>
            <a:r>
              <a:rPr lang="es-MX" sz="2300" dirty="0" smtClean="0"/>
              <a:t>Lucas </a:t>
            </a:r>
            <a:r>
              <a:rPr lang="es-MX" sz="2300" dirty="0"/>
              <a:t>7:8: </a:t>
            </a:r>
            <a:r>
              <a:rPr lang="es-MX" sz="2300" b="1" dirty="0"/>
              <a:t>“… soy hombre puesto bajo autoridad, y tengo soldados bajo mis órdenes…”. </a:t>
            </a:r>
            <a:endParaRPr lang="es-MX" sz="2300" b="1" dirty="0" smtClean="0"/>
          </a:p>
          <a:p>
            <a:pPr algn="just"/>
            <a:r>
              <a:rPr lang="es-MX" sz="2300" dirty="0" smtClean="0"/>
              <a:t>2</a:t>
            </a:r>
            <a:r>
              <a:rPr lang="es-MX" sz="2300" dirty="0"/>
              <a:t>. RESPETUOSO A LA CONSTITUCIÓN. </a:t>
            </a:r>
            <a:endParaRPr lang="es-MX" sz="2300" dirty="0" smtClean="0"/>
          </a:p>
          <a:p>
            <a:pPr algn="just"/>
            <a:r>
              <a:rPr lang="es-MX" sz="2300" dirty="0" smtClean="0"/>
              <a:t>Romanos </a:t>
            </a:r>
            <a:r>
              <a:rPr lang="es-MX" sz="2300" dirty="0"/>
              <a:t>13:7: </a:t>
            </a:r>
            <a:r>
              <a:rPr lang="es-MX" sz="2300" b="1" dirty="0"/>
              <a:t>“Pagad a todos lo que debéis: al que tributo, tributo; al que impuesto, impuesto…”. </a:t>
            </a:r>
            <a:endParaRPr lang="es-MX" sz="2300" b="1" dirty="0" smtClean="0"/>
          </a:p>
          <a:p>
            <a:pPr algn="just"/>
            <a:r>
              <a:rPr lang="es-MX" sz="2300" dirty="0" smtClean="0"/>
              <a:t>3</a:t>
            </a:r>
            <a:r>
              <a:rPr lang="es-MX" sz="2300" dirty="0"/>
              <a:t>. DISPUESTO A SERVIR A LA COMUNIDAD. </a:t>
            </a:r>
            <a:endParaRPr lang="es-MX" sz="2300" dirty="0" smtClean="0"/>
          </a:p>
          <a:p>
            <a:pPr algn="just"/>
            <a:r>
              <a:rPr lang="es-MX" sz="2300" dirty="0" smtClean="0"/>
              <a:t>3 </a:t>
            </a:r>
            <a:r>
              <a:rPr lang="es-MX" sz="2300" dirty="0"/>
              <a:t>Juan 1:5: </a:t>
            </a:r>
            <a:r>
              <a:rPr lang="es-MX" sz="2300" b="1" dirty="0"/>
              <a:t>“… fielmente te conduces cuando prestas algún servicio a los hermanos, especialmente a los desconocidos”. </a:t>
            </a:r>
            <a:endParaRPr lang="es-MX" sz="2300" b="1" dirty="0" smtClean="0"/>
          </a:p>
          <a:p>
            <a:pPr algn="just"/>
            <a:r>
              <a:rPr lang="es-MX" sz="2300" dirty="0" smtClean="0"/>
              <a:t>4</a:t>
            </a:r>
            <a:r>
              <a:rPr lang="es-MX" sz="2300" dirty="0"/>
              <a:t>. HONESTO. </a:t>
            </a:r>
            <a:endParaRPr lang="es-MX" sz="2300" dirty="0" smtClean="0"/>
          </a:p>
          <a:p>
            <a:pPr algn="just"/>
            <a:r>
              <a:rPr lang="es-MX" sz="2300" dirty="0" smtClean="0"/>
              <a:t>1 </a:t>
            </a:r>
            <a:r>
              <a:rPr lang="es-MX" sz="2300" dirty="0"/>
              <a:t>Timoteo 3:8: </a:t>
            </a:r>
            <a:r>
              <a:rPr lang="es-MX" sz="2300" b="1" dirty="0"/>
              <a:t>“Los diáconos asimismo deben ser honestos, sin doblez…”.</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494082"/>
            <a:ext cx="8229600" cy="4154984"/>
          </a:xfrm>
          <a:prstGeom prst="rect">
            <a:avLst/>
          </a:prstGeom>
        </p:spPr>
        <p:txBody>
          <a:bodyPr wrap="square">
            <a:spAutoFit/>
          </a:bodyPr>
          <a:lstStyle/>
          <a:p>
            <a:pPr algn="just"/>
            <a:r>
              <a:rPr lang="es-MX" sz="2200" b="1" dirty="0"/>
              <a:t>D. ANTE LAS DEMÁS PERSONAS </a:t>
            </a:r>
            <a:endParaRPr lang="es-MX" sz="2200" b="1" dirty="0" smtClean="0"/>
          </a:p>
          <a:p>
            <a:pPr marL="342900" indent="-342900" algn="just">
              <a:buAutoNum type="arabicPeriod"/>
            </a:pPr>
            <a:r>
              <a:rPr lang="es-MX" sz="2200" dirty="0" smtClean="0"/>
              <a:t>PRUDENTE</a:t>
            </a:r>
            <a:r>
              <a:rPr lang="es-MX" sz="2200" dirty="0"/>
              <a:t>. </a:t>
            </a:r>
            <a:endParaRPr lang="es-MX" sz="2200" dirty="0" smtClean="0"/>
          </a:p>
          <a:p>
            <a:pPr algn="just"/>
            <a:r>
              <a:rPr lang="es-MX" sz="2200" dirty="0" smtClean="0"/>
              <a:t>1 </a:t>
            </a:r>
            <a:r>
              <a:rPr lang="es-MX" sz="2200" dirty="0"/>
              <a:t>Timoteo 3:2: </a:t>
            </a:r>
            <a:r>
              <a:rPr lang="es-MX" sz="2200" b="1" dirty="0"/>
              <a:t>“… sobrio, PRUDENTE, decoroso, hospedador, apto para enseñar”. </a:t>
            </a:r>
            <a:endParaRPr lang="es-MX" sz="2200" b="1" dirty="0" smtClean="0"/>
          </a:p>
          <a:p>
            <a:pPr algn="just"/>
            <a:r>
              <a:rPr lang="es-MX" sz="2200" dirty="0" smtClean="0"/>
              <a:t>2</a:t>
            </a:r>
            <a:r>
              <a:rPr lang="es-MX" sz="2200" dirty="0"/>
              <a:t>. JUSTO. </a:t>
            </a:r>
            <a:endParaRPr lang="es-MX" sz="2200" dirty="0" smtClean="0"/>
          </a:p>
          <a:p>
            <a:pPr algn="just"/>
            <a:r>
              <a:rPr lang="es-MX" sz="2200" dirty="0" smtClean="0"/>
              <a:t>Tito </a:t>
            </a:r>
            <a:r>
              <a:rPr lang="es-MX" sz="2200" dirty="0"/>
              <a:t>1:8: </a:t>
            </a:r>
            <a:r>
              <a:rPr lang="es-MX" sz="2200" b="1" dirty="0"/>
              <a:t>“… amante de lo bueno, sobrio, JUSTO, santo, dueño de sí mismo…”. </a:t>
            </a:r>
            <a:endParaRPr lang="es-MX" sz="2200" b="1" dirty="0" smtClean="0"/>
          </a:p>
          <a:p>
            <a:pPr algn="just"/>
            <a:r>
              <a:rPr lang="es-MX" sz="2200" dirty="0" smtClean="0"/>
              <a:t>3</a:t>
            </a:r>
            <a:r>
              <a:rPr lang="es-MX" sz="2200" dirty="0"/>
              <a:t>. APTO PARA ENSEÑAR. </a:t>
            </a:r>
            <a:endParaRPr lang="es-MX" sz="2200" dirty="0" smtClean="0"/>
          </a:p>
          <a:p>
            <a:pPr algn="just"/>
            <a:r>
              <a:rPr lang="es-MX" sz="2200" dirty="0" smtClean="0"/>
              <a:t>1 </a:t>
            </a:r>
            <a:r>
              <a:rPr lang="es-MX" sz="2200" dirty="0"/>
              <a:t>Timoteo 3:2: </a:t>
            </a:r>
            <a:r>
              <a:rPr lang="es-MX" sz="2200" b="1" dirty="0"/>
              <a:t>“… sobrio, PRUDENTE, decoroso, hospedador, APTO PARA ENSEÑAR”.</a:t>
            </a:r>
            <a:r>
              <a:rPr lang="es-MX" sz="2200" dirty="0"/>
              <a:t> </a:t>
            </a:r>
            <a:endParaRPr lang="es-MX" sz="2200" dirty="0" smtClean="0"/>
          </a:p>
          <a:p>
            <a:pPr algn="just"/>
            <a:r>
              <a:rPr lang="es-MX" sz="2200" dirty="0" smtClean="0"/>
              <a:t>4</a:t>
            </a:r>
            <a:r>
              <a:rPr lang="es-MX" sz="2200" dirty="0"/>
              <a:t>. AMABLE. </a:t>
            </a:r>
            <a:endParaRPr lang="es-MX" sz="2200" dirty="0" smtClean="0"/>
          </a:p>
          <a:p>
            <a:pPr algn="just"/>
            <a:r>
              <a:rPr lang="es-MX" sz="2200" dirty="0" smtClean="0"/>
              <a:t>1 </a:t>
            </a:r>
            <a:r>
              <a:rPr lang="es-MX" sz="2200" dirty="0"/>
              <a:t>Timoteo 3:3: </a:t>
            </a:r>
            <a:r>
              <a:rPr lang="es-MX" sz="2200" b="1" dirty="0"/>
              <a:t>“…sino AMABLE, apacible, no avaro”.</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TotalTime>
  <Words>1156</Words>
  <Application>Microsoft Office PowerPoint</Application>
  <PresentationFormat>Presentación en pantalla (4:3)</PresentationFormat>
  <Paragraphs>66</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54</cp:revision>
  <dcterms:created xsi:type="dcterms:W3CDTF">2016-01-29T05:02:58Z</dcterms:created>
  <dcterms:modified xsi:type="dcterms:W3CDTF">2018-02-02T15:38:42Z</dcterms:modified>
  <cp:category/>
</cp:coreProperties>
</file>