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II.- HOMBRES DE DIOS QUE NO PERDIERON EL TEMOR DE DIOS </a:t>
            </a:r>
            <a:endParaRPr lang="es-MX" sz="4000" dirty="0"/>
          </a:p>
          <a:p>
            <a:pPr marL="0" indent="0" algn="just">
              <a:buNone/>
            </a:pPr>
            <a:r>
              <a:rPr lang="es-MX" dirty="0" smtClean="0"/>
              <a:t>A </a:t>
            </a:r>
            <a:r>
              <a:rPr lang="es-MX" dirty="0"/>
              <a:t>través de la historia hubo hombres de Dios, que no perdieron el piso aún teniendo todo y no teniendo nada. </a:t>
            </a:r>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762"/>
            <a:ext cx="8229600" cy="4525963"/>
          </a:xfrm>
        </p:spPr>
        <p:txBody>
          <a:bodyPr>
            <a:normAutofit/>
          </a:bodyPr>
          <a:lstStyle/>
          <a:p>
            <a:pPr marL="0" indent="0">
              <a:buNone/>
            </a:pPr>
            <a:r>
              <a:rPr lang="es-MX" sz="4000" b="1" dirty="0" smtClean="0"/>
              <a:t>A</a:t>
            </a:r>
            <a:r>
              <a:rPr lang="es-MX" sz="4000" b="1" dirty="0"/>
              <a:t>. ABRAM </a:t>
            </a:r>
          </a:p>
          <a:p>
            <a:pPr marL="0" indent="0" algn="just">
              <a:buNone/>
            </a:pPr>
            <a:r>
              <a:rPr lang="es-MX" sz="2800" dirty="0"/>
              <a:t>Génesis 13:2: </a:t>
            </a:r>
            <a:r>
              <a:rPr lang="es-MX" sz="2800" b="1" dirty="0"/>
              <a:t>“Y Abram era riquísimo en ganado, en plata y en oro”. </a:t>
            </a:r>
            <a:endParaRPr lang="es-MX" sz="2800" dirty="0"/>
          </a:p>
          <a:p>
            <a:pPr marL="0" indent="0" algn="just">
              <a:buNone/>
            </a:pPr>
            <a:endParaRPr lang="es-MX" sz="2800" dirty="0" smtClean="0"/>
          </a:p>
          <a:p>
            <a:pPr marL="0" indent="0" algn="just">
              <a:buNone/>
            </a:pPr>
            <a:r>
              <a:rPr lang="es-MX" sz="2800" dirty="0" smtClean="0"/>
              <a:t>Génesis </a:t>
            </a:r>
            <a:r>
              <a:rPr lang="es-MX" sz="2800" dirty="0"/>
              <a:t>24:34-35: </a:t>
            </a:r>
            <a:endParaRPr lang="es-MX" sz="2800" dirty="0" smtClean="0"/>
          </a:p>
          <a:p>
            <a:pPr marL="0" indent="0" algn="just">
              <a:buNone/>
            </a:pPr>
            <a:r>
              <a:rPr lang="es-MX" sz="2800" b="1" dirty="0" smtClean="0"/>
              <a:t>“</a:t>
            </a:r>
            <a:r>
              <a:rPr lang="es-MX" sz="2800" b="1" dirty="0"/>
              <a:t>Entonces dijo: Yo soy criado de Abraham. Y Jehová ha bendecido mucho a mi amo, y él se ha engrandecido; y le ha dado ovejas y vacas, plata y oro, siervos y siervas, camellos y asnos”. </a:t>
            </a:r>
            <a:endParaRPr lang="es-MX" sz="2800" dirty="0"/>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smtClean="0"/>
              <a:t>B</a:t>
            </a:r>
            <a:r>
              <a:rPr lang="es-MX" sz="4000" b="1" dirty="0"/>
              <a:t>. ISAAC </a:t>
            </a:r>
          </a:p>
          <a:p>
            <a:pPr marL="0" indent="0">
              <a:buNone/>
            </a:pPr>
            <a:endParaRPr lang="es-MX" dirty="0" smtClean="0"/>
          </a:p>
          <a:p>
            <a:pPr marL="0" indent="0" algn="just">
              <a:buNone/>
            </a:pPr>
            <a:r>
              <a:rPr lang="es-MX" dirty="0" smtClean="0"/>
              <a:t>Génesis </a:t>
            </a:r>
            <a:r>
              <a:rPr lang="es-MX" dirty="0"/>
              <a:t>26:12-13: </a:t>
            </a:r>
            <a:r>
              <a:rPr lang="es-MX" b="1" dirty="0"/>
              <a:t>“Y sembró Isaac en aquella tierra, y cosechó aquel año ciento por uno; y le bendijo Jehová. El varón se enriqueció, y fue prosperado, y se engrandeció hasta hacerse muy poderoso”. </a:t>
            </a:r>
            <a:endParaRPr lang="es-MX" dirty="0"/>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smtClean="0"/>
              <a:t>C</a:t>
            </a:r>
            <a:r>
              <a:rPr lang="es-MX" sz="4000" b="1" dirty="0"/>
              <a:t>. JACOB </a:t>
            </a:r>
          </a:p>
          <a:p>
            <a:pPr marL="0" indent="0" algn="just">
              <a:buNone/>
            </a:pPr>
            <a:r>
              <a:rPr lang="es-MX" dirty="0" smtClean="0"/>
              <a:t>Génesis </a:t>
            </a:r>
            <a:r>
              <a:rPr lang="es-MX" dirty="0"/>
              <a:t>30:42-43: </a:t>
            </a:r>
            <a:r>
              <a:rPr lang="es-MX" b="1" dirty="0"/>
              <a:t>“Pero cuando venían las ovejas más débiles, no las ponía; así eran las más débiles para </a:t>
            </a:r>
            <a:r>
              <a:rPr lang="es-MX" b="1" dirty="0" err="1"/>
              <a:t>Labán</a:t>
            </a:r>
            <a:r>
              <a:rPr lang="es-MX" b="1" dirty="0"/>
              <a:t>, y las más fuertes para Jacob. Y se enriqueció el varón muchísimo, y tuvo muchas ovejas, y siervas y siervos, y camellos y asnos”.</a:t>
            </a:r>
            <a:endParaRPr lang="es-MX" dirty="0"/>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82779"/>
            <a:ext cx="8229600" cy="4525963"/>
          </a:xfrm>
        </p:spPr>
        <p:txBody>
          <a:bodyPr>
            <a:normAutofit/>
          </a:bodyPr>
          <a:lstStyle/>
          <a:p>
            <a:pPr marL="0" indent="0">
              <a:buNone/>
            </a:pPr>
            <a:r>
              <a:rPr lang="es-MX" sz="3900" b="1" dirty="0"/>
              <a:t>III.- CONSEJOS PARA LOS QUE NO TIENEN Y LOS QUE TIENEN </a:t>
            </a:r>
            <a:endParaRPr lang="es-MX" dirty="0" smtClean="0"/>
          </a:p>
          <a:p>
            <a:pPr marL="514350" indent="-514350" algn="just">
              <a:buAutoNum type="alphaUcPeriod"/>
            </a:pPr>
            <a:r>
              <a:rPr lang="es-MX" sz="2800" dirty="0" smtClean="0"/>
              <a:t>LOS </a:t>
            </a:r>
            <a:r>
              <a:rPr lang="es-MX" sz="2800" dirty="0"/>
              <a:t>QUE NO TIENEN. </a:t>
            </a:r>
            <a:endParaRPr lang="es-MX" sz="2800" dirty="0" smtClean="0"/>
          </a:p>
          <a:p>
            <a:pPr marL="0" indent="0" algn="just">
              <a:buNone/>
            </a:pPr>
            <a:r>
              <a:rPr lang="es-MX" sz="2800" dirty="0" smtClean="0"/>
              <a:t>Si </a:t>
            </a:r>
            <a:r>
              <a:rPr lang="es-MX" sz="2800" dirty="0"/>
              <a:t>no tienes riquezas, y </a:t>
            </a:r>
            <a:r>
              <a:rPr lang="es-MX" sz="2800" dirty="0" smtClean="0"/>
              <a:t>deseas </a:t>
            </a:r>
            <a:r>
              <a:rPr lang="es-MX" sz="2800" dirty="0"/>
              <a:t>tenerlas solo por los lujos que te son ofrecidos, debes tener cuidado. </a:t>
            </a:r>
            <a:endParaRPr lang="es-MX" sz="2800" dirty="0" smtClean="0"/>
          </a:p>
          <a:p>
            <a:pPr marL="0" indent="0" algn="just">
              <a:buNone/>
            </a:pPr>
            <a:r>
              <a:rPr lang="es-MX" sz="2800" dirty="0" smtClean="0"/>
              <a:t>Pablo </a:t>
            </a:r>
            <a:r>
              <a:rPr lang="es-MX" sz="2800" dirty="0"/>
              <a:t>advierte en 1 Timoteo 6:10: </a:t>
            </a:r>
            <a:r>
              <a:rPr lang="es-MX" sz="2800" b="1" dirty="0"/>
              <a:t>“porque raíz de todos los males es el amor al dinero, el cual codiciando algunos, se extraviaron de la fe, y fueron traspasados de muchos dolores”. </a:t>
            </a:r>
            <a:endParaRPr lang="es-MX" sz="2800" dirty="0"/>
          </a:p>
          <a:p>
            <a:pPr marL="0" indent="0">
              <a:buNone/>
            </a:pPr>
            <a:endParaRPr lang="es-MX" dirty="0"/>
          </a:p>
        </p:txBody>
      </p:sp>
    </p:spTree>
    <p:extLst>
      <p:ext uri="{BB962C8B-B14F-4D97-AF65-F5344CB8AC3E}">
        <p14:creationId xmlns:p14="http://schemas.microsoft.com/office/powerpoint/2010/main" val="320225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80082" y="1379865"/>
            <a:ext cx="8229600" cy="4525963"/>
          </a:xfrm>
        </p:spPr>
        <p:txBody>
          <a:bodyPr>
            <a:normAutofit fontScale="92500" lnSpcReduction="20000"/>
          </a:bodyPr>
          <a:lstStyle/>
          <a:p>
            <a:pPr marL="0" indent="0" algn="just">
              <a:buNone/>
            </a:pPr>
            <a:r>
              <a:rPr lang="es-MX" sz="3000" dirty="0"/>
              <a:t>Veamos algunas recomendaciones de parte de Dios: </a:t>
            </a:r>
          </a:p>
          <a:p>
            <a:pPr marL="0" indent="0" algn="just">
              <a:buNone/>
            </a:pPr>
            <a:endParaRPr lang="es-MX" sz="3000" dirty="0" smtClean="0"/>
          </a:p>
          <a:p>
            <a:pPr marL="0" indent="0" algn="just">
              <a:buNone/>
            </a:pPr>
            <a:r>
              <a:rPr lang="es-MX" sz="3000" dirty="0" smtClean="0"/>
              <a:t>NO </a:t>
            </a:r>
            <a:r>
              <a:rPr lang="es-MX" sz="3000" dirty="0"/>
              <a:t>CAER EN LAS TENTACIONES. </a:t>
            </a:r>
            <a:endParaRPr lang="es-MX" sz="3000" dirty="0" smtClean="0"/>
          </a:p>
          <a:p>
            <a:pPr marL="0" indent="0" algn="just">
              <a:buNone/>
            </a:pPr>
            <a:r>
              <a:rPr lang="es-MX" sz="3000" dirty="0" smtClean="0"/>
              <a:t>1 </a:t>
            </a:r>
            <a:r>
              <a:rPr lang="es-MX" sz="3000" dirty="0"/>
              <a:t>Timoteo 6:9: </a:t>
            </a:r>
            <a:endParaRPr lang="es-MX" sz="3000" dirty="0" smtClean="0"/>
          </a:p>
          <a:p>
            <a:pPr marL="0" indent="0" algn="just">
              <a:buNone/>
            </a:pPr>
            <a:r>
              <a:rPr lang="es-MX" sz="3000" b="1" dirty="0" smtClean="0"/>
              <a:t>“</a:t>
            </a:r>
            <a:r>
              <a:rPr lang="es-MX" sz="3000" b="1" dirty="0"/>
              <a:t>Porque los que quieren enriquecerse caen en tentación y lazo, y en muchas codicias necias y dañosas, que hunden a los hombres en destrucción y perdición”. </a:t>
            </a:r>
            <a:endParaRPr lang="es-MX" sz="3000" dirty="0"/>
          </a:p>
          <a:p>
            <a:pPr marL="0" indent="0" algn="just">
              <a:buNone/>
            </a:pPr>
            <a:r>
              <a:rPr lang="es-MX" sz="3000" dirty="0" smtClean="0"/>
              <a:t>NO </a:t>
            </a:r>
            <a:r>
              <a:rPr lang="es-MX" sz="3000" dirty="0"/>
              <a:t>CAER EN CODICIAS. Job 5:2: </a:t>
            </a:r>
            <a:endParaRPr lang="es-MX" sz="3000" dirty="0" smtClean="0"/>
          </a:p>
          <a:p>
            <a:pPr marL="0" indent="0" algn="just">
              <a:buNone/>
            </a:pPr>
            <a:r>
              <a:rPr lang="es-MX" sz="3000" b="1" dirty="0" smtClean="0"/>
              <a:t>“</a:t>
            </a:r>
            <a:r>
              <a:rPr lang="es-MX" sz="3000" b="1" dirty="0"/>
              <a:t>Es cierto que al necio lo mata la ira, Y al codicioso lo consume la envidia”. </a:t>
            </a:r>
            <a:endParaRPr lang="es-MX" sz="3000" dirty="0"/>
          </a:p>
          <a:p>
            <a:pPr marL="0" indent="0">
              <a:buNone/>
            </a:pPr>
            <a:endParaRPr lang="es-MX" dirty="0"/>
          </a:p>
        </p:txBody>
      </p:sp>
    </p:spTree>
    <p:extLst>
      <p:ext uri="{BB962C8B-B14F-4D97-AF65-F5344CB8AC3E}">
        <p14:creationId xmlns:p14="http://schemas.microsoft.com/office/powerpoint/2010/main" val="3530867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1898"/>
            <a:ext cx="8229600" cy="4525963"/>
          </a:xfrm>
        </p:spPr>
        <p:txBody>
          <a:bodyPr>
            <a:normAutofit fontScale="92500" lnSpcReduction="10000"/>
          </a:bodyPr>
          <a:lstStyle/>
          <a:p>
            <a:pPr marL="0" indent="0" algn="just">
              <a:buNone/>
            </a:pPr>
            <a:r>
              <a:rPr lang="es-MX" sz="3000" dirty="0" smtClean="0"/>
              <a:t>NO </a:t>
            </a:r>
            <a:r>
              <a:rPr lang="es-MX" sz="3000" dirty="0"/>
              <a:t>VIVIR EN APARIENCIA. </a:t>
            </a:r>
            <a:endParaRPr lang="es-MX" sz="3000" dirty="0" smtClean="0"/>
          </a:p>
          <a:p>
            <a:pPr marL="0" indent="0" algn="just">
              <a:buNone/>
            </a:pPr>
            <a:r>
              <a:rPr lang="es-MX" sz="3000" dirty="0" smtClean="0"/>
              <a:t>Filipenses </a:t>
            </a:r>
            <a:r>
              <a:rPr lang="es-MX" sz="3000" dirty="0"/>
              <a:t>4:12: </a:t>
            </a:r>
            <a:r>
              <a:rPr lang="es-MX" sz="3000" b="1" dirty="0"/>
              <a:t>“Sé vivir humildemente, y sé tener abundancia; en todo y por todo estoy enseñado, así para estar saciado como para tener hambre, así para tener abundancia como para padecer necesidad”. </a:t>
            </a:r>
            <a:endParaRPr lang="es-MX" sz="3000" dirty="0"/>
          </a:p>
          <a:p>
            <a:pPr algn="just"/>
            <a:endParaRPr lang="es-MX" sz="3000" dirty="0"/>
          </a:p>
          <a:p>
            <a:pPr marL="0" indent="0" algn="just">
              <a:buNone/>
            </a:pPr>
            <a:r>
              <a:rPr lang="es-MX" sz="3000" dirty="0"/>
              <a:t>GOZARSE EN EL SEÑOR. </a:t>
            </a:r>
            <a:endParaRPr lang="es-MX" sz="3000" dirty="0" smtClean="0"/>
          </a:p>
          <a:p>
            <a:pPr marL="0" indent="0" algn="just">
              <a:buNone/>
            </a:pPr>
            <a:r>
              <a:rPr lang="es-MX" sz="3000" dirty="0" smtClean="0"/>
              <a:t>Isaías </a:t>
            </a:r>
            <a:r>
              <a:rPr lang="es-MX" sz="3000" dirty="0"/>
              <a:t>29:19: </a:t>
            </a:r>
            <a:r>
              <a:rPr lang="es-MX" sz="3000" b="1" dirty="0"/>
              <a:t>“Entonces los humildes crecerán en alegría en Jehová, y aun los más pobres de los hombres se gozarán en el Santo de Israel”. </a:t>
            </a:r>
            <a:endParaRPr lang="es-MX" sz="3000" dirty="0"/>
          </a:p>
          <a:p>
            <a:pPr marL="0" indent="0">
              <a:buNone/>
            </a:pPr>
            <a:endParaRPr lang="es-MX" dirty="0"/>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37015"/>
            <a:ext cx="8229600" cy="4525963"/>
          </a:xfrm>
        </p:spPr>
        <p:txBody>
          <a:bodyPr>
            <a:normAutofit/>
          </a:bodyPr>
          <a:lstStyle/>
          <a:p>
            <a:pPr marL="0" indent="0" algn="just">
              <a:buNone/>
            </a:pPr>
            <a:r>
              <a:rPr lang="es-MX" sz="2800" dirty="0" smtClean="0"/>
              <a:t>CON </a:t>
            </a:r>
            <a:r>
              <a:rPr lang="es-MX" sz="2800" dirty="0"/>
              <a:t>UNA BUENA ACTITUD. </a:t>
            </a:r>
            <a:endParaRPr lang="es-MX" sz="2800" dirty="0" smtClean="0"/>
          </a:p>
          <a:p>
            <a:pPr marL="0" indent="0" algn="just">
              <a:buNone/>
            </a:pPr>
            <a:r>
              <a:rPr lang="es-MX" sz="2800" dirty="0" smtClean="0"/>
              <a:t>1 </a:t>
            </a:r>
            <a:r>
              <a:rPr lang="es-MX" sz="2800" dirty="0"/>
              <a:t>Corintios 6:10: </a:t>
            </a:r>
            <a:r>
              <a:rPr lang="es-MX" sz="2800" b="1" dirty="0"/>
              <a:t>“ni los ladrones, ni los avaros, ni los borrachos, ni los maldicientes, ni los estafadores, heredarán el reino de Dios”. </a:t>
            </a:r>
            <a:endParaRPr lang="es-MX" sz="2800" dirty="0"/>
          </a:p>
          <a:p>
            <a:pPr marL="0" indent="0" algn="just">
              <a:buNone/>
            </a:pPr>
            <a:r>
              <a:rPr lang="es-MX" sz="2800" dirty="0" smtClean="0"/>
              <a:t>RICOS </a:t>
            </a:r>
            <a:r>
              <a:rPr lang="es-MX" sz="2800" dirty="0"/>
              <a:t>EN LA FE. </a:t>
            </a:r>
            <a:endParaRPr lang="es-MX" sz="2800" dirty="0" smtClean="0"/>
          </a:p>
          <a:p>
            <a:pPr marL="0" indent="0" algn="just">
              <a:buNone/>
            </a:pPr>
            <a:r>
              <a:rPr lang="es-MX" sz="2800" dirty="0" smtClean="0"/>
              <a:t>Santiago </a:t>
            </a:r>
            <a:r>
              <a:rPr lang="es-MX" sz="2800" dirty="0"/>
              <a:t>2:5: </a:t>
            </a:r>
            <a:r>
              <a:rPr lang="es-MX" sz="2800" b="1" dirty="0"/>
              <a:t>“Hermanos míos amados, oíd: ¿No ha elegido Dios a los pobres de este mundo, para que sean ricos en fe y herederos del reino que ha prometido a los que le aman?”. </a:t>
            </a:r>
            <a:endParaRPr lang="es-MX" sz="2800" dirty="0"/>
          </a:p>
          <a:p>
            <a:pPr marL="0" indent="0">
              <a:buNone/>
            </a:pPr>
            <a:endParaRPr lang="es-MX" sz="2800" dirty="0"/>
          </a:p>
        </p:txBody>
      </p:sp>
    </p:spTree>
    <p:extLst>
      <p:ext uri="{BB962C8B-B14F-4D97-AF65-F5344CB8AC3E}">
        <p14:creationId xmlns:p14="http://schemas.microsoft.com/office/powerpoint/2010/main" val="389863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sz="2800" dirty="0" smtClean="0"/>
              <a:t>NO </a:t>
            </a:r>
            <a:r>
              <a:rPr lang="es-MX" sz="2800" dirty="0"/>
              <a:t>DEBE ANDAR DE FLOJO. </a:t>
            </a:r>
            <a:endParaRPr lang="es-MX" sz="2800" dirty="0" smtClean="0"/>
          </a:p>
          <a:p>
            <a:pPr marL="0" indent="0" algn="just">
              <a:buNone/>
            </a:pPr>
            <a:r>
              <a:rPr lang="es-MX" sz="2800" dirty="0" smtClean="0"/>
              <a:t>Proverbios </a:t>
            </a:r>
            <a:r>
              <a:rPr lang="es-MX" sz="2800" dirty="0"/>
              <a:t>6:10,11: </a:t>
            </a:r>
            <a:endParaRPr lang="es-MX" sz="2800" dirty="0" smtClean="0"/>
          </a:p>
          <a:p>
            <a:pPr marL="0" indent="0" algn="just">
              <a:buNone/>
            </a:pPr>
            <a:r>
              <a:rPr lang="es-MX" sz="2800" b="1" dirty="0" smtClean="0"/>
              <a:t>“</a:t>
            </a:r>
            <a:r>
              <a:rPr lang="es-MX" sz="2800" b="1" dirty="0"/>
              <a:t>Un poco de sueño, un poco de dormitar, y cruzar por un poco las manos para reposo; así vendrá tu necesidad como caminante, y tu pobreza como hombre armado”. </a:t>
            </a:r>
            <a:endParaRPr lang="es-MX" sz="2800" dirty="0"/>
          </a:p>
          <a:p>
            <a:pPr marL="0" indent="0">
              <a:buNone/>
            </a:pPr>
            <a:endParaRPr lang="es-MX" dirty="0"/>
          </a:p>
        </p:txBody>
      </p:sp>
    </p:spTree>
    <p:extLst>
      <p:ext uri="{BB962C8B-B14F-4D97-AF65-F5344CB8AC3E}">
        <p14:creationId xmlns:p14="http://schemas.microsoft.com/office/powerpoint/2010/main" val="9889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55076"/>
            <a:ext cx="8229600" cy="4771090"/>
          </a:xfrm>
        </p:spPr>
        <p:txBody>
          <a:bodyPr>
            <a:normAutofit lnSpcReduction="10000"/>
          </a:bodyPr>
          <a:lstStyle/>
          <a:p>
            <a:pPr marL="0" indent="0" algn="just">
              <a:buNone/>
            </a:pPr>
            <a:r>
              <a:rPr lang="es-MX" sz="3000" dirty="0" smtClean="0"/>
              <a:t>B</a:t>
            </a:r>
            <a:r>
              <a:rPr lang="es-MX" sz="3000" dirty="0"/>
              <a:t>. LOS QUE TIENEN. </a:t>
            </a:r>
            <a:endParaRPr lang="es-MX" sz="3000" dirty="0" smtClean="0"/>
          </a:p>
          <a:p>
            <a:pPr marL="0" indent="0" algn="just">
              <a:buNone/>
            </a:pPr>
            <a:r>
              <a:rPr lang="es-MX" sz="2800" dirty="0" smtClean="0"/>
              <a:t>Si </a:t>
            </a:r>
            <a:r>
              <a:rPr lang="es-MX" sz="2800" dirty="0"/>
              <a:t>Dios te ha dado la oportunidad de tener bienes o riquezas, por medio de Pablo nos aconseja en 1 Timoteo 6:17-19: </a:t>
            </a:r>
            <a:endParaRPr lang="es-MX" sz="2800" dirty="0" smtClean="0"/>
          </a:p>
          <a:p>
            <a:pPr marL="0" indent="0" algn="just">
              <a:buNone/>
            </a:pPr>
            <a:r>
              <a:rPr lang="es-MX" sz="2800" b="1" dirty="0" smtClean="0"/>
              <a:t>“</a:t>
            </a:r>
            <a:r>
              <a:rPr lang="es-MX" sz="2800" b="1" dirty="0"/>
              <a:t>A los ricos de este mundo manda que no sean altivos, ni pongan la esperanza en las riquezas, las cuales son inciertas, sino en el Dios vivo, que nos da todas las cosas en abundancia para </a:t>
            </a:r>
            <a:r>
              <a:rPr lang="es-MX" sz="2800" b="1" dirty="0" smtClean="0"/>
              <a:t>que </a:t>
            </a:r>
            <a:r>
              <a:rPr lang="es-MX" sz="2800" b="1" dirty="0"/>
              <a:t>las disfrutemos. Que hagan bien, que sean ricos en buenas obras, dadivosos, generosos; atesorando para sí buen fundamento”. </a:t>
            </a:r>
            <a:endParaRPr lang="es-MX" sz="2800" dirty="0"/>
          </a:p>
          <a:p>
            <a:pPr marL="0" indent="0">
              <a:buNone/>
            </a:pPr>
            <a:endParaRPr lang="es-MX" dirty="0"/>
          </a:p>
        </p:txBody>
      </p:sp>
    </p:spTree>
    <p:extLst>
      <p:ext uri="{BB962C8B-B14F-4D97-AF65-F5344CB8AC3E}">
        <p14:creationId xmlns:p14="http://schemas.microsoft.com/office/powerpoint/2010/main" val="25420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2095961"/>
            <a:ext cx="8229600" cy="2652309"/>
          </a:xfrm>
        </p:spPr>
        <p:txBody>
          <a:bodyPr>
            <a:normAutofit/>
          </a:bodyPr>
          <a:lstStyle/>
          <a:p>
            <a:pPr marL="0" indent="0" algn="ctr">
              <a:buNone/>
            </a:pPr>
            <a:r>
              <a:rPr lang="es-MX" sz="7200" b="1" dirty="0" smtClean="0"/>
              <a:t>CONTENTAMIENTO</a:t>
            </a:r>
            <a:endParaRPr lang="es-MX" sz="72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1898"/>
            <a:ext cx="8229600" cy="4525963"/>
          </a:xfrm>
        </p:spPr>
        <p:txBody>
          <a:bodyPr>
            <a:normAutofit/>
          </a:bodyPr>
          <a:lstStyle/>
          <a:p>
            <a:pPr marL="0" indent="0" algn="just">
              <a:buNone/>
            </a:pPr>
            <a:r>
              <a:rPr lang="es-MX" sz="2800" dirty="0"/>
              <a:t>Jesús refirió una historia de un rico insensato. </a:t>
            </a:r>
            <a:endParaRPr lang="es-MX" sz="2800" dirty="0" smtClean="0"/>
          </a:p>
          <a:p>
            <a:pPr marL="0" indent="0" algn="just">
              <a:buNone/>
            </a:pPr>
            <a:r>
              <a:rPr lang="es-MX" sz="2800" dirty="0" smtClean="0"/>
              <a:t>En </a:t>
            </a:r>
            <a:r>
              <a:rPr lang="es-MX" sz="2800" dirty="0"/>
              <a:t>Lucas 12:20: </a:t>
            </a:r>
            <a:endParaRPr lang="es-MX" sz="2800" dirty="0" smtClean="0"/>
          </a:p>
          <a:p>
            <a:pPr marL="0" indent="0" algn="just">
              <a:buNone/>
            </a:pPr>
            <a:r>
              <a:rPr lang="es-MX" sz="2800" b="1" dirty="0" smtClean="0"/>
              <a:t>“</a:t>
            </a:r>
            <a:r>
              <a:rPr lang="es-MX" sz="2800" b="1" dirty="0"/>
              <a:t>Pero Dios le dijo: Necio, esta noche vienen a pedirte tu alma; y lo que has provisto, ¿de quién será? Así es el que hace para sí tesoro, y no es rico para con Dios”. </a:t>
            </a:r>
            <a:endParaRPr lang="es-MX" sz="2800" dirty="0"/>
          </a:p>
          <a:p>
            <a:pPr marL="0" indent="0" algn="just">
              <a:buNone/>
            </a:pPr>
            <a:endParaRPr lang="es-MX" sz="2800" dirty="0" smtClean="0"/>
          </a:p>
          <a:p>
            <a:pPr marL="0" indent="0" algn="just">
              <a:buNone/>
            </a:pPr>
            <a:r>
              <a:rPr lang="es-MX" sz="2800" dirty="0" smtClean="0"/>
              <a:t>Salomón </a:t>
            </a:r>
            <a:r>
              <a:rPr lang="es-MX" sz="2800" dirty="0"/>
              <a:t>mencionó un día lo siguiente, respecto a los ricos en Proverbios 23:4: </a:t>
            </a:r>
            <a:endParaRPr lang="es-MX" sz="2800" dirty="0" smtClean="0"/>
          </a:p>
          <a:p>
            <a:pPr marL="0" indent="0" algn="just">
              <a:buNone/>
            </a:pPr>
            <a:r>
              <a:rPr lang="es-MX" sz="2800" b="1" dirty="0" smtClean="0"/>
              <a:t>“</a:t>
            </a:r>
            <a:r>
              <a:rPr lang="es-MX" sz="2800" b="1" dirty="0"/>
              <a:t>no te afanes por hacerte rico; se prudente y desiste”. </a:t>
            </a:r>
            <a:endParaRPr lang="es-MX" sz="2800" dirty="0"/>
          </a:p>
        </p:txBody>
      </p:sp>
    </p:spTree>
    <p:extLst>
      <p:ext uri="{BB962C8B-B14F-4D97-AF65-F5344CB8AC3E}">
        <p14:creationId xmlns:p14="http://schemas.microsoft.com/office/powerpoint/2010/main" val="316469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90882"/>
            <a:ext cx="8229600" cy="4525963"/>
          </a:xfrm>
        </p:spPr>
        <p:txBody>
          <a:bodyPr>
            <a:normAutofit fontScale="85000" lnSpcReduction="20000"/>
          </a:bodyPr>
          <a:lstStyle/>
          <a:p>
            <a:pPr marL="0" indent="0" algn="just">
              <a:buNone/>
            </a:pPr>
            <a:r>
              <a:rPr lang="es-MX" dirty="0"/>
              <a:t>Los que tienen deben evitar caer en: </a:t>
            </a:r>
          </a:p>
          <a:p>
            <a:pPr marL="0" indent="0" algn="just">
              <a:buNone/>
            </a:pPr>
            <a:endParaRPr lang="es-MX" dirty="0" smtClean="0"/>
          </a:p>
          <a:p>
            <a:pPr marL="0" indent="0" algn="just">
              <a:buNone/>
            </a:pPr>
            <a:r>
              <a:rPr lang="es-MX" dirty="0" smtClean="0"/>
              <a:t>NO </a:t>
            </a:r>
            <a:r>
              <a:rPr lang="es-MX" dirty="0"/>
              <a:t>CONFIAR EN LAS RIQUEZAS. </a:t>
            </a:r>
            <a:endParaRPr lang="es-MX" dirty="0" smtClean="0"/>
          </a:p>
          <a:p>
            <a:pPr marL="0" indent="0" algn="just">
              <a:buNone/>
            </a:pPr>
            <a:r>
              <a:rPr lang="es-MX" dirty="0" smtClean="0"/>
              <a:t>Salmos </a:t>
            </a:r>
            <a:r>
              <a:rPr lang="es-MX" dirty="0"/>
              <a:t>49:6: </a:t>
            </a:r>
            <a:r>
              <a:rPr lang="es-MX" b="1" dirty="0"/>
              <a:t>“Los que confían en sus bienes, y de la muchedumbre de sus riquezas se jactan”. </a:t>
            </a:r>
            <a:endParaRPr lang="es-MX" dirty="0"/>
          </a:p>
          <a:p>
            <a:pPr algn="just"/>
            <a:endParaRPr lang="es-MX" dirty="0"/>
          </a:p>
          <a:p>
            <a:pPr marL="0" indent="0" algn="just">
              <a:buNone/>
            </a:pPr>
            <a:r>
              <a:rPr lang="es-MX" dirty="0"/>
              <a:t>NO NEGAR AYUDAR A LOS QUE MINISTRAN. </a:t>
            </a:r>
            <a:endParaRPr lang="es-MX" dirty="0" smtClean="0"/>
          </a:p>
          <a:p>
            <a:pPr marL="0" indent="0" algn="just">
              <a:buNone/>
            </a:pPr>
            <a:r>
              <a:rPr lang="es-MX" dirty="0" smtClean="0"/>
              <a:t>Romanos </a:t>
            </a:r>
            <a:r>
              <a:rPr lang="es-MX" dirty="0"/>
              <a:t>15:27: </a:t>
            </a:r>
            <a:r>
              <a:rPr lang="es-MX" b="1" dirty="0"/>
              <a:t>“Pues les pareció bueno, y son deudores a ellos; porque si los gentiles han sido hechos participantes de sus bienes espirituales, deben también ellos ministrarles de los materiales”. </a:t>
            </a:r>
            <a:endParaRPr lang="es-MX" dirty="0"/>
          </a:p>
          <a:p>
            <a:pPr marL="0" indent="0">
              <a:buNone/>
            </a:pPr>
            <a:endParaRPr lang="es-MX" dirty="0"/>
          </a:p>
        </p:txBody>
      </p:sp>
    </p:spTree>
    <p:extLst>
      <p:ext uri="{BB962C8B-B14F-4D97-AF65-F5344CB8AC3E}">
        <p14:creationId xmlns:p14="http://schemas.microsoft.com/office/powerpoint/2010/main" val="3082801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1050"/>
            <a:ext cx="8229600" cy="4525963"/>
          </a:xfrm>
        </p:spPr>
        <p:txBody>
          <a:bodyPr>
            <a:normAutofit fontScale="92500"/>
          </a:bodyPr>
          <a:lstStyle/>
          <a:p>
            <a:pPr marL="0" indent="0" algn="just">
              <a:buNone/>
            </a:pPr>
            <a:r>
              <a:rPr lang="es-MX" sz="3000" dirty="0" smtClean="0"/>
              <a:t>NO </a:t>
            </a:r>
            <a:r>
              <a:rPr lang="es-MX" sz="3000" dirty="0"/>
              <a:t>NEGAR LA AYUDA AL HERMANO NECESITADO. </a:t>
            </a:r>
            <a:endParaRPr lang="es-MX" sz="3000" dirty="0" smtClean="0"/>
          </a:p>
          <a:p>
            <a:pPr marL="0" indent="0" algn="just">
              <a:buNone/>
            </a:pPr>
            <a:r>
              <a:rPr lang="es-MX" sz="3000" dirty="0" smtClean="0"/>
              <a:t>1 </a:t>
            </a:r>
            <a:r>
              <a:rPr lang="es-MX" sz="3000" dirty="0"/>
              <a:t>Juan 3:17: </a:t>
            </a:r>
            <a:r>
              <a:rPr lang="es-MX" sz="3000" b="1" dirty="0"/>
              <a:t>“Pero el que tiene bienes de este mundo y ve a su hermano tener necesidad, y cierra contra él su corazón, ¿cómo mora el amor de Dios en él?”. </a:t>
            </a:r>
            <a:endParaRPr lang="es-MX" sz="3000" dirty="0"/>
          </a:p>
          <a:p>
            <a:pPr algn="just"/>
            <a:endParaRPr lang="es-MX" sz="3000" dirty="0"/>
          </a:p>
          <a:p>
            <a:pPr marL="0" indent="0" algn="just">
              <a:buNone/>
            </a:pPr>
            <a:r>
              <a:rPr lang="es-MX" sz="3000" dirty="0"/>
              <a:t>NO HACER NADA POR CONTIENDA O VANAGLORIA. Filipenses 2:3: </a:t>
            </a:r>
            <a:r>
              <a:rPr lang="es-MX" sz="3000" b="1" dirty="0"/>
              <a:t>“Nada hagáis por contienda o por vanagloria; antes bien con humildad, estimando cada uno a los demás como superiores a él mismo”. </a:t>
            </a:r>
            <a:endParaRPr lang="es-MX" sz="3000" dirty="0"/>
          </a:p>
          <a:p>
            <a:pPr marL="0" indent="0">
              <a:buNone/>
            </a:pPr>
            <a:endParaRPr lang="es-MX" dirty="0"/>
          </a:p>
        </p:txBody>
      </p:sp>
    </p:spTree>
    <p:extLst>
      <p:ext uri="{BB962C8B-B14F-4D97-AF65-F5344CB8AC3E}">
        <p14:creationId xmlns:p14="http://schemas.microsoft.com/office/powerpoint/2010/main" val="2132584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8848"/>
            <a:ext cx="8229600" cy="4525963"/>
          </a:xfrm>
        </p:spPr>
        <p:txBody>
          <a:bodyPr>
            <a:normAutofit fontScale="85000" lnSpcReduction="10000"/>
          </a:bodyPr>
          <a:lstStyle/>
          <a:p>
            <a:pPr marL="0" indent="0" algn="just">
              <a:buNone/>
            </a:pPr>
            <a:r>
              <a:rPr lang="es-MX" dirty="0" smtClean="0"/>
              <a:t>NO </a:t>
            </a:r>
            <a:r>
              <a:rPr lang="es-MX" dirty="0"/>
              <a:t>SEAN ALTIVOS. </a:t>
            </a:r>
            <a:endParaRPr lang="es-MX" dirty="0" smtClean="0"/>
          </a:p>
          <a:p>
            <a:pPr marL="0" indent="0" algn="just">
              <a:buNone/>
            </a:pPr>
            <a:r>
              <a:rPr lang="es-MX" dirty="0" smtClean="0"/>
              <a:t>1 </a:t>
            </a:r>
            <a:r>
              <a:rPr lang="es-MX" dirty="0"/>
              <a:t>Timoteo 6:17: </a:t>
            </a:r>
            <a:r>
              <a:rPr lang="es-MX" b="1" dirty="0"/>
              <a:t>“A los ricos de este siglo manda que no sean altivos, ni pongan la esperanza en las riquezas, las cuales son inciertas, sino en el Dios vivo, que nos da todas las cosas en abundancia para que las disfrutemos”. </a:t>
            </a:r>
            <a:endParaRPr lang="es-MX" dirty="0"/>
          </a:p>
          <a:p>
            <a:pPr algn="just"/>
            <a:endParaRPr lang="es-MX" dirty="0"/>
          </a:p>
          <a:p>
            <a:pPr marL="0" indent="0" algn="just">
              <a:buNone/>
            </a:pPr>
            <a:r>
              <a:rPr lang="es-MX" dirty="0"/>
              <a:t>NO PERMITIR LA AVARICIA. </a:t>
            </a:r>
            <a:endParaRPr lang="es-MX" dirty="0" smtClean="0"/>
          </a:p>
          <a:p>
            <a:pPr marL="0" indent="0" algn="just">
              <a:buNone/>
            </a:pPr>
            <a:r>
              <a:rPr lang="es-MX" dirty="0" smtClean="0"/>
              <a:t>Hebreos </a:t>
            </a:r>
            <a:r>
              <a:rPr lang="es-MX" dirty="0"/>
              <a:t>11:3: </a:t>
            </a:r>
            <a:r>
              <a:rPr lang="es-MX" b="1" dirty="0"/>
              <a:t>“Por la fe entendemos haber sido constituido el universo por la palabra de Dios, de modo que lo que se ve fue hecho de lo que no se veía”. </a:t>
            </a:r>
            <a:endParaRPr lang="es-MX" dirty="0"/>
          </a:p>
          <a:p>
            <a:pPr marL="0" indent="0">
              <a:buNone/>
            </a:pPr>
            <a:endParaRPr lang="es-MX" dirty="0"/>
          </a:p>
        </p:txBody>
      </p:sp>
    </p:spTree>
    <p:extLst>
      <p:ext uri="{BB962C8B-B14F-4D97-AF65-F5344CB8AC3E}">
        <p14:creationId xmlns:p14="http://schemas.microsoft.com/office/powerpoint/2010/main" val="2590467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dirty="0" smtClean="0"/>
              <a:t>NO </a:t>
            </a:r>
            <a:r>
              <a:rPr lang="es-MX" dirty="0"/>
              <a:t>SE OLVIDE DE SU DIOS. </a:t>
            </a:r>
            <a:endParaRPr lang="es-MX" dirty="0" smtClean="0"/>
          </a:p>
          <a:p>
            <a:pPr marL="0" indent="0" algn="just">
              <a:buNone/>
            </a:pPr>
            <a:r>
              <a:rPr lang="es-MX" sz="2800" dirty="0" smtClean="0"/>
              <a:t>Deuteronomio </a:t>
            </a:r>
            <a:r>
              <a:rPr lang="es-MX" sz="2800" dirty="0"/>
              <a:t>6:12-14: </a:t>
            </a:r>
            <a:endParaRPr lang="es-MX" sz="2800" dirty="0" smtClean="0"/>
          </a:p>
          <a:p>
            <a:pPr marL="0" indent="0" algn="just">
              <a:buNone/>
            </a:pPr>
            <a:r>
              <a:rPr lang="es-MX" sz="2800" b="1" dirty="0" smtClean="0"/>
              <a:t>“</a:t>
            </a:r>
            <a:r>
              <a:rPr lang="es-MX" sz="2800" b="1" dirty="0"/>
              <a:t>cuídate de no olvidarte de Jehová, que te sacó de la tierra de Egipto, de casa de servidumbre. A Jehová tu Dios temerás, y a él solo servirás, y por su nombre jurarás. No andaréis en </a:t>
            </a:r>
            <a:r>
              <a:rPr lang="es-MX" sz="2800" b="1" dirty="0" smtClean="0"/>
              <a:t>pos </a:t>
            </a:r>
            <a:r>
              <a:rPr lang="es-MX" sz="2800" b="1" dirty="0"/>
              <a:t>de dioses ajenos, de los dioses de los pueblos que están en vuestros contornos”. </a:t>
            </a:r>
            <a:endParaRPr lang="es-MX" sz="2800" dirty="0"/>
          </a:p>
          <a:p>
            <a:pPr marL="0" indent="0">
              <a:buNone/>
            </a:pPr>
            <a:endParaRPr lang="es-MX" dirty="0"/>
          </a:p>
        </p:txBody>
      </p:sp>
    </p:spTree>
    <p:extLst>
      <p:ext uri="{BB962C8B-B14F-4D97-AF65-F5344CB8AC3E}">
        <p14:creationId xmlns:p14="http://schemas.microsoft.com/office/powerpoint/2010/main" val="880079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s-MX" sz="2800" dirty="0"/>
              <a:t>Proverbios 23:5: </a:t>
            </a:r>
            <a:endParaRPr lang="es-MX" sz="2800" dirty="0" smtClean="0"/>
          </a:p>
          <a:p>
            <a:pPr marL="0" indent="0" algn="just">
              <a:buNone/>
            </a:pPr>
            <a:r>
              <a:rPr lang="es-MX" sz="2800" b="1" dirty="0" smtClean="0"/>
              <a:t>“¿</a:t>
            </a:r>
            <a:r>
              <a:rPr lang="es-MX" sz="2800" b="1" dirty="0"/>
              <a:t>Haz de poner tus ojos en las riquezas, siendo ningunas? Porque se harán alas como alas de águila, y volarán al cielo”. </a:t>
            </a:r>
            <a:endParaRPr lang="es-MX" sz="2800" dirty="0"/>
          </a:p>
          <a:p>
            <a:pPr marL="0" indent="0" algn="just">
              <a:buNone/>
            </a:pPr>
            <a:endParaRPr lang="es-MX" sz="2800" dirty="0" smtClean="0"/>
          </a:p>
          <a:p>
            <a:pPr marL="0" indent="0" algn="just">
              <a:buNone/>
            </a:pPr>
            <a:r>
              <a:rPr lang="es-MX" sz="2800" dirty="0" smtClean="0"/>
              <a:t>Proverbios </a:t>
            </a:r>
            <a:r>
              <a:rPr lang="es-MX" sz="2800" dirty="0"/>
              <a:t>23:6,7: </a:t>
            </a:r>
            <a:endParaRPr lang="es-MX" sz="2800" dirty="0" smtClean="0"/>
          </a:p>
          <a:p>
            <a:pPr marL="0" indent="0" algn="just">
              <a:buNone/>
            </a:pPr>
            <a:r>
              <a:rPr lang="es-MX" sz="2800" b="1" dirty="0" smtClean="0"/>
              <a:t>“</a:t>
            </a:r>
            <a:r>
              <a:rPr lang="es-MX" sz="2800" b="1" dirty="0"/>
              <a:t>No comas pan con el avaro, ni codicies sus manjares. Porque cual es su pensamiento en su corazón, tal es él. Come y bebe te dirá; más su corazón no está contigo”. </a:t>
            </a:r>
            <a:endParaRPr lang="es-MX" sz="2800" dirty="0"/>
          </a:p>
        </p:txBody>
      </p:sp>
    </p:spTree>
    <p:extLst>
      <p:ext uri="{BB962C8B-B14F-4D97-AF65-F5344CB8AC3E}">
        <p14:creationId xmlns:p14="http://schemas.microsoft.com/office/powerpoint/2010/main" val="4118292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90881"/>
            <a:ext cx="8229600" cy="4525963"/>
          </a:xfrm>
        </p:spPr>
        <p:txBody>
          <a:bodyPr>
            <a:normAutofit fontScale="85000" lnSpcReduction="10000"/>
          </a:bodyPr>
          <a:lstStyle/>
          <a:p>
            <a:pPr marL="0" indent="0" algn="just">
              <a:buNone/>
            </a:pPr>
            <a:r>
              <a:rPr lang="es-MX" dirty="0"/>
              <a:t>Colosenses 3:5,6: </a:t>
            </a:r>
            <a:endParaRPr lang="es-MX" dirty="0" smtClean="0"/>
          </a:p>
          <a:p>
            <a:pPr marL="0" indent="0" algn="just">
              <a:buNone/>
            </a:pPr>
            <a:r>
              <a:rPr lang="es-MX" b="1" dirty="0" smtClean="0"/>
              <a:t>“</a:t>
            </a:r>
            <a:r>
              <a:rPr lang="es-MX" b="1" dirty="0"/>
              <a:t>hacer morir, pues, lo terrenal en vosotros: fornicación, impureza, pasiones desordenadas, malos deseos y avaricia que es idolatría Cosas por las cuales la ira de Dios viene sobre los hijos de desobediencia”. </a:t>
            </a:r>
            <a:endParaRPr lang="es-MX" dirty="0"/>
          </a:p>
          <a:p>
            <a:pPr marL="0" indent="0" algn="just">
              <a:buNone/>
            </a:pPr>
            <a:endParaRPr lang="es-MX" dirty="0" smtClean="0"/>
          </a:p>
          <a:p>
            <a:pPr marL="0" indent="0" algn="just">
              <a:buNone/>
            </a:pPr>
            <a:r>
              <a:rPr lang="es-MX" dirty="0" smtClean="0"/>
              <a:t>Cuando </a:t>
            </a:r>
            <a:r>
              <a:rPr lang="es-MX" dirty="0"/>
              <a:t>Jesús refiere la parábola del sembrador, menciona que cuando la palabra cae entre espinos: </a:t>
            </a:r>
            <a:endParaRPr lang="es-MX" dirty="0" smtClean="0"/>
          </a:p>
          <a:p>
            <a:pPr marL="0" indent="0" algn="just">
              <a:buNone/>
            </a:pPr>
            <a:r>
              <a:rPr lang="es-MX" b="1" dirty="0" smtClean="0"/>
              <a:t>“</a:t>
            </a:r>
            <a:r>
              <a:rPr lang="es-MX" b="1" dirty="0"/>
              <a:t>los afanes de este siglo, y el engaño de las riquezas, y las codicias de otras cosas, entran y ahogan la palabra y la hace infructuosa”. </a:t>
            </a:r>
            <a:r>
              <a:rPr lang="es-MX" dirty="0"/>
              <a:t>Marcos 4:19. </a:t>
            </a:r>
          </a:p>
        </p:txBody>
      </p:sp>
    </p:spTree>
    <p:extLst>
      <p:ext uri="{BB962C8B-B14F-4D97-AF65-F5344CB8AC3E}">
        <p14:creationId xmlns:p14="http://schemas.microsoft.com/office/powerpoint/2010/main" val="4237853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4780"/>
            <a:ext cx="8229600" cy="4525963"/>
          </a:xfrm>
        </p:spPr>
        <p:txBody>
          <a:bodyPr>
            <a:noAutofit/>
          </a:bodyPr>
          <a:lstStyle/>
          <a:p>
            <a:pPr marL="0" indent="0" algn="just">
              <a:buNone/>
            </a:pPr>
            <a:r>
              <a:rPr lang="es-MX" sz="2400" dirty="0"/>
              <a:t>Mateo 6:33: </a:t>
            </a:r>
            <a:endParaRPr lang="es-MX" sz="2400" dirty="0" smtClean="0"/>
          </a:p>
          <a:p>
            <a:pPr marL="0" indent="0" algn="just">
              <a:buNone/>
            </a:pPr>
            <a:r>
              <a:rPr lang="es-MX" sz="2400" b="1" dirty="0" smtClean="0"/>
              <a:t>“</a:t>
            </a:r>
            <a:r>
              <a:rPr lang="es-MX" sz="2400" b="1" dirty="0"/>
              <a:t>Mas buscad primeramente el reino de Dios y su justicia, y todas estas cosas os serán añadidas”. </a:t>
            </a:r>
            <a:r>
              <a:rPr lang="es-MX" sz="2400" dirty="0"/>
              <a:t>Si el cuida de </a:t>
            </a:r>
            <a:r>
              <a:rPr lang="es-MX" sz="2400" dirty="0" err="1"/>
              <a:t>de</a:t>
            </a:r>
            <a:r>
              <a:rPr lang="es-MX" sz="2400" dirty="0"/>
              <a:t> las aves, de las flores, Él cuida también de nosotros. </a:t>
            </a:r>
          </a:p>
          <a:p>
            <a:pPr marL="0" indent="0" algn="just">
              <a:buNone/>
            </a:pPr>
            <a:endParaRPr lang="es-MX" sz="2400" dirty="0" smtClean="0"/>
          </a:p>
          <a:p>
            <a:pPr marL="0" indent="0" algn="just">
              <a:buNone/>
            </a:pPr>
            <a:r>
              <a:rPr lang="es-MX" sz="2400" dirty="0" smtClean="0"/>
              <a:t>Salmos </a:t>
            </a:r>
            <a:r>
              <a:rPr lang="es-MX" sz="2400" dirty="0"/>
              <a:t>37:25: </a:t>
            </a:r>
            <a:endParaRPr lang="es-MX" sz="2400" dirty="0" smtClean="0"/>
          </a:p>
          <a:p>
            <a:pPr marL="0" indent="0" algn="just">
              <a:buNone/>
            </a:pPr>
            <a:r>
              <a:rPr lang="es-MX" sz="2400" b="1" dirty="0" smtClean="0"/>
              <a:t>“</a:t>
            </a:r>
            <a:r>
              <a:rPr lang="es-MX" sz="2400" b="1" dirty="0"/>
              <a:t>Joven fui y he envejecido, y no he visto justo desamparado, ni su descendencia que mendigue pan”. </a:t>
            </a:r>
            <a:endParaRPr lang="es-MX" sz="2400" dirty="0"/>
          </a:p>
          <a:p>
            <a:pPr marL="0" indent="0" algn="just">
              <a:buNone/>
            </a:pPr>
            <a:endParaRPr lang="es-MX" sz="2400" dirty="0" smtClean="0"/>
          </a:p>
          <a:p>
            <a:pPr marL="0" indent="0" algn="just">
              <a:buNone/>
            </a:pPr>
            <a:r>
              <a:rPr lang="es-MX" sz="2400" dirty="0" smtClean="0"/>
              <a:t>Hebreos </a:t>
            </a:r>
            <a:r>
              <a:rPr lang="es-MX" sz="2400" dirty="0"/>
              <a:t>13:5: </a:t>
            </a:r>
            <a:endParaRPr lang="es-MX" sz="2400" dirty="0" smtClean="0"/>
          </a:p>
          <a:p>
            <a:pPr marL="0" indent="0" algn="just">
              <a:buNone/>
            </a:pPr>
            <a:r>
              <a:rPr lang="es-MX" sz="2400" b="1" dirty="0" smtClean="0"/>
              <a:t>“</a:t>
            </a:r>
            <a:r>
              <a:rPr lang="es-MX" sz="2400" b="1" dirty="0"/>
              <a:t>Sean vuestras costumbres sin avaricia, contentos con lo que tenéis ahora, porque él dijo: No te desampararé, ni te dejaré”. </a:t>
            </a:r>
            <a:endParaRPr lang="es-MX" sz="2400" dirty="0"/>
          </a:p>
        </p:txBody>
      </p:sp>
    </p:spTree>
    <p:extLst>
      <p:ext uri="{BB962C8B-B14F-4D97-AF65-F5344CB8AC3E}">
        <p14:creationId xmlns:p14="http://schemas.microsoft.com/office/powerpoint/2010/main" val="2328550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4058"/>
            <a:ext cx="8229600" cy="4782107"/>
          </a:xfrm>
        </p:spPr>
        <p:txBody>
          <a:bodyPr>
            <a:normAutofit fontScale="92500" lnSpcReduction="20000"/>
          </a:bodyPr>
          <a:lstStyle/>
          <a:p>
            <a:pPr marL="0" indent="0">
              <a:buNone/>
            </a:pPr>
            <a:r>
              <a:rPr lang="es-MX" sz="4300" b="1" dirty="0"/>
              <a:t>CONCLUSIÓN </a:t>
            </a:r>
            <a:endParaRPr lang="es-MX" sz="4300" dirty="0"/>
          </a:p>
          <a:p>
            <a:pPr marL="0" indent="0" algn="just">
              <a:buNone/>
            </a:pPr>
            <a:r>
              <a:rPr lang="es-MX" sz="3000" dirty="0"/>
              <a:t>Para Dios tenemos el mismo valor, esto lo expresa Proverbios 22:2: </a:t>
            </a:r>
            <a:endParaRPr lang="es-MX" sz="3000" dirty="0" smtClean="0"/>
          </a:p>
          <a:p>
            <a:pPr marL="0" indent="0" algn="just">
              <a:buNone/>
            </a:pPr>
            <a:r>
              <a:rPr lang="es-MX" sz="3000" b="1" dirty="0" smtClean="0"/>
              <a:t>“</a:t>
            </a:r>
            <a:r>
              <a:rPr lang="es-MX" sz="3000" b="1" dirty="0"/>
              <a:t>El rico y el pobre se encuentran; a ambos los hizo Jehová”. </a:t>
            </a:r>
            <a:endParaRPr lang="es-MX" sz="3000" dirty="0"/>
          </a:p>
          <a:p>
            <a:pPr marL="0" indent="0" algn="just">
              <a:buNone/>
            </a:pPr>
            <a:endParaRPr lang="es-MX" sz="3000" dirty="0" smtClean="0"/>
          </a:p>
          <a:p>
            <a:pPr marL="0" indent="0" algn="just">
              <a:buNone/>
            </a:pPr>
            <a:r>
              <a:rPr lang="es-MX" sz="3000" dirty="0" smtClean="0"/>
              <a:t>Jesús </a:t>
            </a:r>
            <a:r>
              <a:rPr lang="es-MX" sz="3000" dirty="0"/>
              <a:t>mencionó a sus discípulos en Mateo 19:23,24: </a:t>
            </a:r>
            <a:r>
              <a:rPr lang="es-MX" sz="3000" b="1" dirty="0"/>
              <a:t>“que difícilmente entrará un rico en el reino de los cielos. Otra vez os digo, que es más fácil pasar un camello por el ojo de una aguja, que entrar un rico en el reino de los cielos”. </a:t>
            </a:r>
            <a:endParaRPr lang="es-MX" sz="3000" dirty="0"/>
          </a:p>
        </p:txBody>
      </p:sp>
    </p:spTree>
    <p:extLst>
      <p:ext uri="{BB962C8B-B14F-4D97-AF65-F5344CB8AC3E}">
        <p14:creationId xmlns:p14="http://schemas.microsoft.com/office/powerpoint/2010/main" val="2235559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lgn="just">
              <a:buNone/>
            </a:pPr>
            <a:r>
              <a:rPr lang="es-MX" dirty="0" err="1"/>
              <a:t>Hageo</a:t>
            </a:r>
            <a:r>
              <a:rPr lang="es-MX" dirty="0"/>
              <a:t> 2:8 enseña: </a:t>
            </a:r>
            <a:endParaRPr lang="es-MX" dirty="0" smtClean="0"/>
          </a:p>
          <a:p>
            <a:pPr marL="0" indent="0" algn="just">
              <a:buNone/>
            </a:pPr>
            <a:r>
              <a:rPr lang="es-MX" b="1" dirty="0" smtClean="0"/>
              <a:t>“</a:t>
            </a:r>
            <a:r>
              <a:rPr lang="es-MX" b="1" dirty="0"/>
              <a:t>Mía es la plata, y mío el oro, dice Jehová de los ejércitos”. </a:t>
            </a:r>
            <a:endParaRPr lang="es-MX" dirty="0"/>
          </a:p>
          <a:p>
            <a:pPr marL="0" indent="0" algn="just">
              <a:buNone/>
            </a:pPr>
            <a:endParaRPr lang="es-MX" dirty="0" smtClean="0"/>
          </a:p>
          <a:p>
            <a:pPr marL="0" indent="0" algn="just">
              <a:buNone/>
            </a:pPr>
            <a:r>
              <a:rPr lang="es-MX" dirty="0" smtClean="0"/>
              <a:t>2 </a:t>
            </a:r>
            <a:r>
              <a:rPr lang="es-MX" dirty="0"/>
              <a:t>Corintios 8:9: </a:t>
            </a:r>
            <a:r>
              <a:rPr lang="es-MX" b="1" dirty="0"/>
              <a:t>“Porque ya conocéis la gracia de nuestro Señor Jesucristo, que por amor </a:t>
            </a:r>
            <a:r>
              <a:rPr lang="es-MX" b="1" dirty="0" smtClean="0"/>
              <a:t>a </a:t>
            </a:r>
            <a:r>
              <a:rPr lang="es-MX" b="1" dirty="0"/>
              <a:t>vosotros se hizo pobre, siendo rico, para que vosotros con su pobreza fueseis enriquecidos”. </a:t>
            </a:r>
            <a:endParaRPr lang="es-MX" dirty="0"/>
          </a:p>
          <a:p>
            <a:pPr marL="0" indent="0" algn="just">
              <a:buNone/>
            </a:pPr>
            <a:endParaRPr lang="es-MX" dirty="0" smtClean="0"/>
          </a:p>
          <a:p>
            <a:pPr marL="0" indent="0" algn="just">
              <a:buNone/>
            </a:pPr>
            <a:r>
              <a:rPr lang="es-MX" dirty="0" smtClean="0"/>
              <a:t>Filipenses </a:t>
            </a:r>
            <a:r>
              <a:rPr lang="es-MX" dirty="0"/>
              <a:t>2:7,8: </a:t>
            </a:r>
            <a:r>
              <a:rPr lang="es-MX" b="1" dirty="0"/>
              <a:t>“Sino que se despojó a sí mismo, tomando forma de siervo, hecho semejante a los hombres; y estando en la condición de hombre, se humilló a sí mismo, haciéndose obediente hasta la muerte, y muerte de cruz”. </a:t>
            </a:r>
            <a:endParaRPr lang="es-MX" dirty="0"/>
          </a:p>
        </p:txBody>
      </p:sp>
    </p:spTree>
    <p:extLst>
      <p:ext uri="{BB962C8B-B14F-4D97-AF65-F5344CB8AC3E}">
        <p14:creationId xmlns:p14="http://schemas.microsoft.com/office/powerpoint/2010/main" val="168067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BASE BÍBLICA: </a:t>
            </a:r>
            <a:r>
              <a:rPr lang="es-MX" dirty="0"/>
              <a:t>1ra. Timoteo 6:6 </a:t>
            </a:r>
          </a:p>
          <a:p>
            <a:pPr marL="0" indent="0">
              <a:buNone/>
            </a:pPr>
            <a:endParaRPr lang="es-MX" b="1" dirty="0" smtClean="0"/>
          </a:p>
          <a:p>
            <a:pPr marL="0" indent="0">
              <a:buNone/>
            </a:pPr>
            <a:r>
              <a:rPr lang="es-MX" b="1" dirty="0" smtClean="0"/>
              <a:t>“</a:t>
            </a:r>
            <a:r>
              <a:rPr lang="es-MX" b="1" dirty="0"/>
              <a:t>Pero gran ganancia es la piedad acompañada de contentamiento”. </a:t>
            </a:r>
            <a:endParaRPr lang="es-MX" dirty="0"/>
          </a:p>
        </p:txBody>
      </p:sp>
    </p:spTree>
    <p:extLst>
      <p:ext uri="{BB962C8B-B14F-4D97-AF65-F5344CB8AC3E}">
        <p14:creationId xmlns:p14="http://schemas.microsoft.com/office/powerpoint/2010/main" val="192529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9142"/>
            <a:ext cx="8229600" cy="4727023"/>
          </a:xfrm>
        </p:spPr>
        <p:txBody>
          <a:bodyPr>
            <a:normAutofit fontScale="92500" lnSpcReduction="20000"/>
          </a:bodyPr>
          <a:lstStyle/>
          <a:p>
            <a:pPr marL="0" indent="0">
              <a:buNone/>
            </a:pPr>
            <a:r>
              <a:rPr lang="es-MX" sz="4300" b="1" dirty="0"/>
              <a:t>INTRODUCCIÓN </a:t>
            </a:r>
            <a:endParaRPr lang="es-MX" sz="4300" dirty="0"/>
          </a:p>
          <a:p>
            <a:pPr marL="0" indent="0" algn="just">
              <a:buNone/>
            </a:pPr>
            <a:r>
              <a:rPr lang="es-MX" sz="3000" dirty="0"/>
              <a:t>Esta palabra es la liberación de la dependencia de otros o cosas, satisfacción de las propias necesidades; es el control de los deseos. </a:t>
            </a:r>
          </a:p>
          <a:p>
            <a:pPr marL="0" indent="0" algn="just">
              <a:buNone/>
            </a:pPr>
            <a:endParaRPr lang="es-MX" sz="3000" dirty="0" smtClean="0"/>
          </a:p>
          <a:p>
            <a:pPr marL="0" indent="0" algn="just">
              <a:buNone/>
            </a:pPr>
            <a:r>
              <a:rPr lang="es-MX" sz="3000" dirty="0" smtClean="0"/>
              <a:t>¿</a:t>
            </a:r>
            <a:r>
              <a:rPr lang="es-MX" sz="3000" dirty="0"/>
              <a:t>Qué tan contentos estamos con lo que tenemos? Vivimos en un mundo que valora los bienes que poseemos. Hasta hay un dicho que es muy usado por muchos: </a:t>
            </a:r>
            <a:r>
              <a:rPr lang="es-MX" sz="3000" b="1" dirty="0"/>
              <a:t>“tanto tienes, tanto vales”. </a:t>
            </a:r>
            <a:r>
              <a:rPr lang="es-MX" sz="3000" dirty="0"/>
              <a:t>Sin embargo, el tener o poseer algo no es garantía de estar contentos y muchos menos de ser felices. </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57989"/>
            <a:ext cx="8229600" cy="4525963"/>
          </a:xfrm>
        </p:spPr>
        <p:txBody>
          <a:bodyPr>
            <a:noAutofit/>
          </a:bodyPr>
          <a:lstStyle/>
          <a:p>
            <a:pPr marL="0" indent="0" algn="just">
              <a:buNone/>
            </a:pPr>
            <a:r>
              <a:rPr lang="es-MX" sz="2300" dirty="0"/>
              <a:t>Proverbios 29:10: </a:t>
            </a:r>
            <a:endParaRPr lang="es-MX" sz="2300" dirty="0" smtClean="0"/>
          </a:p>
          <a:p>
            <a:pPr marL="0" indent="0" algn="just">
              <a:buNone/>
            </a:pPr>
            <a:r>
              <a:rPr lang="es-MX" sz="2300" b="1" dirty="0" smtClean="0"/>
              <a:t>“</a:t>
            </a:r>
            <a:r>
              <a:rPr lang="es-MX" sz="2300" b="1" dirty="0"/>
              <a:t>Los hombres sanguinarios aborrecen al perfecto, Mas los rectos buscan su contentamiento”. </a:t>
            </a:r>
            <a:endParaRPr lang="es-MX" sz="2300" dirty="0"/>
          </a:p>
          <a:p>
            <a:pPr marL="0" indent="0" algn="just">
              <a:buNone/>
            </a:pPr>
            <a:r>
              <a:rPr lang="es-MX" sz="2300" dirty="0"/>
              <a:t>Esta es un arma del diablo, quiere volcar nuestro contentamiento en cosas que no dan vida; en cosas superfluas, en lo que no es pan, en lo que no aprovecha. De hecho, nuestros días están plagados de un sentimiento de descontentamiento. Si no estamos contentos, habrá familias desunidas; divorcios en proceso, rebelión de los hijos, la carnalidad de muchos, los gastos y deudas; el suicidio y tantas cosas más. </a:t>
            </a:r>
            <a:endParaRPr lang="es-MX" sz="2300" dirty="0" smtClean="0"/>
          </a:p>
          <a:p>
            <a:pPr marL="0" indent="0" algn="just">
              <a:buNone/>
            </a:pPr>
            <a:r>
              <a:rPr lang="es-MX" sz="2300" dirty="0" smtClean="0"/>
              <a:t>Lucas </a:t>
            </a:r>
            <a:r>
              <a:rPr lang="es-MX" sz="2300" dirty="0"/>
              <a:t>12:15: </a:t>
            </a:r>
            <a:r>
              <a:rPr lang="es-MX" sz="2300" b="1" dirty="0"/>
              <a:t>“Mirad, y guardaos de toda avaricia; porque la vida del hombre no consiste en la abundancia de los bienes que posee”. </a:t>
            </a:r>
            <a:endParaRPr lang="es-MX" sz="2300" dirty="0"/>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dirty="0"/>
              <a:t>El problema no es tener bienes o propiedades, sino cuando éstas se convierten en nuestro tesoro. Si algo debemos atesorar, si algo debemos valorar; es nuestro corazón. </a:t>
            </a:r>
            <a:endParaRPr lang="es-MX" dirty="0" smtClean="0"/>
          </a:p>
          <a:p>
            <a:pPr marL="0" indent="0" algn="just">
              <a:buNone/>
            </a:pPr>
            <a:r>
              <a:rPr lang="es-MX" dirty="0" smtClean="0"/>
              <a:t>Proverbios </a:t>
            </a:r>
            <a:r>
              <a:rPr lang="es-MX" dirty="0"/>
              <a:t>4:23: </a:t>
            </a:r>
            <a:endParaRPr lang="es-MX" b="1" dirty="0" smtClean="0"/>
          </a:p>
          <a:p>
            <a:pPr marL="0" indent="0" algn="just">
              <a:buNone/>
            </a:pPr>
            <a:r>
              <a:rPr lang="es-MX" b="1" dirty="0" smtClean="0"/>
              <a:t>“Sobre </a:t>
            </a:r>
            <a:r>
              <a:rPr lang="es-MX" b="1" dirty="0"/>
              <a:t>toda cosa guardada, guarda tu corazón; porque de él mana la vida”. </a:t>
            </a:r>
            <a:endParaRPr lang="es-MX" dirty="0"/>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66940"/>
            <a:ext cx="8229600" cy="4859225"/>
          </a:xfrm>
        </p:spPr>
        <p:txBody>
          <a:bodyPr>
            <a:noAutofit/>
          </a:bodyPr>
          <a:lstStyle/>
          <a:p>
            <a:pPr marL="0" indent="0" algn="just">
              <a:buNone/>
            </a:pPr>
            <a:r>
              <a:rPr lang="es-MX" sz="2800" b="1" dirty="0"/>
              <a:t>I.- SE VIVIR HUMILDEMENTE Y SE TENER ABUNDANCIA </a:t>
            </a:r>
            <a:endParaRPr lang="es-MX" sz="2800" dirty="0"/>
          </a:p>
          <a:p>
            <a:pPr marL="0" indent="0" algn="just">
              <a:buNone/>
            </a:pPr>
            <a:r>
              <a:rPr lang="es-MX" sz="2800" dirty="0"/>
              <a:t>Pablo quien tuvo una verdadera relación con Dios, conoció la voluntad de Dios y se </a:t>
            </a:r>
            <a:r>
              <a:rPr lang="es-MX" sz="2800" dirty="0" smtClean="0"/>
              <a:t>empeñó </a:t>
            </a:r>
            <a:r>
              <a:rPr lang="es-MX" sz="2800" dirty="0"/>
              <a:t>en trabajar incansablemente en su obra; él dijo Filipenses 4:11-13: </a:t>
            </a:r>
            <a:r>
              <a:rPr lang="es-MX" sz="2800" b="1" dirty="0"/>
              <a:t>“No lo digo porque tenga escasez, pues he aprendido a contentarme, cualquiera que sea mi situación. Se vivir humildemente, y sé tener abundancia; en todo y por todo estoy enseñado, así que para estar saciado como para tener hambre, así para tener abundancia como para padecer necesidad . Todo lo puedo en Cristo que me fortalece”. </a:t>
            </a:r>
            <a:endParaRPr lang="es-MX" sz="2800" dirty="0"/>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Y Jesús dijo en Mateo 6:19-21: </a:t>
            </a:r>
            <a:endParaRPr lang="es-MX" sz="2800" dirty="0" smtClean="0"/>
          </a:p>
          <a:p>
            <a:pPr marL="0" indent="0" algn="just">
              <a:buNone/>
            </a:pPr>
            <a:r>
              <a:rPr lang="es-MX" sz="2800" dirty="0" smtClean="0"/>
              <a:t>“</a:t>
            </a:r>
            <a:r>
              <a:rPr lang="es-MX" sz="2800" b="1" dirty="0" smtClean="0"/>
              <a:t>No </a:t>
            </a:r>
            <a:r>
              <a:rPr lang="es-MX" sz="2800" b="1" dirty="0"/>
              <a:t>os hagáis tesoros en la tierra, donde la polilla y el orín corrompen, y los ladrones minan y hurtan. Sino haceos tesoros en el cielo, donde ni la polilla ni el orín corrompen, y donde los ladrones no minan ni hurtan. Porque donde esté vuestro tesoro, allí estará vuestro corazón”. </a:t>
            </a:r>
            <a:endParaRPr lang="es-MX" sz="2800" dirty="0"/>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dirty="0"/>
              <a:t>Job 1:21-22 dijo: </a:t>
            </a:r>
            <a:endParaRPr lang="es-MX" dirty="0" smtClean="0"/>
          </a:p>
          <a:p>
            <a:pPr marL="0" indent="0" algn="just">
              <a:buNone/>
            </a:pPr>
            <a:r>
              <a:rPr lang="es-MX" b="1" dirty="0" smtClean="0"/>
              <a:t>“</a:t>
            </a:r>
            <a:r>
              <a:rPr lang="es-MX" b="1" dirty="0"/>
              <a:t>Desnudo salí del vientre de mi madre, y desnudo volveré allá. Jehová dio, y Jehová quitó; sea el nombre de Jehová bendito. En todo esto no pecó Job, ni atribuyó a Dios despropósito alguno”. </a:t>
            </a:r>
            <a:endParaRPr lang="es-MX" dirty="0"/>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299</TotalTime>
  <Words>2013</Words>
  <Application>Microsoft Office PowerPoint</Application>
  <PresentationFormat>Presentación en pantalla (4:3)</PresentationFormat>
  <Paragraphs>113</Paragraphs>
  <Slides>29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29</vt:i4>
      </vt:variant>
    </vt:vector>
  </HeadingPairs>
  <TitlesOfParts>
    <vt:vector size="32"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68</cp:revision>
  <dcterms:created xsi:type="dcterms:W3CDTF">2016-01-29T05:02:58Z</dcterms:created>
  <dcterms:modified xsi:type="dcterms:W3CDTF">2018-01-31T19:51:41Z</dcterms:modified>
  <cp:category/>
</cp:coreProperties>
</file>