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4140"/>
            <a:ext cx="8229600" cy="4525963"/>
          </a:xfrm>
        </p:spPr>
        <p:txBody>
          <a:bodyPr>
            <a:normAutofit fontScale="92500" lnSpcReduction="10000"/>
          </a:bodyPr>
          <a:lstStyle/>
          <a:p>
            <a:pPr marL="0" indent="0" algn="just">
              <a:buNone/>
            </a:pPr>
            <a:r>
              <a:rPr lang="es-MX" sz="3000" dirty="0"/>
              <a:t>Lucas 14:31 dice</a:t>
            </a:r>
            <a:r>
              <a:rPr lang="es-MX" sz="3000" b="1" dirty="0"/>
              <a:t>: “O supongamos que un rey está a punto de ir a la guerra contra otro rey. ¿Acaso no se sienta primero a calcular si con diez mil hombres puede enfrentarse al que viene contra él con veinte mil?”. </a:t>
            </a:r>
            <a:r>
              <a:rPr lang="es-MX" sz="3000" dirty="0"/>
              <a:t>Ningún rey fue nunca a la batalla, sin un cuidadoso examen de sus recursos y sin desarrollar estrategias de batalla. En esencia, es esto lo que vamos hacer en este curso. </a:t>
            </a:r>
            <a:endParaRPr lang="es-MX" sz="3000" dirty="0" smtClean="0"/>
          </a:p>
          <a:p>
            <a:pPr marL="0" indent="0" algn="just">
              <a:buNone/>
            </a:pPr>
            <a:r>
              <a:rPr lang="es-MX" sz="3000" dirty="0" smtClean="0"/>
              <a:t>Estamos </a:t>
            </a:r>
            <a:r>
              <a:rPr lang="es-MX" sz="3000" dirty="0"/>
              <a:t>haciendo un cuidadoso examen de la estrategia, armas y del poder disponible; para nosotros para ganar la guerra contra nuestro enemigo: satanás. </a:t>
            </a:r>
          </a:p>
          <a:p>
            <a:pPr marL="0" indent="0">
              <a:buNone/>
            </a:pPr>
            <a:endParaRPr lang="es-MX" dirty="0"/>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5162"/>
            <a:ext cx="8229600" cy="4761004"/>
          </a:xfrm>
        </p:spPr>
        <p:txBody>
          <a:bodyPr>
            <a:normAutofit fontScale="85000" lnSpcReduction="10000"/>
          </a:bodyPr>
          <a:lstStyle/>
          <a:p>
            <a:pPr marL="0" indent="0" algn="just">
              <a:buNone/>
            </a:pPr>
            <a:r>
              <a:rPr lang="es-MX" dirty="0"/>
              <a:t>En el mundo militar, </a:t>
            </a:r>
            <a:r>
              <a:rPr lang="es-MX" b="1" dirty="0"/>
              <a:t>“estrategia” </a:t>
            </a:r>
            <a:r>
              <a:rPr lang="es-MX" dirty="0"/>
              <a:t>es la ciencia que lleva adelante operaciones militares. Es el método o plan, que lleva al objetivo de la victoria. Es por eso que hemos formulado </a:t>
            </a:r>
            <a:r>
              <a:rPr lang="es-MX" b="1" dirty="0"/>
              <a:t>“estrategias militares”, </a:t>
            </a:r>
            <a:r>
              <a:rPr lang="es-MX" dirty="0"/>
              <a:t>espirituales que nos traerán la victoria en el mundo del espíritu. </a:t>
            </a:r>
          </a:p>
          <a:p>
            <a:pPr marL="0" indent="0" algn="just">
              <a:buNone/>
            </a:pPr>
            <a:r>
              <a:rPr lang="es-MX" dirty="0" smtClean="0"/>
              <a:t>Cuando </a:t>
            </a:r>
            <a:r>
              <a:rPr lang="es-MX" dirty="0"/>
              <a:t>una nación declara la guerra, frecuentemente se establecen </a:t>
            </a:r>
            <a:r>
              <a:rPr lang="es-MX" b="1" dirty="0"/>
              <a:t>“Cláusulas de Guerra”. </a:t>
            </a:r>
            <a:r>
              <a:rPr lang="es-MX" dirty="0"/>
              <a:t>Este documento explica por qué están en guerra, identifica al enemigo y declara los objetivos de la guerra. La Biblia es la Palabra escrita del único DIOS verdadero, el Comandante de nuestro ejército espiritual. La Biblia contiene nuestras </a:t>
            </a:r>
            <a:r>
              <a:rPr lang="es-MX" b="1" dirty="0"/>
              <a:t>“Cláusulas de Guerra” </a:t>
            </a:r>
            <a:r>
              <a:rPr lang="es-MX" dirty="0"/>
              <a:t>para el combate espiritual. </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3600" b="1" dirty="0"/>
              <a:t>III.- ÁREAS DE ATAQUE PARA LIBERAR LAS ALMAS </a:t>
            </a:r>
            <a:endParaRPr lang="es-MX" sz="3600" dirty="0"/>
          </a:p>
          <a:p>
            <a:pPr marL="0" indent="0" algn="just">
              <a:buNone/>
            </a:pPr>
            <a:endParaRPr lang="es-MX" sz="3600" dirty="0" smtClean="0"/>
          </a:p>
          <a:p>
            <a:pPr marL="0" indent="0" algn="just">
              <a:buNone/>
            </a:pPr>
            <a:r>
              <a:rPr lang="es-MX" sz="3600" dirty="0" smtClean="0"/>
              <a:t>El </a:t>
            </a:r>
            <a:r>
              <a:rPr lang="es-MX" sz="3600" dirty="0"/>
              <a:t>enemigo opera bajo 4 niveles de gobierno de maldad o jerarquías, con funciones y operaciones específicas.</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55504"/>
            <a:ext cx="8229600" cy="4525963"/>
          </a:xfrm>
        </p:spPr>
        <p:txBody>
          <a:bodyPr>
            <a:noAutofit/>
          </a:bodyPr>
          <a:lstStyle/>
          <a:p>
            <a:pPr marL="0" indent="0" algn="just">
              <a:buNone/>
            </a:pPr>
            <a:r>
              <a:rPr lang="es-MX" sz="2800" b="1" dirty="0" smtClean="0"/>
              <a:t>A</a:t>
            </a:r>
            <a:r>
              <a:rPr lang="es-MX" sz="2800" b="1" dirty="0"/>
              <a:t>. PRINCIPADOS </a:t>
            </a:r>
          </a:p>
          <a:p>
            <a:pPr marL="0" indent="0" algn="just">
              <a:buNone/>
            </a:pPr>
            <a:r>
              <a:rPr lang="es-MX" sz="2800" dirty="0" smtClean="0"/>
              <a:t>Principados </a:t>
            </a:r>
            <a:r>
              <a:rPr lang="es-MX" sz="2800" dirty="0"/>
              <a:t>son los llamados príncipes que dominan con su influencia satánica sobre naciones o culturas especificas, para impedir que las bendiciones de Dios lleguen a su pueblo; dominando por las cabezas de naciones e imperios, estableciendo leyes en contra del evangelio. </a:t>
            </a:r>
            <a:endParaRPr lang="es-MX" sz="2800" dirty="0" smtClean="0"/>
          </a:p>
          <a:p>
            <a:pPr marL="0" indent="0" algn="just">
              <a:buNone/>
            </a:pPr>
            <a:r>
              <a:rPr lang="es-MX" sz="2800" dirty="0" smtClean="0"/>
              <a:t>Ellos </a:t>
            </a:r>
            <a:r>
              <a:rPr lang="es-MX" sz="2800" dirty="0"/>
              <a:t>representan los más altos niveles de autoridad en el reino de las tinieblas, operan contra los ángeles que ayudan al pueblo de Dios. </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4259"/>
            <a:ext cx="8229600" cy="4525963"/>
          </a:xfrm>
        </p:spPr>
        <p:txBody>
          <a:bodyPr>
            <a:normAutofit lnSpcReduction="10000"/>
          </a:bodyPr>
          <a:lstStyle/>
          <a:p>
            <a:pPr marL="0" indent="0" algn="just">
              <a:buNone/>
            </a:pPr>
            <a:r>
              <a:rPr lang="es-MX" sz="2800" dirty="0"/>
              <a:t>Daniel 10:13: </a:t>
            </a:r>
            <a:endParaRPr lang="es-MX" sz="2800" dirty="0" smtClean="0"/>
          </a:p>
          <a:p>
            <a:pPr marL="0" indent="0" algn="just">
              <a:buNone/>
            </a:pPr>
            <a:r>
              <a:rPr lang="es-MX" sz="2800" b="1" dirty="0" smtClean="0"/>
              <a:t>“</a:t>
            </a:r>
            <a:r>
              <a:rPr lang="es-MX" sz="2800" b="1" dirty="0"/>
              <a:t>Mas el príncipe del reino de Persia se me opuso durante veintiún días; pero he aquí Miguel, uno de los principales príncipes, vino para ayudarme, y quedé allí con los reyes de Persia”. </a:t>
            </a:r>
            <a:endParaRPr lang="es-MX" sz="2800" dirty="0"/>
          </a:p>
          <a:p>
            <a:pPr marL="0" indent="0" algn="just">
              <a:buNone/>
            </a:pPr>
            <a:endParaRPr lang="es-MX" sz="2800" dirty="0" smtClean="0"/>
          </a:p>
          <a:p>
            <a:pPr marL="0" indent="0" algn="just">
              <a:buNone/>
            </a:pPr>
            <a:r>
              <a:rPr lang="es-MX" sz="2800" dirty="0" smtClean="0"/>
              <a:t>Daniel </a:t>
            </a:r>
            <a:r>
              <a:rPr lang="es-MX" sz="2800" dirty="0"/>
              <a:t>10:21: </a:t>
            </a:r>
            <a:endParaRPr lang="es-MX" sz="2800" dirty="0" smtClean="0"/>
          </a:p>
          <a:p>
            <a:pPr marL="0" indent="0" algn="just">
              <a:buNone/>
            </a:pPr>
            <a:r>
              <a:rPr lang="es-MX" sz="2800" b="1" dirty="0" smtClean="0"/>
              <a:t>“</a:t>
            </a:r>
            <a:r>
              <a:rPr lang="es-MX" sz="2800" b="1" dirty="0"/>
              <a:t>Pero yo te declararé lo que está escrito en el libro de la verdad; y ninguno me ayuda contra ellos, sino Miguel vuestro príncipe”. </a:t>
            </a:r>
            <a:endParaRPr lang="es-MX" sz="2800" dirty="0"/>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8687"/>
            <a:ext cx="8229600" cy="4223658"/>
          </a:xfrm>
        </p:spPr>
        <p:txBody>
          <a:bodyPr>
            <a:normAutofit fontScale="62500" lnSpcReduction="20000"/>
          </a:bodyPr>
          <a:lstStyle/>
          <a:p>
            <a:pPr marL="0" indent="0" algn="just">
              <a:buNone/>
            </a:pPr>
            <a:r>
              <a:rPr lang="es-MX" sz="4000" dirty="0" smtClean="0"/>
              <a:t>Efesios </a:t>
            </a:r>
            <a:r>
              <a:rPr lang="es-MX" sz="4000" dirty="0"/>
              <a:t>6:12: </a:t>
            </a:r>
            <a:endParaRPr lang="es-MX" sz="4000" dirty="0" smtClean="0"/>
          </a:p>
          <a:p>
            <a:pPr marL="0" indent="0" algn="just">
              <a:buNone/>
            </a:pPr>
            <a:r>
              <a:rPr lang="es-MX" sz="4000" b="1" dirty="0" smtClean="0"/>
              <a:t>“</a:t>
            </a:r>
            <a:r>
              <a:rPr lang="es-MX" sz="4000" b="1" dirty="0"/>
              <a:t>Porque no tenemos lucha contra sangre y carne, sino contra principados, contra potestades, contra los gobernadores de las tinieblas de este siglo, contra huestes espirituales de maldad en las regiones celestes”. </a:t>
            </a:r>
            <a:endParaRPr lang="es-MX" sz="4000" b="1" dirty="0" smtClean="0"/>
          </a:p>
          <a:p>
            <a:pPr marL="0" indent="0" algn="just">
              <a:buNone/>
            </a:pPr>
            <a:endParaRPr lang="es-MX" sz="4000" b="1" dirty="0"/>
          </a:p>
          <a:p>
            <a:pPr marL="0" indent="0" algn="just">
              <a:buNone/>
            </a:pPr>
            <a:r>
              <a:rPr lang="es-MX" sz="4000" dirty="0"/>
              <a:t>Contra el dios de este siglo, 2 Corintios 4: 3-4 afirma: </a:t>
            </a:r>
            <a:r>
              <a:rPr lang="es-MX" sz="4000" b="1" dirty="0"/>
              <a:t>“Pero si nuestro evangelio está aún encubierto, entre los que se pierden está encubierto; en los cuales el dios de este siglo cegó el entendimiento de los incrédulos, para que no les resplandezca la luz del evangelio de la gloria de Cristo, el cual es la imagen de Dios”. </a:t>
            </a:r>
            <a:endParaRPr lang="es-MX" sz="4000" dirty="0"/>
          </a:p>
          <a:p>
            <a:pPr marL="0" indent="0">
              <a:buNone/>
            </a:pPr>
            <a:endParaRPr lang="es-MX" dirty="0"/>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5" name="Content Placeholder 4"/>
          <p:cNvSpPr>
            <a:spLocks noGrp="1"/>
          </p:cNvSpPr>
          <p:nvPr>
            <p:ph idx="1"/>
          </p:nvPr>
        </p:nvSpPr>
        <p:spPr>
          <a:xfrm>
            <a:off x="457200" y="1298929"/>
            <a:ext cx="8229600" cy="4525963"/>
          </a:xfrm>
        </p:spPr>
        <p:txBody>
          <a:bodyPr>
            <a:noAutofit/>
          </a:bodyPr>
          <a:lstStyle/>
          <a:p>
            <a:pPr marL="0" indent="0" algn="just">
              <a:buNone/>
            </a:pPr>
            <a:r>
              <a:rPr lang="es-MX" sz="2800" b="1" dirty="0" smtClean="0"/>
              <a:t>B</a:t>
            </a:r>
            <a:r>
              <a:rPr lang="es-MX" sz="2800" b="1" dirty="0"/>
              <a:t>. POTESTADES </a:t>
            </a:r>
          </a:p>
          <a:p>
            <a:pPr marL="0" indent="0" algn="just">
              <a:buNone/>
            </a:pPr>
            <a:r>
              <a:rPr lang="es-MX" sz="2800" dirty="0"/>
              <a:t>Las potestades o fortalezas satánicas son espíritus o comisiones de PODER, para inducir al hombre hacia un mal. Estas fuerzas demoníacas se fortalecen y predominan, según los hombres y pueblos los inviten con sus malos hábitos (brujería, idolatría, homosexualidad, violencia, lascivia, etc.). </a:t>
            </a:r>
          </a:p>
          <a:p>
            <a:pPr marL="0" indent="0" algn="just">
              <a:buNone/>
            </a:pPr>
            <a:r>
              <a:rPr lang="es-MX" sz="2800" dirty="0" smtClean="0"/>
              <a:t>Colosenses </a:t>
            </a:r>
            <a:r>
              <a:rPr lang="es-MX" sz="2800" dirty="0"/>
              <a:t>2:15: </a:t>
            </a:r>
            <a:r>
              <a:rPr lang="es-MX" sz="2800" b="1" dirty="0" smtClean="0"/>
              <a:t>“</a:t>
            </a:r>
            <a:r>
              <a:rPr lang="es-MX" sz="2800" b="1" dirty="0"/>
              <a:t>y despojando a los principados y a las potestades, los exhibió públicamente, triunfando sobre ellos en la cruz”. </a:t>
            </a:r>
            <a:endParaRPr lang="es-MX" sz="2800" dirty="0"/>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61211"/>
            <a:ext cx="8229600" cy="4525963"/>
          </a:xfrm>
        </p:spPr>
        <p:txBody>
          <a:bodyPr>
            <a:noAutofit/>
          </a:bodyPr>
          <a:lstStyle/>
          <a:p>
            <a:pPr marL="0" indent="0" algn="just">
              <a:buNone/>
            </a:pPr>
            <a:r>
              <a:rPr lang="es-MX" sz="2800" dirty="0"/>
              <a:t>Recordemos a Sodoma y Gomorra, Babilonia y Roma en el pasado. En el presente demos un vistazo a Rio de Janeiro, San Francisco, New York, Ámsterdam y Argentina; cada pueblo con prácticas e inclinaciones pecaminosas bien peculiares. </a:t>
            </a:r>
          </a:p>
          <a:p>
            <a:pPr marL="0" indent="0" algn="just">
              <a:buNone/>
            </a:pPr>
            <a:endParaRPr lang="es-MX" sz="2800" dirty="0" smtClean="0"/>
          </a:p>
          <a:p>
            <a:pPr marL="0" indent="0" algn="just">
              <a:buNone/>
            </a:pPr>
            <a:r>
              <a:rPr lang="es-MX" sz="2800" dirty="0" smtClean="0"/>
              <a:t>México </a:t>
            </a:r>
            <a:r>
              <a:rPr lang="es-MX" sz="2800" dirty="0"/>
              <a:t>es un país dominado por el principado de la idolatría y la muerte. Atacar el espíritu de idolatría, hechicería y santa muerte, es elemental si se está tratando de ganar la </a:t>
            </a:r>
            <a:r>
              <a:rPr lang="es-MX" sz="2800" dirty="0" smtClean="0"/>
              <a:t>cultura </a:t>
            </a:r>
            <a:r>
              <a:rPr lang="es-MX" sz="2800" dirty="0"/>
              <a:t>hispana. </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45655"/>
            <a:ext cx="8229600" cy="4525963"/>
          </a:xfrm>
        </p:spPr>
        <p:txBody>
          <a:bodyPr>
            <a:normAutofit/>
          </a:bodyPr>
          <a:lstStyle/>
          <a:p>
            <a:pPr marL="0" indent="0" algn="just">
              <a:buNone/>
            </a:pPr>
            <a:r>
              <a:rPr lang="es-MX" sz="2800" b="1" dirty="0" smtClean="0"/>
              <a:t>C</a:t>
            </a:r>
            <a:r>
              <a:rPr lang="es-MX" sz="2800" b="1" dirty="0"/>
              <a:t>. LOS GOBERNADORES </a:t>
            </a:r>
          </a:p>
          <a:p>
            <a:pPr marL="0" indent="0" algn="just">
              <a:buNone/>
            </a:pPr>
            <a:r>
              <a:rPr lang="es-MX" sz="2800" dirty="0" smtClean="0"/>
              <a:t>La </a:t>
            </a:r>
            <a:r>
              <a:rPr lang="es-MX" sz="2800" dirty="0"/>
              <a:t>jerarquía de </a:t>
            </a:r>
            <a:r>
              <a:rPr lang="es-MX" sz="2800" b="1" dirty="0"/>
              <a:t>“Gobernadores” </a:t>
            </a:r>
            <a:r>
              <a:rPr lang="es-MX" sz="2800" dirty="0"/>
              <a:t>del reino de las tinieblas, desarrolla una muy importante actividad en los planes y estrategias satánicas. </a:t>
            </a:r>
            <a:endParaRPr lang="es-MX" sz="2800" dirty="0" smtClean="0"/>
          </a:p>
          <a:p>
            <a:pPr marL="0" indent="0" algn="just">
              <a:buNone/>
            </a:pPr>
            <a:r>
              <a:rPr lang="es-MX" sz="2800" dirty="0" smtClean="0"/>
              <a:t>Gobernar </a:t>
            </a:r>
            <a:r>
              <a:rPr lang="es-MX" sz="2800" dirty="0"/>
              <a:t>tiene que ver con ejercer opinión o voluntad sobre otros. </a:t>
            </a:r>
            <a:endParaRPr lang="es-MX" sz="2800" dirty="0" smtClean="0"/>
          </a:p>
          <a:p>
            <a:pPr marL="0" indent="0" algn="just">
              <a:buNone/>
            </a:pPr>
            <a:r>
              <a:rPr lang="es-MX" sz="2800" dirty="0" smtClean="0"/>
              <a:t>Es </a:t>
            </a:r>
            <a:r>
              <a:rPr lang="es-MX" sz="2800" dirty="0"/>
              <a:t>importante entender cómo consigue entrada el enemigo en la tierra, para ejercer su opinión sobre la voluntad de los hombres. </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4259"/>
            <a:ext cx="8229600" cy="4525963"/>
          </a:xfrm>
        </p:spPr>
        <p:txBody>
          <a:bodyPr>
            <a:noAutofit/>
          </a:bodyPr>
          <a:lstStyle/>
          <a:p>
            <a:pPr marL="0" indent="0" algn="just">
              <a:buNone/>
            </a:pPr>
            <a:r>
              <a:rPr lang="es-MX" dirty="0"/>
              <a:t>El enemigo sigue trabajando a través de las cabezas de los gobiernos humanos en el municipio o el congreso, el parlamento, la casa presidencial; cualquier lugar donde se adopten las decisiones corporativas importantes. </a:t>
            </a:r>
            <a:endParaRPr lang="es-MX" dirty="0" smtClean="0"/>
          </a:p>
          <a:p>
            <a:pPr marL="0" indent="0" algn="just">
              <a:buNone/>
            </a:pPr>
            <a:r>
              <a:rPr lang="es-MX" dirty="0" smtClean="0"/>
              <a:t>Satanás </a:t>
            </a:r>
            <a:r>
              <a:rPr lang="es-MX" dirty="0"/>
              <a:t>infiltra las existentes estructuras humanas de autoridad, para tratar de gobernar a través de ellas. Estableciendo oposición al evangelio. </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680430"/>
            <a:ext cx="8229600" cy="4525963"/>
          </a:xfrm>
        </p:spPr>
        <p:txBody>
          <a:bodyPr>
            <a:normAutofit/>
          </a:bodyPr>
          <a:lstStyle/>
          <a:p>
            <a:pPr marL="0" indent="0" algn="ctr">
              <a:buNone/>
            </a:pPr>
            <a:r>
              <a:rPr lang="es-MX" sz="9600" b="1" dirty="0" smtClean="0"/>
              <a:t>ESTRATEGIA ESPIRITUAL</a:t>
            </a:r>
            <a:endParaRPr lang="es-MX" sz="9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86591"/>
            <a:ext cx="8229600" cy="4525963"/>
          </a:xfrm>
        </p:spPr>
        <p:txBody>
          <a:bodyPr>
            <a:noAutofit/>
          </a:bodyPr>
          <a:lstStyle/>
          <a:p>
            <a:pPr marL="0" indent="0" algn="just">
              <a:buNone/>
            </a:pPr>
            <a:r>
              <a:rPr lang="es-MX" sz="2800" dirty="0"/>
              <a:t>Hechos 17:6-8: </a:t>
            </a:r>
            <a:endParaRPr lang="es-MX" sz="2800" dirty="0" smtClean="0"/>
          </a:p>
          <a:p>
            <a:pPr marL="0" indent="0" algn="just">
              <a:buNone/>
            </a:pPr>
            <a:r>
              <a:rPr lang="es-MX" sz="2800" b="1" dirty="0" smtClean="0"/>
              <a:t>“</a:t>
            </a:r>
            <a:r>
              <a:rPr lang="es-MX" sz="2800" b="1" dirty="0"/>
              <a:t>Pero no hallándolos, trajeron a Jasón y a algunos hermanos ante las autoridades de la ciudad, gritando: Estos que trastornan el mundo entero también han venido acá; a los cuales Jasón ha recibido; y todos éstos contravienen los decretos de César, diciendo que hay otro rey, Jesús. Y alborotaron al pueblo y a las autoridades de la ciudad, oyendo estas cosas”. </a:t>
            </a:r>
            <a:endParaRPr lang="es-MX" sz="2800" dirty="0"/>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115" y="1338945"/>
            <a:ext cx="8229600" cy="4525963"/>
          </a:xfrm>
        </p:spPr>
        <p:txBody>
          <a:bodyPr>
            <a:noAutofit/>
          </a:bodyPr>
          <a:lstStyle/>
          <a:p>
            <a:pPr marL="0" indent="0" algn="just">
              <a:buNone/>
            </a:pPr>
            <a:r>
              <a:rPr lang="es-MX" dirty="0"/>
              <a:t>1 Timoteo 2:1-2: </a:t>
            </a:r>
            <a:r>
              <a:rPr lang="es-MX" b="1" dirty="0"/>
              <a:t>“Exhorto ante todo, a que se hagan rogativas, oraciones, peticiones y acciones de gracias, por todos los hombres; por los reyes y por todos los que están en eminencia, para que vivamos quieta y reposadamente en toda piedad y honestidad”. </a:t>
            </a:r>
            <a:endParaRPr lang="es-MX" dirty="0"/>
          </a:p>
          <a:p>
            <a:pPr marL="0" indent="0" algn="just">
              <a:buNone/>
            </a:pPr>
            <a:endParaRPr lang="es-MX" dirty="0" smtClean="0"/>
          </a:p>
          <a:p>
            <a:pPr marL="0" indent="0" algn="just">
              <a:buNone/>
            </a:pPr>
            <a:r>
              <a:rPr lang="es-MX" dirty="0" smtClean="0"/>
              <a:t>Nuestras </a:t>
            </a:r>
            <a:r>
              <a:rPr lang="es-MX" dirty="0"/>
              <a:t>armas deberán operar orando por nuestros gobernantes, para que la influencia del enemigo no los someta a su sistema. </a:t>
            </a:r>
          </a:p>
        </p:txBody>
      </p:sp>
    </p:spTree>
    <p:extLst>
      <p:ext uri="{BB962C8B-B14F-4D97-AF65-F5344CB8AC3E}">
        <p14:creationId xmlns:p14="http://schemas.microsoft.com/office/powerpoint/2010/main" val="2982446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1413"/>
            <a:ext cx="8229600" cy="4525963"/>
          </a:xfrm>
        </p:spPr>
        <p:txBody>
          <a:bodyPr>
            <a:normAutofit fontScale="85000" lnSpcReduction="20000"/>
          </a:bodyPr>
          <a:lstStyle/>
          <a:p>
            <a:pPr marL="0" indent="0" algn="just">
              <a:buNone/>
            </a:pPr>
            <a:r>
              <a:rPr lang="es-MX" b="1" dirty="0" smtClean="0"/>
              <a:t>D</a:t>
            </a:r>
            <a:r>
              <a:rPr lang="es-MX" b="1" dirty="0"/>
              <a:t>. HUESTES ESPIRITUALES </a:t>
            </a:r>
          </a:p>
          <a:p>
            <a:pPr marL="0" indent="0" algn="just">
              <a:buNone/>
            </a:pPr>
            <a:endParaRPr lang="es-MX" dirty="0" smtClean="0"/>
          </a:p>
          <a:p>
            <a:pPr marL="0" indent="0" algn="just">
              <a:buNone/>
            </a:pPr>
            <a:r>
              <a:rPr lang="es-MX" dirty="0" smtClean="0"/>
              <a:t>Las </a:t>
            </a:r>
            <a:r>
              <a:rPr lang="es-MX" dirty="0"/>
              <a:t>huestes espirituales de maldad: son las encargadas de cegar el entendimiento del evangelio a través de doctrinas de error; por medio de corrientes de pensamientos contrarios a la palabra de Dios; para que el evangelio parezca cosa de retrasados e ignorantes, creando formas de vida contrarias a la vida cristiana. </a:t>
            </a:r>
            <a:endParaRPr lang="es-MX" dirty="0" smtClean="0"/>
          </a:p>
          <a:p>
            <a:pPr marL="0" indent="0" algn="just">
              <a:buNone/>
            </a:pPr>
            <a:r>
              <a:rPr lang="es-MX" dirty="0" smtClean="0"/>
              <a:t>1 </a:t>
            </a:r>
            <a:r>
              <a:rPr lang="es-MX" dirty="0"/>
              <a:t>Timoteo 4:1 enseña: </a:t>
            </a:r>
            <a:endParaRPr lang="es-MX" dirty="0" smtClean="0"/>
          </a:p>
          <a:p>
            <a:pPr marL="0" indent="0" algn="just">
              <a:buNone/>
            </a:pPr>
            <a:r>
              <a:rPr lang="es-MX" b="1" dirty="0" smtClean="0"/>
              <a:t>“</a:t>
            </a:r>
            <a:r>
              <a:rPr lang="es-MX" b="1" dirty="0"/>
              <a:t>Pero el Espíritu dice claramente que en los postreros tiempos algunos apostatarán de la fe, escuchando a espíritus engañadores y a doctrinas de demonios”. </a:t>
            </a:r>
            <a:endParaRPr lang="es-MX" dirty="0"/>
          </a:p>
        </p:txBody>
      </p:sp>
    </p:spTree>
    <p:extLst>
      <p:ext uri="{BB962C8B-B14F-4D97-AF65-F5344CB8AC3E}">
        <p14:creationId xmlns:p14="http://schemas.microsoft.com/office/powerpoint/2010/main" val="1418086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sz="4400" dirty="0"/>
              <a:t>Lucas 8: 12: </a:t>
            </a:r>
            <a:endParaRPr lang="es-MX" sz="4400" dirty="0" smtClean="0"/>
          </a:p>
          <a:p>
            <a:pPr marL="0" indent="0" algn="just">
              <a:buNone/>
            </a:pPr>
            <a:r>
              <a:rPr lang="es-MX" sz="4400" b="1" dirty="0" smtClean="0"/>
              <a:t>“</a:t>
            </a:r>
            <a:r>
              <a:rPr lang="es-MX" sz="4400" b="1" dirty="0"/>
              <a:t>Y los de junto al camino son los que oyen, y luego viene el diablo y quita de su corazón la palabra, para que no crean y se salven”.</a:t>
            </a:r>
            <a:endParaRPr lang="es-MX" sz="4400" dirty="0"/>
          </a:p>
        </p:txBody>
      </p:sp>
    </p:spTree>
    <p:extLst>
      <p:ext uri="{BB962C8B-B14F-4D97-AF65-F5344CB8AC3E}">
        <p14:creationId xmlns:p14="http://schemas.microsoft.com/office/powerpoint/2010/main" val="2242828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7019"/>
            <a:ext cx="8229600" cy="4525963"/>
          </a:xfrm>
        </p:spPr>
        <p:txBody>
          <a:bodyPr>
            <a:normAutofit fontScale="85000" lnSpcReduction="20000"/>
          </a:bodyPr>
          <a:lstStyle/>
          <a:p>
            <a:pPr marL="0" indent="0" algn="just">
              <a:buNone/>
            </a:pPr>
            <a:r>
              <a:rPr lang="es-MX" b="1" dirty="0"/>
              <a:t>IV.- NIVELES DE GUERRA </a:t>
            </a:r>
            <a:endParaRPr lang="es-MX" dirty="0"/>
          </a:p>
          <a:p>
            <a:pPr marL="0" indent="0" algn="just">
              <a:buNone/>
            </a:pPr>
            <a:r>
              <a:rPr lang="es-MX" dirty="0"/>
              <a:t>para ello hemos implementado niveles de guerra: </a:t>
            </a:r>
          </a:p>
          <a:p>
            <a:pPr marL="0" indent="0" algn="just">
              <a:buNone/>
            </a:pPr>
            <a:endParaRPr lang="es-MX" dirty="0" smtClean="0"/>
          </a:p>
          <a:p>
            <a:pPr marL="0" indent="0" algn="just">
              <a:buNone/>
            </a:pPr>
            <a:r>
              <a:rPr lang="es-MX" b="1" dirty="0" smtClean="0"/>
              <a:t>A</a:t>
            </a:r>
            <a:r>
              <a:rPr lang="es-MX" b="1" dirty="0"/>
              <a:t>. ORACIÓN PERSONAL. </a:t>
            </a:r>
            <a:r>
              <a:rPr lang="es-MX" dirty="0"/>
              <a:t>Plan personal de oración diaria. Todo cristiano debe tener un tiempo diario para platicar con su Señor, el llamado del Señor es una hora con él. </a:t>
            </a:r>
          </a:p>
          <a:p>
            <a:pPr algn="just"/>
            <a:endParaRPr lang="es-MX" dirty="0"/>
          </a:p>
          <a:p>
            <a:pPr marL="0" indent="0" algn="just">
              <a:buNone/>
            </a:pPr>
            <a:r>
              <a:rPr lang="es-MX" dirty="0"/>
              <a:t>Mateo 26:40-41: </a:t>
            </a:r>
            <a:r>
              <a:rPr lang="es-MX" b="1" dirty="0"/>
              <a:t>“Vino luego a sus discípulos, y los halló durmiendo, y dijo a Pedro: ¿Así que no habéis podido velar conmigo una hora? Velad y orad, para que no entréis en tentación; el espíritu a la verdad está dispuesto, pero la carne es débil”. </a:t>
            </a:r>
            <a:endParaRPr lang="es-MX" dirty="0"/>
          </a:p>
        </p:txBody>
      </p:sp>
    </p:spTree>
    <p:extLst>
      <p:ext uri="{BB962C8B-B14F-4D97-AF65-F5344CB8AC3E}">
        <p14:creationId xmlns:p14="http://schemas.microsoft.com/office/powerpoint/2010/main" val="2905505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047" y="1432776"/>
            <a:ext cx="8229600" cy="4525963"/>
          </a:xfrm>
        </p:spPr>
        <p:txBody>
          <a:bodyPr>
            <a:normAutofit/>
          </a:bodyPr>
          <a:lstStyle/>
          <a:p>
            <a:pPr marL="0" indent="0" algn="just">
              <a:buNone/>
            </a:pPr>
            <a:r>
              <a:rPr lang="es-MX" sz="2800" b="1" dirty="0" smtClean="0"/>
              <a:t>B</a:t>
            </a:r>
            <a:r>
              <a:rPr lang="es-MX" sz="2800" b="1" dirty="0"/>
              <a:t>. ORACIÓN A NIVEL IGLESIA: </a:t>
            </a:r>
            <a:r>
              <a:rPr lang="es-MX" sz="2800" dirty="0"/>
              <a:t>Todos los lunes nos reunimos la iglesia y los líderes para hacer guerra espiritual por el perdido, especialmente a los que están asistiendo a un grupo de amistad. </a:t>
            </a:r>
          </a:p>
          <a:p>
            <a:pPr marL="0" indent="0" algn="just">
              <a:buNone/>
            </a:pPr>
            <a:endParaRPr lang="es-MX" sz="2800" dirty="0" smtClean="0"/>
          </a:p>
          <a:p>
            <a:pPr marL="0" indent="0" algn="just">
              <a:buNone/>
            </a:pPr>
            <a:r>
              <a:rPr lang="es-MX" sz="2800" dirty="0" smtClean="0"/>
              <a:t>Hechos </a:t>
            </a:r>
            <a:r>
              <a:rPr lang="es-MX" sz="2800" dirty="0"/>
              <a:t>1:14: </a:t>
            </a:r>
            <a:endParaRPr lang="es-MX" sz="2800" dirty="0" smtClean="0"/>
          </a:p>
          <a:p>
            <a:pPr marL="0" indent="0" algn="just">
              <a:buNone/>
            </a:pPr>
            <a:r>
              <a:rPr lang="es-MX" sz="2800" b="1" dirty="0" smtClean="0"/>
              <a:t>“</a:t>
            </a:r>
            <a:r>
              <a:rPr lang="es-MX" sz="2800" b="1" dirty="0"/>
              <a:t>Todos éstos perseveraban unánimes en oración y ruego, con las mujeres, y con María la madre de Jesús, y con sus hermanos”. </a:t>
            </a:r>
            <a:endParaRPr lang="es-MX" sz="2800" dirty="0"/>
          </a:p>
        </p:txBody>
      </p:sp>
    </p:spTree>
    <p:extLst>
      <p:ext uri="{BB962C8B-B14F-4D97-AF65-F5344CB8AC3E}">
        <p14:creationId xmlns:p14="http://schemas.microsoft.com/office/powerpoint/2010/main" val="3198397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58535"/>
            <a:ext cx="8229600" cy="4525963"/>
          </a:xfrm>
        </p:spPr>
        <p:txBody>
          <a:bodyPr>
            <a:noAutofit/>
          </a:bodyPr>
          <a:lstStyle/>
          <a:p>
            <a:pPr marL="0" indent="0" algn="just">
              <a:buNone/>
            </a:pPr>
            <a:r>
              <a:rPr lang="es-MX" sz="2800" b="1" dirty="0" smtClean="0"/>
              <a:t>C</a:t>
            </a:r>
            <a:r>
              <a:rPr lang="es-MX" sz="2800" b="1" dirty="0"/>
              <a:t>. ORACIÓN POR LA CIUDAD: </a:t>
            </a:r>
            <a:r>
              <a:rPr lang="es-MX" sz="2800" dirty="0"/>
              <a:t>Oramos por el barrio, la calle donde vivimos; por nuestra colonia. Esto lo hacemos una vez al mes, vamos la iglesia o a la montaña y reclamamos la ciudad para Cristo. Oramos por nuestros gobernantes y por la iglesia de Cristo en general. </a:t>
            </a:r>
          </a:p>
          <a:p>
            <a:pPr marL="0" indent="0" algn="just">
              <a:buNone/>
            </a:pPr>
            <a:r>
              <a:rPr lang="es-MX" sz="2800" dirty="0" smtClean="0"/>
              <a:t>Jeremías </a:t>
            </a:r>
            <a:r>
              <a:rPr lang="es-MX" sz="2800" dirty="0"/>
              <a:t>29:7: </a:t>
            </a:r>
            <a:endParaRPr lang="es-MX" sz="2800" dirty="0" smtClean="0"/>
          </a:p>
          <a:p>
            <a:pPr marL="0" indent="0" algn="just">
              <a:buNone/>
            </a:pPr>
            <a:r>
              <a:rPr lang="es-MX" sz="2800" b="1" dirty="0" smtClean="0"/>
              <a:t>“</a:t>
            </a:r>
            <a:r>
              <a:rPr lang="es-MX" sz="2800" b="1" dirty="0"/>
              <a:t>Y procurad la paz de la ciudad a la cual os hice transportar, y rogad por ella a Jehová; porque en su paz tendréis vosotros paz”. </a:t>
            </a:r>
            <a:endParaRPr lang="es-MX" sz="2800" dirty="0"/>
          </a:p>
        </p:txBody>
      </p:sp>
    </p:spTree>
    <p:extLst>
      <p:ext uri="{BB962C8B-B14F-4D97-AF65-F5344CB8AC3E}">
        <p14:creationId xmlns:p14="http://schemas.microsoft.com/office/powerpoint/2010/main" val="3654649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sz="2800" b="1" dirty="0" smtClean="0"/>
              <a:t>D</a:t>
            </a:r>
            <a:r>
              <a:rPr lang="es-MX" sz="2800" b="1" dirty="0"/>
              <a:t>. AYUNO Y ORACIÓN POR LOS GRUPOS DE AMISTAD </a:t>
            </a:r>
          </a:p>
          <a:p>
            <a:pPr marL="0" indent="0" algn="just">
              <a:buNone/>
            </a:pPr>
            <a:r>
              <a:rPr lang="es-MX" sz="2800" dirty="0"/>
              <a:t>Esto se hace semana a semana, veladas de oración, en la reunión del MEET y en el mismo grupo de amistad. </a:t>
            </a:r>
          </a:p>
          <a:p>
            <a:pPr marL="0" indent="0" algn="just">
              <a:buNone/>
            </a:pPr>
            <a:endParaRPr lang="es-MX" sz="2800" dirty="0" smtClean="0"/>
          </a:p>
          <a:p>
            <a:pPr marL="0" indent="0" algn="just">
              <a:buNone/>
            </a:pPr>
            <a:r>
              <a:rPr lang="es-MX" sz="2800" dirty="0" smtClean="0"/>
              <a:t>Romanos </a:t>
            </a:r>
            <a:r>
              <a:rPr lang="es-MX" sz="2800" dirty="0"/>
              <a:t>12:12: </a:t>
            </a:r>
            <a:endParaRPr lang="es-MX" sz="2800" dirty="0" smtClean="0"/>
          </a:p>
          <a:p>
            <a:pPr marL="0" indent="0" algn="just">
              <a:buNone/>
            </a:pPr>
            <a:r>
              <a:rPr lang="es-MX" sz="2800" b="1" dirty="0" smtClean="0"/>
              <a:t>“</a:t>
            </a:r>
            <a:r>
              <a:rPr lang="es-MX" sz="2800" b="1" dirty="0"/>
              <a:t>gozosos en la esperanza; sufridos en la tribulación; constantes en la oración”. </a:t>
            </a:r>
            <a:endParaRPr lang="es-MX" sz="2800" dirty="0"/>
          </a:p>
        </p:txBody>
      </p:sp>
    </p:spTree>
    <p:extLst>
      <p:ext uri="{BB962C8B-B14F-4D97-AF65-F5344CB8AC3E}">
        <p14:creationId xmlns:p14="http://schemas.microsoft.com/office/powerpoint/2010/main" val="3761244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5656"/>
            <a:ext cx="8229600" cy="4525963"/>
          </a:xfrm>
        </p:spPr>
        <p:txBody>
          <a:bodyPr>
            <a:normAutofit/>
          </a:bodyPr>
          <a:lstStyle/>
          <a:p>
            <a:pPr marL="0" indent="0" algn="just">
              <a:buNone/>
            </a:pPr>
            <a:r>
              <a:rPr lang="es-MX" sz="2800" b="1" dirty="0" smtClean="0"/>
              <a:t>E</a:t>
            </a:r>
            <a:r>
              <a:rPr lang="es-MX" sz="2800" b="1" dirty="0"/>
              <a:t>. ORACIÓN POR NUESTROS LÍDERES Y AMIGOS </a:t>
            </a:r>
          </a:p>
          <a:p>
            <a:pPr marL="0" indent="0" algn="just">
              <a:buNone/>
            </a:pPr>
            <a:endParaRPr lang="es-MX" sz="2800" dirty="0" smtClean="0"/>
          </a:p>
          <a:p>
            <a:pPr marL="0" indent="0" algn="just">
              <a:buNone/>
            </a:pPr>
            <a:r>
              <a:rPr lang="es-MX" sz="2800" dirty="0" smtClean="0"/>
              <a:t>Además</a:t>
            </a:r>
            <a:r>
              <a:rPr lang="es-MX" sz="2800" dirty="0"/>
              <a:t>, todo líder celular tiene un separador de Biblia con los nombres de sus líderes al reverso; con los nombres de sus amigos de grupo de amistad, para orar una hora diaria. </a:t>
            </a:r>
            <a:endParaRPr lang="es-MX" sz="2800" dirty="0" smtClean="0"/>
          </a:p>
          <a:p>
            <a:pPr marL="0" indent="0" algn="just">
              <a:buNone/>
            </a:pPr>
            <a:r>
              <a:rPr lang="es-MX" sz="2800" dirty="0" smtClean="0"/>
              <a:t>También</a:t>
            </a:r>
            <a:r>
              <a:rPr lang="es-MX" sz="2800" dirty="0"/>
              <a:t>, dedica durante sus oraciones un momento por la visión </a:t>
            </a:r>
            <a:r>
              <a:rPr lang="es-MX" sz="2800" dirty="0" smtClean="0"/>
              <a:t>de </a:t>
            </a:r>
            <a:r>
              <a:rPr lang="es-MX" sz="2800" dirty="0"/>
              <a:t>la iglesia. </a:t>
            </a:r>
          </a:p>
        </p:txBody>
      </p:sp>
    </p:spTree>
    <p:extLst>
      <p:ext uri="{BB962C8B-B14F-4D97-AF65-F5344CB8AC3E}">
        <p14:creationId xmlns:p14="http://schemas.microsoft.com/office/powerpoint/2010/main" val="244471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s-MX" dirty="0"/>
              <a:t>Nuestros amigos están atados por satanás, para que no les resplandezca la luz del evangelio; solo el poder de la oración puede desatar las ligaduras de opresión del diablo, por ello la importancia de la intercesión. </a:t>
            </a:r>
          </a:p>
          <a:p>
            <a:pPr marL="0" indent="0" algn="just">
              <a:buNone/>
            </a:pPr>
            <a:r>
              <a:rPr lang="es-MX" dirty="0" smtClean="0"/>
              <a:t>Marcos </a:t>
            </a:r>
            <a:r>
              <a:rPr lang="es-MX" dirty="0"/>
              <a:t>3:27: </a:t>
            </a:r>
            <a:endParaRPr lang="es-MX" dirty="0" smtClean="0"/>
          </a:p>
          <a:p>
            <a:pPr marL="0" indent="0" algn="just">
              <a:buNone/>
            </a:pPr>
            <a:r>
              <a:rPr lang="es-MX" b="1" dirty="0" smtClean="0"/>
              <a:t>“</a:t>
            </a:r>
            <a:r>
              <a:rPr lang="es-MX" b="1" dirty="0"/>
              <a:t>Ninguno puede entrar en la casa de un hombre fuerte y saquear sus bienes, si antes no le ata, y entonces podrá saquear su casa”. </a:t>
            </a:r>
            <a:endParaRPr lang="es-MX" dirty="0"/>
          </a:p>
        </p:txBody>
      </p:sp>
    </p:spTree>
    <p:extLst>
      <p:ext uri="{BB962C8B-B14F-4D97-AF65-F5344CB8AC3E}">
        <p14:creationId xmlns:p14="http://schemas.microsoft.com/office/powerpoint/2010/main" val="1755712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38943"/>
            <a:ext cx="8229600" cy="4619797"/>
          </a:xfrm>
        </p:spPr>
        <p:txBody>
          <a:bodyPr>
            <a:normAutofit fontScale="92500" lnSpcReduction="10000"/>
          </a:bodyPr>
          <a:lstStyle/>
          <a:p>
            <a:pPr marL="0" indent="0">
              <a:buNone/>
            </a:pPr>
            <a:r>
              <a:rPr lang="es-MX" sz="4000" b="1" dirty="0"/>
              <a:t>BASE BÍBLICA: </a:t>
            </a:r>
            <a:r>
              <a:rPr lang="es-MX" dirty="0"/>
              <a:t>Efesios 6:12 </a:t>
            </a:r>
          </a:p>
          <a:p>
            <a:pPr marL="0" indent="0">
              <a:buNone/>
            </a:pPr>
            <a:endParaRPr lang="es-MX" b="1" dirty="0" smtClean="0"/>
          </a:p>
          <a:p>
            <a:pPr marL="0" indent="0" algn="just">
              <a:buNone/>
            </a:pPr>
            <a:r>
              <a:rPr lang="es-MX" sz="4000" b="1" dirty="0" smtClean="0"/>
              <a:t>“</a:t>
            </a:r>
            <a:r>
              <a:rPr lang="es-MX" sz="4000" b="1" dirty="0"/>
              <a:t>Porque no tenemos lucha contra sangre y carne, sino contra principados, contra potestades, contra los gobernadores de las tinieblas de este siglo, contra huestes espirituales de maldad en las regiones celestes”. </a:t>
            </a:r>
            <a:endParaRPr lang="es-MX" sz="4000" dirty="0"/>
          </a:p>
        </p:txBody>
      </p:sp>
    </p:spTree>
    <p:extLst>
      <p:ext uri="{BB962C8B-B14F-4D97-AF65-F5344CB8AC3E}">
        <p14:creationId xmlns:p14="http://schemas.microsoft.com/office/powerpoint/2010/main" val="1391791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03987"/>
            <a:ext cx="8229600" cy="4525963"/>
          </a:xfrm>
        </p:spPr>
        <p:txBody>
          <a:bodyPr>
            <a:noAutofit/>
          </a:bodyPr>
          <a:lstStyle/>
          <a:p>
            <a:pPr marL="0" indent="0" algn="just">
              <a:buNone/>
            </a:pPr>
            <a:r>
              <a:rPr lang="es-MX" sz="4000" b="1" dirty="0"/>
              <a:t>CONCLUSIÓN </a:t>
            </a:r>
            <a:endParaRPr lang="es-MX" sz="4000" dirty="0"/>
          </a:p>
          <a:p>
            <a:pPr marL="0" indent="0" algn="just">
              <a:buNone/>
            </a:pPr>
            <a:r>
              <a:rPr lang="es-MX" sz="2800" dirty="0"/>
              <a:t>Entendiendo pues que libramos una batalla diariamente con el enemigo, es importantísimo interceder unos por otros; por todos los que estamos en el frente de la batalla. </a:t>
            </a:r>
          </a:p>
          <a:p>
            <a:pPr marL="0" indent="0" algn="just">
              <a:buNone/>
            </a:pPr>
            <a:endParaRPr lang="es-MX" sz="2800" dirty="0" smtClean="0"/>
          </a:p>
          <a:p>
            <a:pPr marL="0" indent="0" algn="just">
              <a:buNone/>
            </a:pPr>
            <a:r>
              <a:rPr lang="es-MX" sz="2800" dirty="0" smtClean="0"/>
              <a:t>Ezequiel </a:t>
            </a:r>
            <a:r>
              <a:rPr lang="es-MX" sz="2800" dirty="0"/>
              <a:t>22:30: </a:t>
            </a:r>
            <a:endParaRPr lang="es-MX" sz="2800" dirty="0" smtClean="0"/>
          </a:p>
          <a:p>
            <a:pPr marL="0" indent="0" algn="just">
              <a:buNone/>
            </a:pPr>
            <a:r>
              <a:rPr lang="es-MX" sz="2800" b="1" dirty="0" smtClean="0"/>
              <a:t>“</a:t>
            </a:r>
            <a:r>
              <a:rPr lang="es-MX" sz="2800" b="1" dirty="0"/>
              <a:t>Y busqué entre ellos hombre que hiciese vallado y que se pusiese en la brecha delante de mí, a favor de la tierra, para que yo no la destruyese; y no lo hallé”. </a:t>
            </a:r>
            <a:endParaRPr lang="es-MX" sz="2800" dirty="0"/>
          </a:p>
        </p:txBody>
      </p:sp>
    </p:spTree>
    <p:extLst>
      <p:ext uri="{BB962C8B-B14F-4D97-AF65-F5344CB8AC3E}">
        <p14:creationId xmlns:p14="http://schemas.microsoft.com/office/powerpoint/2010/main" val="2034481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41740"/>
            <a:ext cx="8229600" cy="5202603"/>
          </a:xfrm>
        </p:spPr>
        <p:txBody>
          <a:bodyPr>
            <a:noAutofit/>
          </a:bodyPr>
          <a:lstStyle/>
          <a:p>
            <a:pPr marL="0" indent="0" algn="just">
              <a:buNone/>
            </a:pPr>
            <a:r>
              <a:rPr lang="es-MX" sz="2800" dirty="0"/>
              <a:t>La estrategia espiritual, deberá implementarse en todos los procesos o engranes de la estrategia de Jesús; ya que sin oración, el ayuno, la palabra de Dios y el nombre de Jesucristo, no se podrá liberar a nuestros pueblos, ciudades, estados, naciones para la gloria de Dios. Cada iglesia deberá hacer un plan mensual, sin soltar todo el año la estrategia espiritual. </a:t>
            </a:r>
          </a:p>
          <a:p>
            <a:pPr marL="0" indent="0" algn="just">
              <a:buNone/>
            </a:pPr>
            <a:endParaRPr lang="es-MX" sz="2800" dirty="0" smtClean="0"/>
          </a:p>
          <a:p>
            <a:pPr marL="0" indent="0" algn="just">
              <a:buNone/>
            </a:pPr>
            <a:r>
              <a:rPr lang="es-MX" sz="2800" dirty="0" smtClean="0"/>
              <a:t>La </a:t>
            </a:r>
            <a:r>
              <a:rPr lang="es-MX" sz="2800" dirty="0"/>
              <a:t>exposición del enemigo y de sus estrategias, es una de las mayores revelaciones de la Palabra de Dios. Mayor aún es la revelación que como creyentes tenemos poder, sobre todos los poderes del enemigo. </a:t>
            </a:r>
          </a:p>
        </p:txBody>
      </p:sp>
    </p:spTree>
    <p:extLst>
      <p:ext uri="{BB962C8B-B14F-4D97-AF65-F5344CB8AC3E}">
        <p14:creationId xmlns:p14="http://schemas.microsoft.com/office/powerpoint/2010/main" val="29078339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4257"/>
            <a:ext cx="8229600" cy="5225143"/>
          </a:xfrm>
        </p:spPr>
        <p:txBody>
          <a:bodyPr>
            <a:normAutofit/>
          </a:bodyPr>
          <a:lstStyle/>
          <a:p>
            <a:pPr marL="0" indent="0" algn="just">
              <a:buNone/>
            </a:pPr>
            <a:r>
              <a:rPr lang="es-MX" dirty="0"/>
              <a:t>Este manual de ninguna manera es un estudio exhaustivo de la materia de la guerra espiritual, pero es un análisis bíblico serio con detalles importantes para tomarse en cuenta. </a:t>
            </a:r>
            <a:endParaRPr lang="es-MX" dirty="0" smtClean="0"/>
          </a:p>
          <a:p>
            <a:pPr marL="0" indent="0" algn="just">
              <a:buNone/>
            </a:pPr>
            <a:r>
              <a:rPr lang="es-MX" dirty="0" smtClean="0"/>
              <a:t>Como </a:t>
            </a:r>
            <a:r>
              <a:rPr lang="es-MX" dirty="0"/>
              <a:t>en la guerra natural, las habilidades en la guerra espiritual son progresivas, en la medida que entras en la zona de combate y comienzas a pelear; te das cuenta de lo que viene y no hay marcha atrás, ya estamos dentro de la guerra: No hay que desmayar.</a:t>
            </a:r>
          </a:p>
        </p:txBody>
      </p:sp>
    </p:spTree>
    <p:extLst>
      <p:ext uri="{BB962C8B-B14F-4D97-AF65-F5344CB8AC3E}">
        <p14:creationId xmlns:p14="http://schemas.microsoft.com/office/powerpoint/2010/main" val="281816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4140"/>
            <a:ext cx="8229600" cy="4525963"/>
          </a:xfrm>
        </p:spPr>
        <p:txBody>
          <a:bodyPr>
            <a:normAutofit fontScale="92500" lnSpcReduction="10000"/>
          </a:bodyPr>
          <a:lstStyle/>
          <a:p>
            <a:pPr marL="0" indent="0">
              <a:buNone/>
            </a:pPr>
            <a:r>
              <a:rPr lang="es-MX" sz="4000" b="1" dirty="0"/>
              <a:t>INTRODUCCIÓN </a:t>
            </a:r>
          </a:p>
          <a:p>
            <a:pPr marL="0" indent="0" algn="just">
              <a:buNone/>
            </a:pPr>
            <a:r>
              <a:rPr lang="es-MX" dirty="0"/>
              <a:t>Una verdad que debemos reconocer, es que estamos en GUERRA ESPIRITUAL. Desde que Dios creó al hombre a su imagen y a su semejanza, satanás desde su caída se ha dedicado a trabajar para mantener al ser humano alejado de Dios a través del pecado; Dios siempre ha mostrado su misericordia al querer reconciliar al hombre con Él; pero esa tarea la delegó a la iglesia, es nuestra GRAN COMISIÓN.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5711"/>
            <a:ext cx="8229600" cy="4910682"/>
          </a:xfrm>
        </p:spPr>
        <p:txBody>
          <a:bodyPr>
            <a:normAutofit fontScale="92500" lnSpcReduction="20000"/>
          </a:bodyPr>
          <a:lstStyle/>
          <a:p>
            <a:pPr marL="0" indent="0" algn="just">
              <a:buNone/>
            </a:pPr>
            <a:r>
              <a:rPr lang="es-MX" b="1" dirty="0"/>
              <a:t>I.- LA MISIÓN MILITAR DE LA IGLESIA </a:t>
            </a:r>
            <a:endParaRPr lang="es-MX" dirty="0"/>
          </a:p>
          <a:p>
            <a:pPr marL="0" indent="0" algn="just">
              <a:buNone/>
            </a:pPr>
            <a:r>
              <a:rPr lang="es-MX" dirty="0"/>
              <a:t>Colosenses 1:20: </a:t>
            </a:r>
            <a:r>
              <a:rPr lang="es-MX" b="1" dirty="0"/>
              <a:t>“y por medio de él reconciliar consigo todas las cosas, así las que están en la tierra como las que están en los cielos, haciendo la paz mediante la sangre de su cruz”. </a:t>
            </a:r>
            <a:endParaRPr lang="es-MX" dirty="0"/>
          </a:p>
          <a:p>
            <a:pPr marL="0" indent="0" algn="just">
              <a:buNone/>
            </a:pPr>
            <a:r>
              <a:rPr lang="es-MX" dirty="0"/>
              <a:t>2 Corintios 5:19-20: </a:t>
            </a:r>
            <a:r>
              <a:rPr lang="es-MX" b="1" dirty="0"/>
              <a:t>“que Dios estaba en Cristo reconciliando consigo al mundo, no tomándoles en cuenta a los hombres sus pecados, y nos encargó a nosotros la palabra de la reconciliación. Así que, somos embajadores en nombre de Cristo, como si Dios rogase por medio de nosotros; os rogamos en nombre de Cristo: Reconciliaos con Dios”. </a:t>
            </a:r>
            <a:endParaRPr lang="es-MX" dirty="0"/>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29591"/>
            <a:ext cx="8229600" cy="4709489"/>
          </a:xfrm>
        </p:spPr>
        <p:txBody>
          <a:bodyPr>
            <a:normAutofit/>
          </a:bodyPr>
          <a:lstStyle/>
          <a:p>
            <a:pPr marL="0" indent="0" algn="just">
              <a:buNone/>
            </a:pPr>
            <a:r>
              <a:rPr lang="es-MX" dirty="0"/>
              <a:t>Está tarea tan gloriosa y hermosa, sigue teniendo el mismo enemigo y sus ejércitos que operan para que no haya reconciliación entre el hombre y Dios. Por eso la iglesia no puede salir a la guerra, sin ninguna estrategia para arrebatarles las almas al enemigo para Cristo. </a:t>
            </a:r>
          </a:p>
          <a:p>
            <a:pPr marL="0" indent="0" algn="just">
              <a:buNone/>
            </a:pPr>
            <a:r>
              <a:rPr lang="es-MX" dirty="0" smtClean="0"/>
              <a:t>2 </a:t>
            </a:r>
            <a:r>
              <a:rPr lang="es-MX" dirty="0"/>
              <a:t>Timoteo 2:26: </a:t>
            </a:r>
            <a:endParaRPr lang="es-MX" dirty="0" smtClean="0"/>
          </a:p>
          <a:p>
            <a:pPr marL="0" indent="0" algn="just">
              <a:buNone/>
            </a:pPr>
            <a:r>
              <a:rPr lang="es-MX" b="1" dirty="0" smtClean="0"/>
              <a:t>“</a:t>
            </a:r>
            <a:r>
              <a:rPr lang="es-MX" b="1" dirty="0"/>
              <a:t>y escapen del lazo del diablo, en que están cautivos a voluntad de él”.</a:t>
            </a:r>
            <a:endParaRPr lang="es-MX" dirty="0"/>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4000" dirty="0"/>
              <a:t>2 Corintios10:3-4: </a:t>
            </a:r>
            <a:endParaRPr lang="es-MX" sz="4000" dirty="0" smtClean="0"/>
          </a:p>
          <a:p>
            <a:pPr marL="0" indent="0" algn="just">
              <a:buNone/>
            </a:pPr>
            <a:r>
              <a:rPr lang="es-MX" sz="4000" b="1" dirty="0" smtClean="0"/>
              <a:t>“</a:t>
            </a:r>
            <a:r>
              <a:rPr lang="es-MX" sz="4000" b="1" dirty="0"/>
              <a:t>Pues aunque andamos en la carne, no militamos según la carne;. porque las armas de nuestra milicia no son carnales, sino poderosas en Dios para la destrucción de fortalezas”. </a:t>
            </a:r>
            <a:endParaRPr lang="es-MX" sz="4000" dirty="0"/>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3600" b="1" dirty="0"/>
              <a:t>II.- LA ESTRATEGIA ESPIRITUAL </a:t>
            </a:r>
            <a:endParaRPr lang="es-MX" sz="3600" dirty="0"/>
          </a:p>
          <a:p>
            <a:pPr marL="0" indent="0" algn="just">
              <a:buNone/>
            </a:pPr>
            <a:r>
              <a:rPr lang="es-MX" sz="3600" dirty="0"/>
              <a:t>Por ello, la necesidad de generar una ESTRATEGIA ESPIRITUAL, definida como una guerra contra satanás para arrebatarle al perdido; reconociendo que solo Cristo puede atar al hombre fuerte. </a:t>
            </a:r>
            <a:endParaRPr lang="es-MX" sz="3600" dirty="0" smtClean="0"/>
          </a:p>
          <a:p>
            <a:pPr marL="0" indent="0" algn="just">
              <a:buNone/>
            </a:pPr>
            <a:r>
              <a:rPr lang="es-MX" sz="3600" dirty="0" smtClean="0"/>
              <a:t>Sin </a:t>
            </a:r>
            <a:r>
              <a:rPr lang="es-MX" sz="3600" dirty="0"/>
              <a:t>oración, satanás no soltará al perdido. </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9897"/>
            <a:ext cx="8229600" cy="4525963"/>
          </a:xfrm>
        </p:spPr>
        <p:txBody>
          <a:bodyPr>
            <a:noAutofit/>
          </a:bodyPr>
          <a:lstStyle/>
          <a:p>
            <a:pPr marL="0" indent="0" algn="just">
              <a:buNone/>
            </a:pPr>
            <a:r>
              <a:rPr lang="es-MX" sz="2800" dirty="0"/>
              <a:t>Jesucristo fue el primero en libertar al cautivo, de otra manera no los podremos continuar llevando a los pies de Cristo; si primero no los desatamos. En Marcos 3:27 nos dice: </a:t>
            </a:r>
            <a:endParaRPr lang="es-MX" sz="2800" dirty="0" smtClean="0"/>
          </a:p>
          <a:p>
            <a:pPr marL="0" indent="0" algn="just">
              <a:buNone/>
            </a:pPr>
            <a:r>
              <a:rPr lang="es-MX" sz="2800" b="1" dirty="0" smtClean="0"/>
              <a:t>“</a:t>
            </a:r>
            <a:r>
              <a:rPr lang="es-MX" sz="2800" b="1" dirty="0"/>
              <a:t>ninguno puede entrar en la casa de un hombre fuerte y saquear sus bienes, si antes no le ata, y entonces podrá saquear su casa”. </a:t>
            </a:r>
            <a:endParaRPr lang="es-MX" sz="2800" dirty="0"/>
          </a:p>
          <a:p>
            <a:pPr marL="0" indent="0" algn="just">
              <a:buNone/>
            </a:pPr>
            <a:r>
              <a:rPr lang="es-MX" sz="2800" dirty="0" smtClean="0"/>
              <a:t>El </a:t>
            </a:r>
            <a:r>
              <a:rPr lang="es-MX" sz="2800" dirty="0"/>
              <a:t>rescatar almas no es una tarea fácil, pero si requiere de guerreros dispuestos a no temer, en tener una estrategia espiritual para quitarles las almas al maligno. </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246</TotalTime>
  <Words>2274</Words>
  <Application>Microsoft Office PowerPoint</Application>
  <PresentationFormat>Presentación en pantalla (4:3)</PresentationFormat>
  <Paragraphs>98</Paragraphs>
  <Slides>32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32</vt:i4>
      </vt:variant>
    </vt:vector>
  </HeadingPairs>
  <TitlesOfParts>
    <vt:vector size="35"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57</cp:revision>
  <dcterms:created xsi:type="dcterms:W3CDTF">2016-01-29T05:02:58Z</dcterms:created>
  <dcterms:modified xsi:type="dcterms:W3CDTF">2018-02-01T22:01:59Z</dcterms:modified>
  <cp:category/>
</cp:coreProperties>
</file>