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3922"/>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47" autoAdjust="0"/>
    <p:restoredTop sz="96606" autoAdjust="0"/>
  </p:normalViewPr>
  <p:slideViewPr>
    <p:cSldViewPr snapToGrid="0" snapToObjects="1">
      <p:cViewPr varScale="1">
        <p:scale>
          <a:sx n="88" d="100"/>
          <a:sy n="88" d="100"/>
        </p:scale>
        <p:origin x="1650" y="84"/>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02/02/2018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02/02/2018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02/02/2018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02/02/2018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02/02/2018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02/02/2018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02/02/2018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02/02/2018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02/02/2018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02/02/2018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02/02/2018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02/02/2018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Madura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02771" y="1472311"/>
            <a:ext cx="8218715" cy="4493538"/>
          </a:xfrm>
          <a:prstGeom prst="rect">
            <a:avLst/>
          </a:prstGeom>
        </p:spPr>
        <p:txBody>
          <a:bodyPr wrap="square">
            <a:spAutoFit/>
          </a:bodyPr>
          <a:lstStyle/>
          <a:p>
            <a:pPr algn="just"/>
            <a:r>
              <a:rPr lang="es-MX" sz="2600" dirty="0"/>
              <a:t>Deben las relaciones entre seguidores y líderes, también mostrar ese crecimiento</a:t>
            </a:r>
            <a:r>
              <a:rPr lang="es-MX" sz="2600" dirty="0" smtClean="0"/>
              <a:t>.</a:t>
            </a:r>
          </a:p>
          <a:p>
            <a:pPr algn="just"/>
            <a:r>
              <a:rPr lang="es-MX" sz="2600" dirty="0" smtClean="0"/>
              <a:t> </a:t>
            </a:r>
          </a:p>
          <a:p>
            <a:pPr algn="just"/>
            <a:r>
              <a:rPr lang="es-MX" sz="2600" dirty="0" smtClean="0"/>
              <a:t>Hay </a:t>
            </a:r>
            <a:r>
              <a:rPr lang="es-MX" sz="2600" dirty="0"/>
              <a:t>4 palabras que empiezan con la “C” que nos ayudan a ver algo importante: </a:t>
            </a:r>
            <a:endParaRPr lang="es-MX" sz="2600" dirty="0" smtClean="0"/>
          </a:p>
          <a:p>
            <a:pPr algn="just"/>
            <a:r>
              <a:rPr lang="es-MX" sz="2600" dirty="0" smtClean="0"/>
              <a:t>A.  Comunicación</a:t>
            </a:r>
            <a:r>
              <a:rPr lang="es-MX" sz="2600" dirty="0"/>
              <a:t>. ¿En dónde necesitamos crecer? </a:t>
            </a:r>
            <a:endParaRPr lang="es-MX" sz="2600" dirty="0" smtClean="0"/>
          </a:p>
          <a:p>
            <a:pPr algn="just"/>
            <a:r>
              <a:rPr lang="es-MX" sz="2600" dirty="0" smtClean="0"/>
              <a:t>B</a:t>
            </a:r>
            <a:r>
              <a:rPr lang="es-MX" sz="2600" dirty="0"/>
              <a:t>. Cambio. ¿Cuáles son las áreas que debemos cambiar para crecer? </a:t>
            </a:r>
            <a:endParaRPr lang="es-MX" sz="2600" dirty="0" smtClean="0"/>
          </a:p>
          <a:p>
            <a:pPr algn="just"/>
            <a:r>
              <a:rPr lang="es-MX" sz="2600" dirty="0" smtClean="0"/>
              <a:t>C</a:t>
            </a:r>
            <a:r>
              <a:rPr lang="es-MX" sz="2600" dirty="0"/>
              <a:t>. Costo. ¿Qué precio tendré que pagar para ese crecimiento? </a:t>
            </a:r>
            <a:endParaRPr lang="es-MX" sz="2600" dirty="0" smtClean="0"/>
          </a:p>
          <a:p>
            <a:pPr algn="just"/>
            <a:r>
              <a:rPr lang="es-MX" sz="2600" dirty="0" smtClean="0"/>
              <a:t>D</a:t>
            </a:r>
            <a:r>
              <a:rPr lang="es-MX" sz="2600" dirty="0"/>
              <a:t>. Coraje. ¿Puedo y estoy dispuesto a crecer?</a:t>
            </a:r>
          </a:p>
        </p:txBody>
      </p:sp>
    </p:spTree>
    <p:extLst>
      <p:ext uri="{BB962C8B-B14F-4D97-AF65-F5344CB8AC3E}">
        <p14:creationId xmlns:p14="http://schemas.microsoft.com/office/powerpoint/2010/main" val="4049040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57200" y="1443841"/>
            <a:ext cx="8164286" cy="4154984"/>
          </a:xfrm>
          <a:prstGeom prst="rect">
            <a:avLst/>
          </a:prstGeom>
        </p:spPr>
        <p:txBody>
          <a:bodyPr wrap="square">
            <a:spAutoFit/>
          </a:bodyPr>
          <a:lstStyle/>
          <a:p>
            <a:pPr algn="just"/>
            <a:r>
              <a:rPr lang="es-MX" sz="2200" b="1" dirty="0"/>
              <a:t>IV.- DEBE REALIZAR UN SEGUIMIENTO A TODO </a:t>
            </a:r>
            <a:endParaRPr lang="es-MX" sz="2200" b="1" dirty="0" smtClean="0"/>
          </a:p>
          <a:p>
            <a:pPr algn="just"/>
            <a:r>
              <a:rPr lang="es-MX" sz="2200" dirty="0" smtClean="0"/>
              <a:t>Siempre </a:t>
            </a:r>
            <a:r>
              <a:rPr lang="es-MX" sz="2200" dirty="0"/>
              <a:t>debe terminar el trabajo que se le ha encomendado. No debe haber excusas. El trabajo se debe realizar en tiempo y forma, se debe delegar; se debe hacer. </a:t>
            </a:r>
            <a:endParaRPr lang="es-MX" sz="2200" dirty="0" smtClean="0"/>
          </a:p>
          <a:p>
            <a:pPr algn="just"/>
            <a:r>
              <a:rPr lang="es-MX" sz="2200" dirty="0" smtClean="0"/>
              <a:t>Juan </a:t>
            </a:r>
            <a:r>
              <a:rPr lang="es-MX" sz="2200" dirty="0"/>
              <a:t>13:36 nos dice: </a:t>
            </a:r>
            <a:r>
              <a:rPr lang="es-MX" sz="2200" b="1" dirty="0"/>
              <a:t>“Le dijo Simón Pedro: Señor, ¿a dónde vas? Jesús le respondió: A donde yo voy, no me puedes SEGUIR ahora; mas me SEGUIRAS después”.</a:t>
            </a:r>
            <a:r>
              <a:rPr lang="es-MX" sz="2200" dirty="0"/>
              <a:t> </a:t>
            </a:r>
            <a:endParaRPr lang="es-MX" sz="2200" dirty="0" smtClean="0"/>
          </a:p>
          <a:p>
            <a:pPr algn="just"/>
            <a:r>
              <a:rPr lang="es-MX" sz="2200" dirty="0" smtClean="0"/>
              <a:t>Lo </a:t>
            </a:r>
            <a:r>
              <a:rPr lang="es-MX" sz="2200" dirty="0"/>
              <a:t>que nos quiere decir que NO debemos dejar nada a medias. Por eso Pablo dijo en 2 Timoteo 4:7: </a:t>
            </a:r>
            <a:r>
              <a:rPr lang="es-MX" sz="2200" b="1" dirty="0"/>
              <a:t>“he peleado la buena batalla, he acabado la carrera, he guardado la fe…”</a:t>
            </a:r>
            <a:r>
              <a:rPr lang="es-MX" sz="2200" dirty="0"/>
              <a:t>. </a:t>
            </a:r>
            <a:endParaRPr lang="es-MX" sz="2200" dirty="0" smtClean="0"/>
          </a:p>
          <a:p>
            <a:pPr algn="just"/>
            <a:r>
              <a:rPr lang="es-MX" sz="2200" dirty="0" smtClean="0"/>
              <a:t>Santiago </a:t>
            </a:r>
            <a:r>
              <a:rPr lang="es-MX" sz="2200" dirty="0"/>
              <a:t>1:8: </a:t>
            </a:r>
            <a:r>
              <a:rPr lang="es-MX" sz="2200" b="1" dirty="0"/>
              <a:t>“El hombre de doble ánimo es inconstante en todos sus caminos”.</a:t>
            </a:r>
          </a:p>
        </p:txBody>
      </p:sp>
    </p:spTree>
    <p:extLst>
      <p:ext uri="{BB962C8B-B14F-4D97-AF65-F5344CB8AC3E}">
        <p14:creationId xmlns:p14="http://schemas.microsoft.com/office/powerpoint/2010/main" val="1119717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57200" y="1520711"/>
            <a:ext cx="8109857" cy="3539430"/>
          </a:xfrm>
          <a:prstGeom prst="rect">
            <a:avLst/>
          </a:prstGeom>
        </p:spPr>
        <p:txBody>
          <a:bodyPr wrap="square">
            <a:spAutoFit/>
          </a:bodyPr>
          <a:lstStyle/>
          <a:p>
            <a:pPr algn="just"/>
            <a:r>
              <a:rPr lang="es-MX" sz="3200" b="1" dirty="0"/>
              <a:t>V.- DEBE SER LEAL </a:t>
            </a:r>
            <a:endParaRPr lang="es-MX" sz="3200" b="1" dirty="0" smtClean="0"/>
          </a:p>
          <a:p>
            <a:pPr algn="just"/>
            <a:r>
              <a:rPr lang="es-MX" sz="3200" dirty="0" smtClean="0"/>
              <a:t>La </a:t>
            </a:r>
            <a:r>
              <a:rPr lang="es-MX" sz="3200" dirty="0"/>
              <a:t>lealtad no debe ser opcional en un seguidor, debe ser un imperativo. Significa que la persona a la que usted sirve, desea que sea bendecido. Que él pueda confiar en usted y que confía en que usted hará lo que le ha pedido. Nosotros debemos ser leales en estas tres áreas:</a:t>
            </a:r>
          </a:p>
        </p:txBody>
      </p:sp>
    </p:spTree>
    <p:extLst>
      <p:ext uri="{BB962C8B-B14F-4D97-AF65-F5344CB8AC3E}">
        <p14:creationId xmlns:p14="http://schemas.microsoft.com/office/powerpoint/2010/main" val="1261073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13657" y="1275701"/>
            <a:ext cx="8338457" cy="4616648"/>
          </a:xfrm>
          <a:prstGeom prst="rect">
            <a:avLst/>
          </a:prstGeom>
        </p:spPr>
        <p:txBody>
          <a:bodyPr wrap="square">
            <a:spAutoFit/>
          </a:bodyPr>
          <a:lstStyle/>
          <a:p>
            <a:pPr marL="342900" indent="-342900" algn="just">
              <a:buAutoNum type="alphaUcPeriod"/>
            </a:pPr>
            <a:r>
              <a:rPr lang="es-MX" sz="2100" dirty="0" smtClean="0"/>
              <a:t>A </a:t>
            </a:r>
            <a:r>
              <a:rPr lang="es-MX" sz="2100" dirty="0"/>
              <a:t>DIOS</a:t>
            </a:r>
            <a:r>
              <a:rPr lang="es-MX" sz="2100" dirty="0" smtClean="0"/>
              <a:t>.</a:t>
            </a:r>
          </a:p>
          <a:p>
            <a:pPr algn="just"/>
            <a:r>
              <a:rPr lang="es-MX" sz="2100" dirty="0" smtClean="0"/>
              <a:t>Él </a:t>
            </a:r>
            <a:r>
              <a:rPr lang="es-MX" sz="2100" dirty="0"/>
              <a:t>nos ama en gran manera y no hace acepción de personas. Hechos 16:15: </a:t>
            </a:r>
            <a:r>
              <a:rPr lang="es-MX" sz="2100" b="1" dirty="0"/>
              <a:t>“… Si habéis juzgado que yo sea fiel al Señor, entrad en mi casa, y posad…”. </a:t>
            </a:r>
            <a:endParaRPr lang="es-MX" sz="2100" b="1" dirty="0" smtClean="0"/>
          </a:p>
          <a:p>
            <a:pPr algn="just"/>
            <a:r>
              <a:rPr lang="es-MX" sz="2100" dirty="0" smtClean="0"/>
              <a:t>B</a:t>
            </a:r>
            <a:r>
              <a:rPr lang="es-MX" sz="2100" dirty="0"/>
              <a:t>. A LA IGLESIA. </a:t>
            </a:r>
            <a:endParaRPr lang="es-MX" sz="2100" dirty="0" smtClean="0"/>
          </a:p>
          <a:p>
            <a:pPr algn="just"/>
            <a:r>
              <a:rPr lang="es-MX" sz="2100" dirty="0" smtClean="0"/>
              <a:t>Ella </a:t>
            </a:r>
            <a:r>
              <a:rPr lang="es-MX" sz="2100" dirty="0"/>
              <a:t>nos recibe tal y como venimos, llenos y cargados de pecados. Hebreos 3:5: </a:t>
            </a:r>
            <a:r>
              <a:rPr lang="es-MX" sz="2100" b="1" dirty="0"/>
              <a:t>“Y Moisés a la verdad fue fiel en toda la casa de Dios…”. </a:t>
            </a:r>
            <a:endParaRPr lang="es-MX" sz="2100" b="1" dirty="0" smtClean="0"/>
          </a:p>
          <a:p>
            <a:pPr algn="just"/>
            <a:r>
              <a:rPr lang="es-MX" sz="2100" dirty="0" smtClean="0"/>
              <a:t>C</a:t>
            </a:r>
            <a:r>
              <a:rPr lang="es-MX" sz="2100" dirty="0"/>
              <a:t>. A NUESTRO PASTOR. </a:t>
            </a:r>
            <a:endParaRPr lang="es-MX" sz="2100" dirty="0" smtClean="0"/>
          </a:p>
          <a:p>
            <a:pPr algn="just"/>
            <a:r>
              <a:rPr lang="es-MX" sz="2100" dirty="0" smtClean="0"/>
              <a:t>Que </a:t>
            </a:r>
            <a:r>
              <a:rPr lang="es-MX" sz="2100" dirty="0"/>
              <a:t>no importando nuestra condición, dispone todo lo necesario para nuestra salvación. La Biblia nos dice que ellos velan por nuestras almas. Dios los pone como su representante en la tierra y los unge con aceite para traer bendición por medio de la imposición de manos. Hebreos 13:17: </a:t>
            </a:r>
            <a:r>
              <a:rPr lang="es-MX" sz="2100" b="1" dirty="0"/>
              <a:t>“Obedeced a vuestros pastores, y sujetaos a ellos; porque ellos velan por vuestras almas…”.</a:t>
            </a:r>
          </a:p>
        </p:txBody>
      </p:sp>
    </p:spTree>
    <p:extLst>
      <p:ext uri="{BB962C8B-B14F-4D97-AF65-F5344CB8AC3E}">
        <p14:creationId xmlns:p14="http://schemas.microsoft.com/office/powerpoint/2010/main" val="172003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44285" y="1901710"/>
            <a:ext cx="8033657" cy="3539430"/>
          </a:xfrm>
          <a:prstGeom prst="rect">
            <a:avLst/>
          </a:prstGeom>
        </p:spPr>
        <p:txBody>
          <a:bodyPr wrap="square">
            <a:spAutoFit/>
          </a:bodyPr>
          <a:lstStyle/>
          <a:p>
            <a:pPr algn="just"/>
            <a:r>
              <a:rPr lang="es-MX" sz="3200" dirty="0"/>
              <a:t>David conocía lo que significaba la lealtad, pues tuvo la </a:t>
            </a:r>
            <a:r>
              <a:rPr lang="es-MX" sz="3200" b="1" dirty="0"/>
              <a:t>“oportunidad” </a:t>
            </a:r>
            <a:r>
              <a:rPr lang="es-MX" sz="3200" dirty="0"/>
              <a:t>de matar a Saúl; pero veamos lo que él dijo: 1 Samuel 26:23: </a:t>
            </a:r>
            <a:endParaRPr lang="es-MX" sz="3200" dirty="0" smtClean="0"/>
          </a:p>
          <a:p>
            <a:pPr algn="just"/>
            <a:r>
              <a:rPr lang="es-MX" sz="3200" b="1" dirty="0" smtClean="0"/>
              <a:t>“</a:t>
            </a:r>
            <a:r>
              <a:rPr lang="es-MX" sz="3200" b="1" dirty="0"/>
              <a:t>Y Jehová pague a cada uno su justicia y su LEALTAD; pues Jehová te había entregado hoy en mi mano, más yo no quise extender mi mano contra el ungido de Jehová”. </a:t>
            </a:r>
          </a:p>
        </p:txBody>
      </p:sp>
    </p:spTree>
    <p:extLst>
      <p:ext uri="{BB962C8B-B14F-4D97-AF65-F5344CB8AC3E}">
        <p14:creationId xmlns:p14="http://schemas.microsoft.com/office/powerpoint/2010/main" val="3678294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68085" y="1477398"/>
            <a:ext cx="8175171" cy="4493538"/>
          </a:xfrm>
          <a:prstGeom prst="rect">
            <a:avLst/>
          </a:prstGeom>
        </p:spPr>
        <p:txBody>
          <a:bodyPr wrap="square">
            <a:spAutoFit/>
          </a:bodyPr>
          <a:lstStyle/>
          <a:p>
            <a:pPr algn="just"/>
            <a:r>
              <a:rPr lang="es-MX" sz="2600" b="1" dirty="0"/>
              <a:t>VI.- DEBE SER PERSISTENTE </a:t>
            </a:r>
            <a:endParaRPr lang="es-MX" sz="2600" b="1" dirty="0" smtClean="0"/>
          </a:p>
          <a:p>
            <a:pPr algn="just"/>
            <a:r>
              <a:rPr lang="es-MX" sz="2600" dirty="0" smtClean="0"/>
              <a:t>Hay </a:t>
            </a:r>
            <a:r>
              <a:rPr lang="es-MX" sz="2600" dirty="0"/>
              <a:t>una señal que debemos ver en un seguidor, de su líder. Debe ser persistente. Debe continuar, aún cuando sus fuerzas se hayan agotado. David decía en Salmos 92:10: </a:t>
            </a:r>
            <a:r>
              <a:rPr lang="es-MX" sz="2600" b="1" dirty="0"/>
              <a:t>“Pero tú aumentarás mis FUERZAS como las del búfalo; seré ungido con aceite fresco”</a:t>
            </a:r>
            <a:r>
              <a:rPr lang="es-MX" sz="2600" dirty="0"/>
              <a:t>. En Isaías 40:29 dice: </a:t>
            </a:r>
            <a:r>
              <a:rPr lang="es-MX" sz="2600" b="1" dirty="0"/>
              <a:t>“El da esfuerzo al cansado, y multiplica las FUERZAS al que no tiene ningunas”. </a:t>
            </a:r>
            <a:r>
              <a:rPr lang="es-MX" sz="2600" dirty="0"/>
              <a:t>Hechos 1:14: </a:t>
            </a:r>
            <a:r>
              <a:rPr lang="es-MX" sz="2600" b="1" dirty="0"/>
              <a:t>“Todos éstos perseveraban unánimes en oración y ruego…”. </a:t>
            </a:r>
            <a:r>
              <a:rPr lang="es-MX" sz="2600" dirty="0"/>
              <a:t>Hechos 2:42: </a:t>
            </a:r>
            <a:r>
              <a:rPr lang="es-MX" sz="2600" b="1" dirty="0"/>
              <a:t>“Y perseveraban en la doctrina de los apóstoles, en la comunión unos con otros…”.</a:t>
            </a:r>
          </a:p>
        </p:txBody>
      </p:sp>
    </p:spTree>
    <p:extLst>
      <p:ext uri="{BB962C8B-B14F-4D97-AF65-F5344CB8AC3E}">
        <p14:creationId xmlns:p14="http://schemas.microsoft.com/office/powerpoint/2010/main" val="2659008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12852" y="1545495"/>
            <a:ext cx="8338457" cy="3970318"/>
          </a:xfrm>
          <a:prstGeom prst="rect">
            <a:avLst/>
          </a:prstGeom>
        </p:spPr>
        <p:txBody>
          <a:bodyPr wrap="square">
            <a:spAutoFit/>
          </a:bodyPr>
          <a:lstStyle/>
          <a:p>
            <a:pPr algn="just"/>
            <a:r>
              <a:rPr lang="es-MX" sz="2800" b="1" dirty="0"/>
              <a:t>VII.- DEBE SER ÍNTEGRO </a:t>
            </a:r>
            <a:endParaRPr lang="es-MX" sz="2800" b="1" dirty="0" smtClean="0"/>
          </a:p>
          <a:p>
            <a:pPr algn="just"/>
            <a:r>
              <a:rPr lang="es-MX" sz="2800" dirty="0" smtClean="0"/>
              <a:t>Job </a:t>
            </a:r>
            <a:r>
              <a:rPr lang="es-MX" sz="2800" dirty="0"/>
              <a:t>nos enseña que él era una persona integra. </a:t>
            </a:r>
            <a:endParaRPr lang="es-MX" sz="2800" dirty="0" smtClean="0"/>
          </a:p>
          <a:p>
            <a:pPr algn="just"/>
            <a:r>
              <a:rPr lang="es-MX" sz="2800" dirty="0" smtClean="0"/>
              <a:t>Todo </a:t>
            </a:r>
            <a:r>
              <a:rPr lang="es-MX" sz="2800" dirty="0"/>
              <a:t>lo que le pasó, las pruebas, los alcances de ellas, sus pérdidas; y su esposa le dice: Job 2:9: </a:t>
            </a:r>
          </a:p>
          <a:p>
            <a:pPr algn="just"/>
            <a:r>
              <a:rPr lang="es-MX" sz="2800" b="1" dirty="0" smtClean="0"/>
              <a:t>“</a:t>
            </a:r>
            <a:r>
              <a:rPr lang="es-MX" sz="2800" b="1" dirty="0"/>
              <a:t>Entonces le dijo su mujer: ¿Aún retienes tu INTEGRIDAD? Maldice a Dios, y muérete”.</a:t>
            </a:r>
            <a:r>
              <a:rPr lang="es-MX" sz="2800" dirty="0"/>
              <a:t> </a:t>
            </a:r>
            <a:endParaRPr lang="es-MX" sz="2800" dirty="0" smtClean="0"/>
          </a:p>
          <a:p>
            <a:pPr algn="just"/>
            <a:r>
              <a:rPr lang="es-MX" sz="2800" dirty="0" smtClean="0"/>
              <a:t>Él </a:t>
            </a:r>
            <a:r>
              <a:rPr lang="es-MX" sz="2800" dirty="0"/>
              <a:t>mismo Job señala en Job 31:6: </a:t>
            </a:r>
            <a:endParaRPr lang="es-MX" sz="2800" dirty="0" smtClean="0"/>
          </a:p>
          <a:p>
            <a:pPr algn="just"/>
            <a:r>
              <a:rPr lang="es-MX" sz="2800" b="1" dirty="0" smtClean="0"/>
              <a:t>“</a:t>
            </a:r>
            <a:r>
              <a:rPr lang="es-MX" sz="2800" b="1" dirty="0"/>
              <a:t>Péseme Dios en balanzas de justicia, Y conocerá mi INTEGRIDAD”.</a:t>
            </a:r>
          </a:p>
        </p:txBody>
      </p:sp>
    </p:spTree>
    <p:extLst>
      <p:ext uri="{BB962C8B-B14F-4D97-AF65-F5344CB8AC3E}">
        <p14:creationId xmlns:p14="http://schemas.microsoft.com/office/powerpoint/2010/main" val="382317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70114" y="1797707"/>
            <a:ext cx="8207828" cy="3046988"/>
          </a:xfrm>
          <a:prstGeom prst="rect">
            <a:avLst/>
          </a:prstGeom>
        </p:spPr>
        <p:txBody>
          <a:bodyPr wrap="square">
            <a:spAutoFit/>
          </a:bodyPr>
          <a:lstStyle/>
          <a:p>
            <a:pPr algn="just"/>
            <a:r>
              <a:rPr lang="es-MX" sz="3200" dirty="0"/>
              <a:t>La reputación es lo que la gente dice que eres, la integridad es lo que realmente somos. </a:t>
            </a:r>
            <a:endParaRPr lang="es-MX" sz="3200" dirty="0" smtClean="0"/>
          </a:p>
          <a:p>
            <a:pPr algn="just"/>
            <a:r>
              <a:rPr lang="es-MX" sz="3200" dirty="0" smtClean="0"/>
              <a:t>Tito </a:t>
            </a:r>
            <a:r>
              <a:rPr lang="es-MX" sz="3200" dirty="0"/>
              <a:t>2:7: </a:t>
            </a:r>
            <a:endParaRPr lang="es-MX" sz="3200" dirty="0" smtClean="0"/>
          </a:p>
          <a:p>
            <a:pPr algn="just"/>
            <a:r>
              <a:rPr lang="es-MX" sz="3200" b="1" dirty="0" smtClean="0"/>
              <a:t>“</a:t>
            </a:r>
            <a:r>
              <a:rPr lang="es-MX" sz="3200" b="1" dirty="0"/>
              <a:t>presentándote tú en todo como ejemplo de buenas obras; en la enseñanza mostrando INTEGRIDAD…”.</a:t>
            </a:r>
          </a:p>
        </p:txBody>
      </p:sp>
    </p:spTree>
    <p:extLst>
      <p:ext uri="{BB962C8B-B14F-4D97-AF65-F5344CB8AC3E}">
        <p14:creationId xmlns:p14="http://schemas.microsoft.com/office/powerpoint/2010/main" val="5630307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68085" y="1623536"/>
            <a:ext cx="8120743" cy="3431709"/>
          </a:xfrm>
          <a:prstGeom prst="rect">
            <a:avLst/>
          </a:prstGeom>
        </p:spPr>
        <p:txBody>
          <a:bodyPr wrap="square">
            <a:spAutoFit/>
          </a:bodyPr>
          <a:lstStyle/>
          <a:p>
            <a:pPr algn="just"/>
            <a:r>
              <a:rPr lang="es-MX" sz="3100" b="1" dirty="0"/>
              <a:t>VIII.- DEBE TENER UN PANORAMA </a:t>
            </a:r>
            <a:r>
              <a:rPr lang="es-MX" sz="3100" b="1" dirty="0" smtClean="0"/>
              <a:t>GRANDE</a:t>
            </a:r>
          </a:p>
          <a:p>
            <a:pPr algn="just"/>
            <a:r>
              <a:rPr lang="es-MX" sz="3100" dirty="0" smtClean="0"/>
              <a:t> </a:t>
            </a:r>
          </a:p>
          <a:p>
            <a:pPr algn="just"/>
            <a:r>
              <a:rPr lang="es-MX" sz="3100" dirty="0" smtClean="0"/>
              <a:t>Una </a:t>
            </a:r>
            <a:r>
              <a:rPr lang="es-MX" sz="3100" dirty="0"/>
              <a:t>vez que el líder presenta la visión, entonces deben: </a:t>
            </a:r>
            <a:endParaRPr lang="es-MX" sz="3100" dirty="0" smtClean="0"/>
          </a:p>
          <a:p>
            <a:pPr algn="just"/>
            <a:r>
              <a:rPr lang="es-MX" sz="3100" dirty="0" smtClean="0"/>
              <a:t>A. Caminar </a:t>
            </a:r>
            <a:r>
              <a:rPr lang="es-MX" sz="3100" dirty="0"/>
              <a:t>juntos, los seguidores con el líder. </a:t>
            </a:r>
            <a:endParaRPr lang="es-MX" sz="3100" dirty="0" smtClean="0"/>
          </a:p>
          <a:p>
            <a:pPr algn="just"/>
            <a:r>
              <a:rPr lang="es-MX" sz="3100" dirty="0" smtClean="0"/>
              <a:t>B</a:t>
            </a:r>
            <a:r>
              <a:rPr lang="es-MX" sz="3100" dirty="0"/>
              <a:t>. Personalizar la visión. </a:t>
            </a:r>
            <a:endParaRPr lang="es-MX" sz="3100" dirty="0" smtClean="0"/>
          </a:p>
          <a:p>
            <a:pPr algn="just"/>
            <a:r>
              <a:rPr lang="es-MX" sz="3100" dirty="0" smtClean="0"/>
              <a:t>C</a:t>
            </a:r>
            <a:r>
              <a:rPr lang="es-MX" sz="3100" dirty="0"/>
              <a:t>. Ensanchar su corazón.</a:t>
            </a:r>
          </a:p>
        </p:txBody>
      </p:sp>
    </p:spTree>
    <p:extLst>
      <p:ext uri="{BB962C8B-B14F-4D97-AF65-F5344CB8AC3E}">
        <p14:creationId xmlns:p14="http://schemas.microsoft.com/office/powerpoint/2010/main" val="17194083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55171" y="1811608"/>
            <a:ext cx="8098972" cy="3539430"/>
          </a:xfrm>
          <a:prstGeom prst="rect">
            <a:avLst/>
          </a:prstGeom>
        </p:spPr>
        <p:txBody>
          <a:bodyPr wrap="square">
            <a:spAutoFit/>
          </a:bodyPr>
          <a:lstStyle/>
          <a:p>
            <a:pPr algn="just"/>
            <a:r>
              <a:rPr lang="es-MX" sz="3200" dirty="0"/>
              <a:t>No debemos sentir que somos llamado para hacer poco, ni tampoco que no somos llamados para alcanzar multitudes. </a:t>
            </a:r>
            <a:endParaRPr lang="es-MX" sz="3200" dirty="0" smtClean="0"/>
          </a:p>
          <a:p>
            <a:pPr algn="just"/>
            <a:r>
              <a:rPr lang="es-MX" sz="3200" dirty="0" smtClean="0"/>
              <a:t>Isaías </a:t>
            </a:r>
            <a:r>
              <a:rPr lang="es-MX" sz="3200" dirty="0"/>
              <a:t>54:2: </a:t>
            </a:r>
            <a:endParaRPr lang="es-MX" sz="3200" dirty="0" smtClean="0"/>
          </a:p>
          <a:p>
            <a:pPr algn="just"/>
            <a:r>
              <a:rPr lang="es-MX" sz="3200" b="1" dirty="0" smtClean="0"/>
              <a:t>“</a:t>
            </a:r>
            <a:r>
              <a:rPr lang="es-MX" sz="3200" b="1" dirty="0"/>
              <a:t>Ensancha el sitio de tu tienda, y las cortinas de tus habitaciones sean extendidas; no seas escasa…”.</a:t>
            </a:r>
          </a:p>
        </p:txBody>
      </p:sp>
    </p:spTree>
    <p:extLst>
      <p:ext uri="{BB962C8B-B14F-4D97-AF65-F5344CB8AC3E}">
        <p14:creationId xmlns:p14="http://schemas.microsoft.com/office/powerpoint/2010/main" val="1007925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CuadroTexto 1"/>
          <p:cNvSpPr txBox="1"/>
          <p:nvPr/>
        </p:nvSpPr>
        <p:spPr>
          <a:xfrm>
            <a:off x="816429" y="1676400"/>
            <a:ext cx="7456714" cy="3785652"/>
          </a:xfrm>
          <a:prstGeom prst="rect">
            <a:avLst/>
          </a:prstGeom>
          <a:noFill/>
        </p:spPr>
        <p:txBody>
          <a:bodyPr wrap="square" rtlCol="0">
            <a:spAutoFit/>
          </a:bodyPr>
          <a:lstStyle/>
          <a:p>
            <a:pPr algn="ctr"/>
            <a:r>
              <a:rPr lang="es-MX" sz="8000" b="1" dirty="0" smtClean="0"/>
              <a:t>LO QUE SE ESPERA DE UN DISCÍPULO</a:t>
            </a:r>
            <a:endParaRPr lang="es-MX" sz="8000" b="1" dirty="0"/>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13657" y="1565426"/>
            <a:ext cx="8153400" cy="3970318"/>
          </a:xfrm>
          <a:prstGeom prst="rect">
            <a:avLst/>
          </a:prstGeom>
        </p:spPr>
        <p:txBody>
          <a:bodyPr wrap="square">
            <a:spAutoFit/>
          </a:bodyPr>
          <a:lstStyle/>
          <a:p>
            <a:pPr algn="just"/>
            <a:r>
              <a:rPr lang="es-MX" sz="2800" dirty="0"/>
              <a:t>Tenemos a Jesucristo de nuestro lado y en su nombre, podemos hacer proezas. Juan el teólogo en Apocalipsis 19:6 dijo</a:t>
            </a:r>
            <a:r>
              <a:rPr lang="es-MX" sz="2800" b="1" dirty="0"/>
              <a:t>: “Y oí como la voz de una gran MULTITUD, como el estruendo de muchas aguas, y como la voz de grandes truenos, que decía: ¡Aleluya, porque el Señor nuestro Dios Todopoderoso reina!”. </a:t>
            </a:r>
            <a:endParaRPr lang="es-MX" sz="2800" b="1" dirty="0" smtClean="0"/>
          </a:p>
          <a:p>
            <a:pPr algn="just"/>
            <a:r>
              <a:rPr lang="es-MX" sz="2800" dirty="0" smtClean="0"/>
              <a:t>Al </a:t>
            </a:r>
            <a:r>
              <a:rPr lang="es-MX" sz="2800" dirty="0"/>
              <a:t>Señor no le gustan las pescas pequeñas, sino las cosechas grandes. El nos envió a dar mucho fruto. Recordemos que les dijo: </a:t>
            </a:r>
            <a:r>
              <a:rPr lang="es-MX" sz="2800" b="1" dirty="0"/>
              <a:t>“Tira la red a la derecha…”.</a:t>
            </a:r>
          </a:p>
        </p:txBody>
      </p:sp>
    </p:spTree>
    <p:extLst>
      <p:ext uri="{BB962C8B-B14F-4D97-AF65-F5344CB8AC3E}">
        <p14:creationId xmlns:p14="http://schemas.microsoft.com/office/powerpoint/2010/main" val="25773447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35429" y="1305251"/>
            <a:ext cx="8186058" cy="4293483"/>
          </a:xfrm>
          <a:prstGeom prst="rect">
            <a:avLst/>
          </a:prstGeom>
        </p:spPr>
        <p:txBody>
          <a:bodyPr wrap="square">
            <a:spAutoFit/>
          </a:bodyPr>
          <a:lstStyle/>
          <a:p>
            <a:pPr algn="just"/>
            <a:r>
              <a:rPr lang="es-MX" sz="2100" b="1" dirty="0"/>
              <a:t>IX.- DEBE SER DISCIPLINADO </a:t>
            </a:r>
            <a:endParaRPr lang="es-MX" sz="2100" b="1" dirty="0" smtClean="0"/>
          </a:p>
          <a:p>
            <a:pPr algn="just"/>
            <a:r>
              <a:rPr lang="es-MX" sz="2100" dirty="0" smtClean="0"/>
              <a:t>Tomas </a:t>
            </a:r>
            <a:r>
              <a:rPr lang="es-MX" sz="2100" dirty="0"/>
              <a:t>Harry decía: </a:t>
            </a:r>
            <a:r>
              <a:rPr lang="es-MX" sz="2100" b="1" dirty="0"/>
              <a:t>“tal vez el resultado más valioso de toda educación es la habilidad de ponerse Usted mismo a hacer las cosas que Usted tiene que hacer, cuando se tengan que hacer, aunque no le agrade, esta es una de las lecciones que deberá aprenderse”.</a:t>
            </a:r>
            <a:r>
              <a:rPr lang="es-MX" sz="2100" dirty="0"/>
              <a:t> </a:t>
            </a:r>
            <a:endParaRPr lang="es-MX" sz="2100" dirty="0" smtClean="0"/>
          </a:p>
          <a:p>
            <a:pPr algn="just"/>
            <a:r>
              <a:rPr lang="es-MX" sz="2100" dirty="0" smtClean="0"/>
              <a:t>Por </a:t>
            </a:r>
            <a:r>
              <a:rPr lang="es-MX" sz="2100" dirty="0"/>
              <a:t>eso el escritor a los Hebreos 12:11 aseveró: </a:t>
            </a:r>
            <a:r>
              <a:rPr lang="es-MX" sz="2100" b="1" dirty="0"/>
              <a:t>“Es verdad que ninguna DISCIPLINA al presente parece ser causa de gozo, sino de tristeza; pero después da fruto apacible de justicia a los que en ella han sido ejercitados”. </a:t>
            </a:r>
            <a:endParaRPr lang="es-MX" sz="2100" b="1" dirty="0" smtClean="0"/>
          </a:p>
          <a:p>
            <a:pPr algn="just"/>
            <a:r>
              <a:rPr lang="es-MX" sz="2100" dirty="0" smtClean="0"/>
              <a:t>Proverbios </a:t>
            </a:r>
            <a:r>
              <a:rPr lang="es-MX" sz="2100" dirty="0"/>
              <a:t>15:32: </a:t>
            </a:r>
            <a:r>
              <a:rPr lang="es-MX" sz="2100" b="1" dirty="0"/>
              <a:t>“El que tiene en poco la disciplina menosprecia su alma…”. </a:t>
            </a:r>
            <a:endParaRPr lang="es-MX" sz="2100" b="1" dirty="0" smtClean="0"/>
          </a:p>
          <a:p>
            <a:pPr algn="just"/>
            <a:r>
              <a:rPr lang="es-MX" sz="2100" dirty="0" smtClean="0"/>
              <a:t>Hebreos </a:t>
            </a:r>
            <a:r>
              <a:rPr lang="es-MX" sz="2100" dirty="0"/>
              <a:t>12:8: </a:t>
            </a:r>
            <a:r>
              <a:rPr lang="es-MX" sz="2100" b="1" dirty="0"/>
              <a:t>“Pero si se os deja sin DISCIPLINA, de la cual todos han sido participantes…”. </a:t>
            </a:r>
          </a:p>
        </p:txBody>
      </p:sp>
    </p:spTree>
    <p:extLst>
      <p:ext uri="{BB962C8B-B14F-4D97-AF65-F5344CB8AC3E}">
        <p14:creationId xmlns:p14="http://schemas.microsoft.com/office/powerpoint/2010/main" val="24067884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02771" y="1423912"/>
            <a:ext cx="8273143" cy="4093428"/>
          </a:xfrm>
          <a:prstGeom prst="rect">
            <a:avLst/>
          </a:prstGeom>
        </p:spPr>
        <p:txBody>
          <a:bodyPr wrap="square">
            <a:spAutoFit/>
          </a:bodyPr>
          <a:lstStyle/>
          <a:p>
            <a:pPr algn="just"/>
            <a:r>
              <a:rPr lang="es-MX" sz="2600" b="1" dirty="0"/>
              <a:t>X.- DEBE SER AGRADECIDO </a:t>
            </a:r>
            <a:endParaRPr lang="es-MX" sz="2600" b="1" dirty="0" smtClean="0"/>
          </a:p>
          <a:p>
            <a:pPr algn="just"/>
            <a:r>
              <a:rPr lang="es-MX" sz="2600" dirty="0" smtClean="0"/>
              <a:t>Debemos </a:t>
            </a:r>
            <a:r>
              <a:rPr lang="es-MX" sz="2600" dirty="0"/>
              <a:t>reconocer nuestra deuda con Dios, con la vida y con los demás. Pues mucho han hecho por nosotros. Algunos conscientemente y otros sin saberlo, nos han dado bendición. </a:t>
            </a:r>
            <a:endParaRPr lang="es-MX" sz="2600" dirty="0" smtClean="0"/>
          </a:p>
          <a:p>
            <a:pPr algn="just"/>
            <a:r>
              <a:rPr lang="es-MX" sz="2600" dirty="0" smtClean="0"/>
              <a:t>Romanos </a:t>
            </a:r>
            <a:r>
              <a:rPr lang="es-MX" sz="2600" dirty="0"/>
              <a:t>8:28</a:t>
            </a:r>
            <a:r>
              <a:rPr lang="es-MX" sz="2600" b="1" dirty="0"/>
              <a:t>: </a:t>
            </a:r>
            <a:endParaRPr lang="es-MX" sz="2600" b="1" dirty="0" smtClean="0"/>
          </a:p>
          <a:p>
            <a:pPr algn="just"/>
            <a:r>
              <a:rPr lang="es-MX" sz="2600" b="1" dirty="0" smtClean="0"/>
              <a:t>“</a:t>
            </a:r>
            <a:r>
              <a:rPr lang="es-MX" sz="2600" b="1" dirty="0"/>
              <a:t>A los que aman a Dios todo les ayuda para bien…”. </a:t>
            </a:r>
            <a:endParaRPr lang="es-MX" sz="2600" b="1" dirty="0" smtClean="0"/>
          </a:p>
          <a:p>
            <a:pPr algn="just"/>
            <a:r>
              <a:rPr lang="es-MX" sz="2600" dirty="0" smtClean="0"/>
              <a:t>Hebreos </a:t>
            </a:r>
            <a:r>
              <a:rPr lang="es-MX" sz="2600" dirty="0"/>
              <a:t>12:28 nos dice: </a:t>
            </a:r>
            <a:r>
              <a:rPr lang="es-MX" sz="2600" b="1" dirty="0"/>
              <a:t>“Así que, recibiendo nosotros un reino inconmovible, tengamos </a:t>
            </a:r>
            <a:r>
              <a:rPr lang="es-MX" sz="2600" b="1" dirty="0" smtClean="0"/>
              <a:t>GRATITUD</a:t>
            </a:r>
            <a:r>
              <a:rPr lang="es-MX" sz="2600" b="1" dirty="0"/>
              <a:t>, y mediante ella sirvamos a Dios agradándole con temor y reverencia”. </a:t>
            </a:r>
          </a:p>
        </p:txBody>
      </p:sp>
    </p:spTree>
    <p:extLst>
      <p:ext uri="{BB962C8B-B14F-4D97-AF65-F5344CB8AC3E}">
        <p14:creationId xmlns:p14="http://schemas.microsoft.com/office/powerpoint/2010/main" val="23004384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57199" y="1595067"/>
            <a:ext cx="8284029" cy="4154984"/>
          </a:xfrm>
          <a:prstGeom prst="rect">
            <a:avLst/>
          </a:prstGeom>
        </p:spPr>
        <p:txBody>
          <a:bodyPr wrap="square">
            <a:spAutoFit/>
          </a:bodyPr>
          <a:lstStyle/>
          <a:p>
            <a:pPr algn="just"/>
            <a:r>
              <a:rPr lang="es-MX" sz="4000" b="1" dirty="0"/>
              <a:t>CONCLUSIÓN </a:t>
            </a:r>
            <a:endParaRPr lang="es-MX" sz="4000" b="1" dirty="0" smtClean="0"/>
          </a:p>
          <a:p>
            <a:pPr algn="just"/>
            <a:r>
              <a:rPr lang="es-MX" sz="2800" dirty="0" smtClean="0"/>
              <a:t>Después </a:t>
            </a:r>
            <a:r>
              <a:rPr lang="es-MX" sz="2800" dirty="0"/>
              <a:t>de haber estudiado el perfil de un seguidor, hagamos un pequeño alto y veamos cómo es nuestro andar; si vamos caminando juntos, si queremos adelantarnos, o si de plano estamos deteniendo lo bueno que está realizando nuestro líder. Pidamos a Dios nos de sabiduría, entendimiento y el deseo de ser una gran bendición para nuestro líder. Podemos parafrasear: </a:t>
            </a:r>
            <a:r>
              <a:rPr lang="es-MX" sz="2800" b="1" dirty="0"/>
              <a:t>“Demos de gracia, lo que de gracia hemos recibido…”. </a:t>
            </a:r>
          </a:p>
        </p:txBody>
      </p:sp>
    </p:spTree>
    <p:extLst>
      <p:ext uri="{BB962C8B-B14F-4D97-AF65-F5344CB8AC3E}">
        <p14:creationId xmlns:p14="http://schemas.microsoft.com/office/powerpoint/2010/main" val="763219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685799" y="1886635"/>
            <a:ext cx="7903029" cy="1938992"/>
          </a:xfrm>
          <a:prstGeom prst="rect">
            <a:avLst/>
          </a:prstGeom>
        </p:spPr>
        <p:txBody>
          <a:bodyPr wrap="square">
            <a:spAutoFit/>
          </a:bodyPr>
          <a:lstStyle/>
          <a:p>
            <a:pPr algn="just"/>
            <a:r>
              <a:rPr lang="es-MX" sz="4000" dirty="0"/>
              <a:t>BASE BÍBLICA: Hebreos 3:5 </a:t>
            </a:r>
            <a:endParaRPr lang="es-MX" sz="4000" dirty="0" smtClean="0"/>
          </a:p>
          <a:p>
            <a:pPr algn="just"/>
            <a:r>
              <a:rPr lang="es-MX" sz="4000" b="1" dirty="0" smtClean="0"/>
              <a:t>“</a:t>
            </a:r>
            <a:r>
              <a:rPr lang="es-MX" sz="4000" b="1" dirty="0"/>
              <a:t>Y Moisés a la verdad fue fiel en toda la casa de Dios…”.</a:t>
            </a:r>
          </a:p>
        </p:txBody>
      </p:sp>
    </p:spTree>
    <p:extLst>
      <p:ext uri="{BB962C8B-B14F-4D97-AF65-F5344CB8AC3E}">
        <p14:creationId xmlns:p14="http://schemas.microsoft.com/office/powerpoint/2010/main" val="1391791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89857" y="1599923"/>
            <a:ext cx="8175172" cy="4154984"/>
          </a:xfrm>
          <a:prstGeom prst="rect">
            <a:avLst/>
          </a:prstGeom>
        </p:spPr>
        <p:txBody>
          <a:bodyPr wrap="square">
            <a:spAutoFit/>
          </a:bodyPr>
          <a:lstStyle/>
          <a:p>
            <a:pPr algn="just"/>
            <a:r>
              <a:rPr lang="es-MX" sz="4000" b="1" dirty="0"/>
              <a:t>INTRODUCCIÓN </a:t>
            </a:r>
            <a:endParaRPr lang="es-MX" sz="4000" b="1" dirty="0" smtClean="0"/>
          </a:p>
          <a:p>
            <a:pPr algn="just"/>
            <a:r>
              <a:rPr lang="es-MX" sz="3200" dirty="0" smtClean="0"/>
              <a:t>Un </a:t>
            </a:r>
            <a:r>
              <a:rPr lang="es-MX" sz="3200" dirty="0"/>
              <a:t>buen líder necesita que sus seguidores reúnan cierta clase de características, ya que es importante que caminen junto a él; que juntos puedan realizar un trabajo efectivo y de gran bendición. Es por ello, que se ha elaborado una lista que nos perfile cómo debe ser un “seguidor” y a manera de decálogo se presenta:</a:t>
            </a:r>
          </a:p>
        </p:txBody>
      </p:sp>
    </p:spTree>
    <p:extLst>
      <p:ext uri="{BB962C8B-B14F-4D97-AF65-F5344CB8AC3E}">
        <p14:creationId xmlns:p14="http://schemas.microsoft.com/office/powerpoint/2010/main" val="3171128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11629" y="1837959"/>
            <a:ext cx="8109857" cy="3046988"/>
          </a:xfrm>
          <a:prstGeom prst="rect">
            <a:avLst/>
          </a:prstGeom>
        </p:spPr>
        <p:txBody>
          <a:bodyPr wrap="square">
            <a:spAutoFit/>
          </a:bodyPr>
          <a:lstStyle/>
          <a:p>
            <a:pPr algn="just"/>
            <a:r>
              <a:rPr lang="es-MX" sz="3200" b="1" dirty="0"/>
              <a:t>I.- DEBE SER POSITIVO </a:t>
            </a:r>
            <a:endParaRPr lang="es-MX" sz="3200" b="1" dirty="0" smtClean="0"/>
          </a:p>
          <a:p>
            <a:pPr algn="just"/>
            <a:r>
              <a:rPr lang="es-MX" sz="3200" dirty="0" smtClean="0"/>
              <a:t>Debe </a:t>
            </a:r>
            <a:r>
              <a:rPr lang="es-MX" sz="3200" dirty="0"/>
              <a:t>tener la habilidad de trabajar y relacionarse con las personas de una manera positiva, aún cuando las circunstancias no sean favorables. Hay algunas señales que nos demuestran cuando un líder es positivo: </a:t>
            </a:r>
          </a:p>
        </p:txBody>
      </p:sp>
    </p:spTree>
    <p:extLst>
      <p:ext uri="{BB962C8B-B14F-4D97-AF65-F5344CB8AC3E}">
        <p14:creationId xmlns:p14="http://schemas.microsoft.com/office/powerpoint/2010/main" val="374351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22513" y="1296297"/>
            <a:ext cx="8131629" cy="4324261"/>
          </a:xfrm>
          <a:prstGeom prst="rect">
            <a:avLst/>
          </a:prstGeom>
        </p:spPr>
        <p:txBody>
          <a:bodyPr wrap="square">
            <a:spAutoFit/>
          </a:bodyPr>
          <a:lstStyle/>
          <a:p>
            <a:pPr algn="just"/>
            <a:r>
              <a:rPr lang="es-MX" sz="2500" dirty="0"/>
              <a:t>Es entusiasta, lleno de confianza, es creativo, persiste en lo que cree; además busca soluciones, sus actos caen bien, se orienta hacia una dirección, cuando es necesario toma la iniciativa, sabe ser generoso y su meta está orientada hacia el éxito. </a:t>
            </a:r>
            <a:endParaRPr lang="es-MX" sz="2500" dirty="0" smtClean="0"/>
          </a:p>
          <a:p>
            <a:pPr algn="just"/>
            <a:endParaRPr lang="es-MX" sz="2500" dirty="0"/>
          </a:p>
          <a:p>
            <a:pPr algn="just"/>
            <a:r>
              <a:rPr lang="es-MX" sz="2500" dirty="0" smtClean="0"/>
              <a:t>Recordemos </a:t>
            </a:r>
            <a:r>
              <a:rPr lang="es-MX" sz="2500" dirty="0"/>
              <a:t>que los 12 jóvenes espías que fueron enviados a la tierra prometida, 10 volvieron con mensaje negativo; pero hubo 2 que nos dieron un mensaje que bien pudiera ser el nuestro: Números 13:30: </a:t>
            </a:r>
            <a:r>
              <a:rPr lang="es-MX" sz="2500" b="1" dirty="0"/>
              <a:t>“… porque más podremos nosotros que ellos…”. </a:t>
            </a:r>
          </a:p>
        </p:txBody>
      </p:sp>
    </p:spTree>
    <p:extLst>
      <p:ext uri="{BB962C8B-B14F-4D97-AF65-F5344CB8AC3E}">
        <p14:creationId xmlns:p14="http://schemas.microsoft.com/office/powerpoint/2010/main" val="1621250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02771" y="1578152"/>
            <a:ext cx="8229600" cy="3539430"/>
          </a:xfrm>
          <a:prstGeom prst="rect">
            <a:avLst/>
          </a:prstGeom>
        </p:spPr>
        <p:txBody>
          <a:bodyPr wrap="square">
            <a:spAutoFit/>
          </a:bodyPr>
          <a:lstStyle/>
          <a:p>
            <a:pPr algn="just"/>
            <a:r>
              <a:rPr lang="es-MX" sz="3200" b="1" dirty="0"/>
              <a:t>II.- DEBE SER UN SIERVO </a:t>
            </a:r>
            <a:endParaRPr lang="es-MX" sz="3200" b="1" dirty="0" smtClean="0"/>
          </a:p>
          <a:p>
            <a:pPr algn="just"/>
            <a:r>
              <a:rPr lang="es-MX" sz="3200" dirty="0" smtClean="0"/>
              <a:t>Debe </a:t>
            </a:r>
            <a:r>
              <a:rPr lang="es-MX" sz="3200" dirty="0"/>
              <a:t>tener la disposición de someterse, jugar en equipo y seguir al líder. Se dice que la medida del líder no está en cuántos siervos tenga, sino a cuántos hombres puede servir. Y es que un siervo es aquel que en cuanto ve una necesidad, toma la responsabilidad como suya y la suple. </a:t>
            </a:r>
          </a:p>
        </p:txBody>
      </p:sp>
    </p:spTree>
    <p:extLst>
      <p:ext uri="{BB962C8B-B14F-4D97-AF65-F5344CB8AC3E}">
        <p14:creationId xmlns:p14="http://schemas.microsoft.com/office/powerpoint/2010/main" val="3284964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43059" y="1374301"/>
            <a:ext cx="8273143" cy="4832092"/>
          </a:xfrm>
          <a:prstGeom prst="rect">
            <a:avLst/>
          </a:prstGeom>
        </p:spPr>
        <p:txBody>
          <a:bodyPr wrap="square">
            <a:spAutoFit/>
          </a:bodyPr>
          <a:lstStyle/>
          <a:p>
            <a:pPr algn="just"/>
            <a:r>
              <a:rPr lang="es-MX" sz="2700" dirty="0"/>
              <a:t>Preguntas que todo siervo debe preguntarse sobre su líder: </a:t>
            </a:r>
            <a:endParaRPr lang="es-MX" sz="2700" dirty="0" smtClean="0"/>
          </a:p>
          <a:p>
            <a:pPr algn="just"/>
            <a:r>
              <a:rPr lang="es-MX" sz="2700" dirty="0" smtClean="0"/>
              <a:t>A.  ¿Cuál </a:t>
            </a:r>
            <a:r>
              <a:rPr lang="es-MX" sz="2700" dirty="0"/>
              <a:t>es la carga que lleva en este momento? </a:t>
            </a:r>
            <a:endParaRPr lang="es-MX" sz="2700" dirty="0" smtClean="0"/>
          </a:p>
          <a:p>
            <a:pPr algn="just"/>
            <a:r>
              <a:rPr lang="es-MX" sz="2700" dirty="0" smtClean="0"/>
              <a:t>B</a:t>
            </a:r>
            <a:r>
              <a:rPr lang="es-MX" sz="2700" dirty="0"/>
              <a:t>. ¿Cómo puedo ayudarle con esa carga? </a:t>
            </a:r>
            <a:endParaRPr lang="es-MX" sz="2700" dirty="0" smtClean="0"/>
          </a:p>
          <a:p>
            <a:pPr algn="just"/>
            <a:r>
              <a:rPr lang="es-MX" sz="2700" dirty="0" smtClean="0"/>
              <a:t>C</a:t>
            </a:r>
            <a:r>
              <a:rPr lang="es-MX" sz="2700" dirty="0"/>
              <a:t>. ¿De qué manera le puedo demostrar mi ayuda? </a:t>
            </a:r>
            <a:endParaRPr lang="es-MX" sz="2700" dirty="0" smtClean="0"/>
          </a:p>
          <a:p>
            <a:pPr algn="just"/>
            <a:r>
              <a:rPr lang="es-MX" sz="2700" dirty="0" smtClean="0"/>
              <a:t>D</a:t>
            </a:r>
            <a:r>
              <a:rPr lang="es-MX" sz="2700" dirty="0"/>
              <a:t>. ¿Está el pastor haciendo algo que YO puedo hacer? Ser siervo no es tan difícil de describir, es más bien, difícil de lograr. </a:t>
            </a:r>
            <a:endParaRPr lang="es-MX" sz="2700" dirty="0" smtClean="0"/>
          </a:p>
          <a:p>
            <a:pPr algn="just"/>
            <a:r>
              <a:rPr lang="es-MX" sz="2700" dirty="0" smtClean="0"/>
              <a:t>Marcos </a:t>
            </a:r>
            <a:r>
              <a:rPr lang="es-MX" sz="2700" dirty="0"/>
              <a:t>10:45 nos dice: </a:t>
            </a:r>
            <a:r>
              <a:rPr lang="es-MX" sz="2700" b="1" dirty="0"/>
              <a:t>“Porque el Hijo del Hombre no vino para ser servido, sino para SERVIR, y para dar su vida en rescate por muchos”. </a:t>
            </a:r>
          </a:p>
        </p:txBody>
      </p:sp>
    </p:spTree>
    <p:extLst>
      <p:ext uri="{BB962C8B-B14F-4D97-AF65-F5344CB8AC3E}">
        <p14:creationId xmlns:p14="http://schemas.microsoft.com/office/powerpoint/2010/main" val="1855265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68086" y="1423244"/>
            <a:ext cx="8284028" cy="4493538"/>
          </a:xfrm>
          <a:prstGeom prst="rect">
            <a:avLst/>
          </a:prstGeom>
        </p:spPr>
        <p:txBody>
          <a:bodyPr wrap="square">
            <a:spAutoFit/>
          </a:bodyPr>
          <a:lstStyle/>
          <a:p>
            <a:pPr algn="just"/>
            <a:r>
              <a:rPr lang="es-MX" sz="2200" b="1" dirty="0"/>
              <a:t>III.- DEBE DESARROLLAR SU POTENCIAL DE CRECIMIENTO </a:t>
            </a:r>
            <a:endParaRPr lang="es-MX" sz="2200" b="1" dirty="0" smtClean="0"/>
          </a:p>
          <a:p>
            <a:pPr algn="just"/>
            <a:r>
              <a:rPr lang="es-MX" sz="2200" dirty="0" smtClean="0"/>
              <a:t>Debe </a:t>
            </a:r>
            <a:r>
              <a:rPr lang="es-MX" sz="2200" dirty="0"/>
              <a:t>tener la habilidad para estar en constante crecimiento, en todo lo que hace. Filipenses 3:12-13: </a:t>
            </a:r>
            <a:endParaRPr lang="es-MX" sz="2200" dirty="0" smtClean="0"/>
          </a:p>
          <a:p>
            <a:pPr algn="just"/>
            <a:r>
              <a:rPr lang="es-MX" sz="2200" b="1" dirty="0" smtClean="0"/>
              <a:t>“… </a:t>
            </a:r>
            <a:r>
              <a:rPr lang="es-MX" sz="2200" b="1" dirty="0"/>
              <a:t>yo mismo no pretendo haberlo ya alcanzado; pero una cosa hago: olvidando ciertamente lo que queda atrás, y extendiéndome a lo que está delante”. Debe tener “hambre” por el trabajo y desarrollo personal. Cuando hablamos de crecimiento, viene a nuestra mente los frutos o los árboles. Y es que cuando un árbol deja de crecer, es que está muerto. Da muestra de su vitalidad por su crecimiento. El seguidor debe crecer al igual que su líder está creciendo. Recordemos, que el crecimiento lo da el Señor. 1 Corintios 3:7 dice: “Así que ni el que planta es algo, ni el que riega, sino Dios, que da el CRECIMIENTO”.</a:t>
            </a:r>
          </a:p>
        </p:txBody>
      </p:sp>
    </p:spTree>
    <p:extLst>
      <p:ext uri="{BB962C8B-B14F-4D97-AF65-F5344CB8AC3E}">
        <p14:creationId xmlns:p14="http://schemas.microsoft.com/office/powerpoint/2010/main" val="342235647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221</TotalTime>
  <Words>1775</Words>
  <Application>Microsoft Office PowerPoint</Application>
  <PresentationFormat>Presentación en pantalla (4:3)</PresentationFormat>
  <Paragraphs>77</Paragraphs>
  <Slides>23</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23</vt:i4>
      </vt:variant>
    </vt:vector>
  </HeadingPairs>
  <TitlesOfParts>
    <vt:vector size="26"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54</cp:revision>
  <dcterms:created xsi:type="dcterms:W3CDTF">2016-01-29T05:02:58Z</dcterms:created>
  <dcterms:modified xsi:type="dcterms:W3CDTF">2018-02-02T07:57:04Z</dcterms:modified>
  <cp:category/>
</cp:coreProperties>
</file>