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B32B"/>
    <a:srgbClr val="0B5AB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31/01/2018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re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0543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600" dirty="0"/>
              <a:t>La gracia no se puede comprar, es gratuita. Así lo enseña Romanos 3:24: </a:t>
            </a:r>
            <a:endParaRPr lang="es-MX" sz="2600" dirty="0" smtClean="0"/>
          </a:p>
          <a:p>
            <a:pPr marL="0" indent="0" algn="just">
              <a:buNone/>
            </a:pPr>
            <a:r>
              <a:rPr lang="es-MX" sz="2600" b="1" dirty="0" smtClean="0"/>
              <a:t>“</a:t>
            </a:r>
            <a:r>
              <a:rPr lang="es-MX" sz="2600" b="1" dirty="0"/>
              <a:t>Siendo justificados gratuitamente por su gracia, mediante la redención que es en Cristo Jesús”. </a:t>
            </a:r>
            <a:endParaRPr lang="es-MX" sz="2600" b="1" dirty="0" smtClean="0"/>
          </a:p>
          <a:p>
            <a:pPr marL="0" indent="0" algn="just">
              <a:buNone/>
            </a:pPr>
            <a:r>
              <a:rPr lang="es-MX" sz="2600" dirty="0" smtClean="0"/>
              <a:t>Y </a:t>
            </a:r>
            <a:r>
              <a:rPr lang="es-MX" sz="2600" dirty="0"/>
              <a:t>Efesios 2:7 así lo declara: </a:t>
            </a:r>
            <a:endParaRPr lang="es-MX" sz="2600" dirty="0" smtClean="0"/>
          </a:p>
          <a:p>
            <a:pPr marL="0" indent="0" algn="just">
              <a:buNone/>
            </a:pPr>
            <a:r>
              <a:rPr lang="es-MX" sz="2600" b="1" dirty="0" smtClean="0"/>
              <a:t>“</a:t>
            </a:r>
            <a:r>
              <a:rPr lang="es-MX" sz="2600" b="1" dirty="0"/>
              <a:t>Para mostrar en los siglos venideros las abundantes riquezas de su gracia en su bondad para con nosotros en Cristo Jesús”. </a:t>
            </a:r>
            <a:endParaRPr lang="es-MX" sz="2600" dirty="0"/>
          </a:p>
          <a:p>
            <a:pPr marL="0" indent="0" algn="just">
              <a:buNone/>
            </a:pPr>
            <a:r>
              <a:rPr lang="es-MX" sz="2600" dirty="0" smtClean="0"/>
              <a:t>1 </a:t>
            </a:r>
            <a:r>
              <a:rPr lang="es-MX" sz="2600" dirty="0"/>
              <a:t>Corintios 6:20: </a:t>
            </a:r>
            <a:endParaRPr lang="es-MX" sz="2600" dirty="0" smtClean="0"/>
          </a:p>
          <a:p>
            <a:pPr marL="0" indent="0" algn="just">
              <a:buNone/>
            </a:pPr>
            <a:r>
              <a:rPr lang="es-MX" sz="2600" b="1" dirty="0" smtClean="0"/>
              <a:t>“</a:t>
            </a:r>
            <a:r>
              <a:rPr lang="es-MX" sz="2600" b="1" dirty="0"/>
              <a:t>Porque habéis sido comprados por precio; glorificad, pues a Dios”. </a:t>
            </a:r>
            <a:endParaRPr lang="es-MX" sz="2600" dirty="0"/>
          </a:p>
        </p:txBody>
      </p:sp>
    </p:spTree>
    <p:extLst>
      <p:ext uri="{BB962C8B-B14F-4D97-AF65-F5344CB8AC3E}">
        <p14:creationId xmlns:p14="http://schemas.microsoft.com/office/powerpoint/2010/main" val="2001708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5076"/>
            <a:ext cx="8229600" cy="477109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b="1" dirty="0"/>
              <a:t>II.- GRACIA QUE ENSEÑA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Si algo podemos aprender por medio de su gracia, es que hay novedad de vida. Una vez que conocemos su gracia, la enseñanza nunca deja de fluir.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Hay </a:t>
            </a:r>
            <a:r>
              <a:rPr lang="es-MX" dirty="0"/>
              <a:t>nueva vida, nueva forma de hablar, de pensar, de ver la vida; sobretodo de comportarse. 2 Corintios 5:17: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De modo que si alguno ya está en Cristo, nueva criatura es; las cosas viejas pasaron; he aquí todas son hechas nuevas”.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Cada </a:t>
            </a:r>
            <a:r>
              <a:rPr lang="es-MX" dirty="0"/>
              <a:t>día que pasamos en su gracia, aprendemos algo nuevo. Aprendemos a amar, a perdonar. También renunciamos a la impiedad, a los deseos que el mundo ofrece, aprendemos a vivir de manera justa, sobria y piadosamente. </a:t>
            </a:r>
          </a:p>
        </p:txBody>
      </p:sp>
    </p:spTree>
    <p:extLst>
      <p:ext uri="{BB962C8B-B14F-4D97-AF65-F5344CB8AC3E}">
        <p14:creationId xmlns:p14="http://schemas.microsoft.com/office/powerpoint/2010/main" val="21930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813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b="1" dirty="0"/>
              <a:t>III.- GRACIA QUE ABUNDA 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gracia de Dios no tiene límite, no se acaba; no se extingue. De hecho, a pesar de que el mundo avanza de manera agigantada hacia el pecado, Dios nos muestra cada día más </a:t>
            </a:r>
            <a:r>
              <a:rPr lang="es-MX" dirty="0" smtClean="0"/>
              <a:t>su </a:t>
            </a:r>
            <a:r>
              <a:rPr lang="es-MX" dirty="0"/>
              <a:t>gracia. Romanos 5:20: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Pero la ley se introdujo para que el abundase; mas cuando el pecado abundó, sobreabundo la gracia”.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66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Es bueno precisar, que nuestro Dios es un Dios que tiene abundancias para derramar. El tiene más cosas que darnos, que nosotros que pedirle.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Deuteronomio </a:t>
            </a:r>
            <a:r>
              <a:rPr lang="es-MX" sz="2800" dirty="0"/>
              <a:t>28:12</a:t>
            </a:r>
            <a:r>
              <a:rPr lang="es-MX" sz="2800" dirty="0" smtClean="0"/>
              <a:t>:</a:t>
            </a:r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Te abrirá Jehová su buen tesoro, el cielo, para enviar la lluvia a tu tierra en su tiempo, y para bendecir toda obra de tus manos. Y prestarás a muchas naciones, y tú no pedirás prestado”.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95279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81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4300" b="1" dirty="0"/>
              <a:t>IV.- GRACIA QUE JUSTIFICA </a:t>
            </a:r>
            <a:endParaRPr lang="es-MX" sz="4300" dirty="0"/>
          </a:p>
          <a:p>
            <a:pPr marL="0" indent="0" algn="just">
              <a:buNone/>
            </a:pPr>
            <a:r>
              <a:rPr lang="es-MX" sz="3000" dirty="0" smtClean="0"/>
              <a:t>Cuando </a:t>
            </a:r>
            <a:r>
              <a:rPr lang="es-MX" sz="3000" dirty="0"/>
              <a:t>alguien comete una falta, debe pagar por ella. Nuestra sentencia era: </a:t>
            </a:r>
            <a:r>
              <a:rPr lang="es-MX" sz="3000" b="1" dirty="0"/>
              <a:t>Condena de Muerte. </a:t>
            </a:r>
            <a:r>
              <a:rPr lang="es-MX" sz="3000" dirty="0"/>
              <a:t>Y mientras tanto, mientras llegaba el momento, no hay paz en dicha persona.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Pero </a:t>
            </a:r>
            <a:r>
              <a:rPr lang="es-MX" sz="3000" dirty="0"/>
              <a:t>una vez que somos justificados, es decir, perdonados a través de su gracia; entonces somos </a:t>
            </a:r>
            <a:endParaRPr lang="es-MX" sz="3000" b="1" dirty="0" smtClean="0"/>
          </a:p>
          <a:p>
            <a:pPr marL="0" indent="0" algn="just">
              <a:buNone/>
            </a:pPr>
            <a:r>
              <a:rPr lang="es-MX" sz="3000" b="1" dirty="0" smtClean="0"/>
              <a:t>Justificados</a:t>
            </a:r>
            <a:r>
              <a:rPr lang="es-MX" sz="3000" b="1" dirty="0"/>
              <a:t>, pues por la fe, tenemos paz para con Dios por medio de nuestro Señor Jesucristo”. </a:t>
            </a:r>
            <a:r>
              <a:rPr lang="es-MX" sz="3000" b="1" dirty="0" smtClean="0"/>
              <a:t>                               </a:t>
            </a:r>
            <a:r>
              <a:rPr lang="es-MX" sz="3000" dirty="0" smtClean="0"/>
              <a:t>Romanos </a:t>
            </a:r>
            <a:r>
              <a:rPr lang="es-MX" sz="3000" dirty="0"/>
              <a:t>5:1. </a:t>
            </a:r>
          </a:p>
        </p:txBody>
      </p:sp>
    </p:spTree>
    <p:extLst>
      <p:ext uri="{BB962C8B-B14F-4D97-AF65-F5344CB8AC3E}">
        <p14:creationId xmlns:p14="http://schemas.microsoft.com/office/powerpoint/2010/main" val="3202252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160"/>
            <a:ext cx="8229600" cy="471600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/>
              <a:t>Nuestra justificación y redención, no la buscamos nosotros; no nos costó a nosotros. Nuestras transgresiones nos llevaban a la muerte.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Romanos </a:t>
            </a:r>
            <a:r>
              <a:rPr lang="es-MX" dirty="0"/>
              <a:t>5:18: </a:t>
            </a:r>
            <a:r>
              <a:rPr lang="es-MX" b="1" dirty="0"/>
              <a:t>“Así que, por la transgresión de uno vino la condenación a todos los hombres, de la misma manera por la justicia de uno, vino a todos los hombres la justificación de vida”. </a:t>
            </a:r>
            <a:endParaRPr lang="es-MX" dirty="0"/>
          </a:p>
          <a:p>
            <a:pPr marL="0" indent="0" algn="just">
              <a:buNone/>
            </a:pPr>
            <a:r>
              <a:rPr lang="es-MX" dirty="0"/>
              <a:t>Romanos 5:1: </a:t>
            </a:r>
            <a:r>
              <a:rPr lang="es-MX" b="1" dirty="0"/>
              <a:t>“Justificados, pues, por la fe, tenemos paz para con Dios por medio de nuestro Señor Jesucristo”. </a:t>
            </a:r>
            <a:endParaRPr lang="es-MX" dirty="0"/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1 </a:t>
            </a:r>
            <a:r>
              <a:rPr lang="es-MX" dirty="0"/>
              <a:t>Corintios 6:11: </a:t>
            </a:r>
            <a:r>
              <a:rPr lang="es-MX" b="1" dirty="0"/>
              <a:t>“Y esto erais algunos; mas ya habéis sido lavados, ya habéis sido santificados, ya habéis sido justificados en el nombre del Señor Jesús, y por el Espíritu de nuestro Dios”.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3086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4300" b="1" dirty="0"/>
              <a:t>V.- DAD DE GRACIA </a:t>
            </a:r>
            <a:endParaRPr lang="es-MX" sz="4300" dirty="0"/>
          </a:p>
          <a:p>
            <a:pPr marL="0" indent="0" algn="just">
              <a:buNone/>
            </a:pP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Nosotros </a:t>
            </a:r>
            <a:r>
              <a:rPr lang="es-MX" sz="3000" dirty="0"/>
              <a:t>hemos recibido mucho de parte de Dios. Toca a nosotros ahora el empezar a dar a otros, lo que hemos recibido.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dirty="0" smtClean="0"/>
              <a:t>A </a:t>
            </a:r>
            <a:r>
              <a:rPr lang="es-MX" sz="3000" dirty="0"/>
              <a:t>nuestro alrededor hay muchos que todavía no reciben de su gracia. Dios quiere que nosotros seamos sus discípulos y como tales, hemos recibido sanidad, perdón, salvación, gozo, alegría y tantas cosas más. Ahora nos toca a nosotros ir y darles lo que hemos recibido. </a:t>
            </a:r>
          </a:p>
        </p:txBody>
      </p:sp>
    </p:spTree>
    <p:extLst>
      <p:ext uri="{BB962C8B-B14F-4D97-AF65-F5344CB8AC3E}">
        <p14:creationId xmlns:p14="http://schemas.microsoft.com/office/powerpoint/2010/main" val="1377157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dirty="0"/>
              <a:t>Pedro y Juan iban al Templo y se encontraron con una persona que no podía caminar, ellos le dieron lo que habían recibido; según Hechos 3:6: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Mas Pedro dijo: NO tengo plata ni oro, pero lo que tengo te doy; en el nombre de Jesucristo de Nazaret, levántate y anda”.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863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Marcos 5:19 y 20: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Ve con los tuyos, cuéntales lo que has recibido; ayúdales a recibir la gracia de Dios. Una gracia que es también para ellos. Ora por ellos, intercede para ellos reciban esa gracia. Que Dios les permita llegar a conocer esa salvación. Siembra esa semilla (palabra de Dios) en la tierra y Dios a su debido tiempo la hará crecer. Cuando Jesús sanó al endemoniado </a:t>
            </a:r>
            <a:r>
              <a:rPr lang="es-MX" b="1" dirty="0" err="1"/>
              <a:t>gadareno</a:t>
            </a:r>
            <a:r>
              <a:rPr lang="es-MX" b="1" dirty="0"/>
              <a:t>, le dijo: “Vete a tu casa, a los tuyos, y cuéntales cuán grandes cosas el Señor ha hecho contigo, y cómo ha tenido misericordia de ti. Y se fue, y comenzó a publicar en </a:t>
            </a:r>
            <a:r>
              <a:rPr lang="es-MX" b="1" dirty="0" err="1"/>
              <a:t>Decápolis</a:t>
            </a:r>
            <a:r>
              <a:rPr lang="es-MX" b="1" dirty="0"/>
              <a:t> cuán grandes cosas había hecho Jesús con él; y todos se maravillaban”.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891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881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De hecho, Dios nos hace mayordomos para que administremos su gracia. Aprendamos a usar su gracia bienhechora. Usemos su gracia con otros. Vayamos a sus casas a dar de gracia. </a:t>
            </a:r>
          </a:p>
          <a:p>
            <a:pPr marL="0" indent="0" algn="just">
              <a:buNone/>
            </a:pPr>
            <a:r>
              <a:rPr lang="es-MX" sz="2800" dirty="0"/>
              <a:t>Veamos ejemplos del ir a dar de gracia a las casas de parte de los discípulos: </a:t>
            </a:r>
          </a:p>
          <a:p>
            <a:pPr marL="514350" indent="-514350" algn="just">
              <a:buAutoNum type="alphaUcPeriod"/>
            </a:pPr>
            <a:r>
              <a:rPr lang="es-MX" sz="2800" dirty="0" smtClean="0"/>
              <a:t>Hechos </a:t>
            </a:r>
            <a:r>
              <a:rPr lang="es-MX" sz="2800" dirty="0"/>
              <a:t>5:42: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todos los días, en el templo y por las casas, no cesaban de enseñar y predicar a Jesucristo”. 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2076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657"/>
            <a:ext cx="8229600" cy="26082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6600" b="1" dirty="0" smtClean="0"/>
              <a:t>DANDO DE GRACIA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228"/>
            <a:ext cx="8229600" cy="46719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3000" dirty="0" smtClean="0"/>
              <a:t>B</a:t>
            </a:r>
            <a:r>
              <a:rPr lang="es-MX" sz="3000" dirty="0"/>
              <a:t>. Hechos 9:17: </a:t>
            </a:r>
            <a:endParaRPr lang="es-MX" sz="3000" dirty="0" smtClean="0"/>
          </a:p>
          <a:p>
            <a:pPr marL="0" indent="0" algn="just">
              <a:buNone/>
            </a:pPr>
            <a:r>
              <a:rPr lang="es-MX" sz="3000" b="1" dirty="0" smtClean="0"/>
              <a:t>“</a:t>
            </a:r>
            <a:r>
              <a:rPr lang="es-MX" sz="3000" b="1" dirty="0"/>
              <a:t>Fue entonces Ananías y entró en la casa, y poniendo sobre él las manos, dijo: Hermano Saulo, el Señor Jesús, que se te apareció en el camino por donde venías, me ha enviado para que recibas la vista y seas lleno del Espíritu Santo”. </a:t>
            </a:r>
            <a:endParaRPr lang="es-MX" sz="3000" dirty="0"/>
          </a:p>
          <a:p>
            <a:pPr marL="0" indent="0" algn="just">
              <a:buNone/>
            </a:pPr>
            <a:r>
              <a:rPr lang="es-MX" sz="3000" dirty="0" smtClean="0"/>
              <a:t>C</a:t>
            </a:r>
            <a:r>
              <a:rPr lang="es-MX" sz="3000" dirty="0"/>
              <a:t>. Hechos 11:12</a:t>
            </a:r>
            <a:r>
              <a:rPr lang="es-MX" sz="3000" b="1" dirty="0"/>
              <a:t>: </a:t>
            </a:r>
            <a:endParaRPr lang="es-MX" sz="3000" b="1" dirty="0" smtClean="0"/>
          </a:p>
          <a:p>
            <a:pPr marL="0" indent="0" algn="just">
              <a:buNone/>
            </a:pPr>
            <a:r>
              <a:rPr lang="es-MX" sz="3000" b="1" dirty="0" smtClean="0"/>
              <a:t>“</a:t>
            </a:r>
            <a:r>
              <a:rPr lang="es-MX" sz="3000" b="1" dirty="0"/>
              <a:t>Y el Espíritu me dijo que fuese con ellos sin dudar. Fueron también conmigo estos seis hermanos, y entramos en casa de un varón”. </a:t>
            </a:r>
            <a:endParaRPr lang="es-MX" sz="30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64699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4228"/>
            <a:ext cx="8229600" cy="46719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D</a:t>
            </a:r>
            <a:r>
              <a:rPr lang="es-MX" dirty="0"/>
              <a:t>. Hechos 16:15: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cuando fue bautizada, y su familia, nos rogó diciendo: Si habéis juzgado que yo sea fiel al Señor, entrad en mi casa, y posad. Y nos obligó a quedarnos”. </a:t>
            </a:r>
            <a:endParaRPr lang="es-MX" dirty="0"/>
          </a:p>
          <a:p>
            <a:pPr marL="0" indent="0" algn="just">
              <a:buNone/>
            </a:pPr>
            <a:r>
              <a:rPr lang="es-MX" dirty="0" smtClean="0"/>
              <a:t>E</a:t>
            </a:r>
            <a:r>
              <a:rPr lang="es-MX" dirty="0"/>
              <a:t>. Hechos 16:32: </a:t>
            </a:r>
            <a:endParaRPr lang="es-MX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Y le hablaron la palabra del Señor a él y a todos los que estaban en su casa”. 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7236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 smtClean="0"/>
              <a:t>F</a:t>
            </a:r>
            <a:r>
              <a:rPr lang="es-MX" sz="2800" dirty="0"/>
              <a:t>. Hechos 16:40: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Entonces, saliendo de la cárcel, entraron en casa de Lidia, y habiendo visto a los hermanos, los consolaron, y se fueron”. </a:t>
            </a:r>
            <a:endParaRPr lang="es-MX" sz="28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G</a:t>
            </a:r>
            <a:r>
              <a:rPr lang="es-MX" sz="2800" dirty="0"/>
              <a:t>. Hechos 20:20: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cómo nada que fuese útil he rehuido de anunciaros y enseñaros, públicamente y por las casas”. 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1760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1176"/>
            <a:ext cx="8229600" cy="51889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MX" sz="5200" b="1" dirty="0"/>
              <a:t>CONCLUSIÓN </a:t>
            </a:r>
            <a:endParaRPr lang="es-MX" sz="5200" dirty="0"/>
          </a:p>
          <a:p>
            <a:pPr marL="0" indent="0" algn="just">
              <a:buNone/>
            </a:pPr>
            <a:r>
              <a:rPr lang="es-MX" sz="3400" dirty="0"/>
              <a:t>La gracia de Dios es multiforme, es decir tiene muchas formas; muchos colores y variantes. En algunos se presenta no solo como la posibilidad de vida o salvación. A unos los sana, a otros los limpia, a muchos les quita sus vicios, a todos nos cambia y todos recibimos de su gracia. </a:t>
            </a:r>
            <a:endParaRPr lang="es-MX" sz="3400" dirty="0" smtClean="0"/>
          </a:p>
          <a:p>
            <a:pPr marL="0" indent="0" algn="just">
              <a:buNone/>
            </a:pPr>
            <a:r>
              <a:rPr lang="es-MX" sz="3400" dirty="0" smtClean="0"/>
              <a:t>1 </a:t>
            </a:r>
            <a:r>
              <a:rPr lang="es-MX" sz="3400" dirty="0"/>
              <a:t>Pedro 4:10: </a:t>
            </a:r>
            <a:r>
              <a:rPr lang="es-MX" sz="3400" b="1" dirty="0"/>
              <a:t>“Cada uno según el don que ha recibido, minístrelo a los otros, como buenos administradores de la multiforme gracia de Dios”. </a:t>
            </a:r>
            <a:endParaRPr lang="es-MX" sz="3400" dirty="0"/>
          </a:p>
          <a:p>
            <a:pPr marL="0" indent="0" algn="just">
              <a:buNone/>
            </a:pPr>
            <a:endParaRPr lang="es-MX" sz="3400" dirty="0" smtClean="0"/>
          </a:p>
          <a:p>
            <a:pPr marL="0" indent="0" algn="just">
              <a:buNone/>
            </a:pPr>
            <a:r>
              <a:rPr lang="es-MX" sz="3400" dirty="0" smtClean="0"/>
              <a:t>Hebreos </a:t>
            </a:r>
            <a:r>
              <a:rPr lang="es-MX" sz="3400" dirty="0"/>
              <a:t>4:16: </a:t>
            </a:r>
            <a:endParaRPr lang="es-MX" sz="3400" dirty="0" smtClean="0"/>
          </a:p>
          <a:p>
            <a:pPr marL="0" indent="0" algn="just">
              <a:buNone/>
            </a:pPr>
            <a:r>
              <a:rPr lang="es-MX" sz="3400" b="1" dirty="0" smtClean="0"/>
              <a:t>“</a:t>
            </a:r>
            <a:r>
              <a:rPr lang="es-MX" sz="3400" b="1" dirty="0"/>
              <a:t>Acerquémonos, pues, confiadamente al trono de la gracia, para alcanzar misericordia y hallar gracia para el oportuno socorro”. 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3983445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007"/>
            <a:ext cx="8229600" cy="53541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Procura siempre hacer la voluntad de Dios, que cada día puedas crecer. Si tus fuerzas no son suficientes, no te preocupes, ponte en las manos de Dios y Él te ayudará.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2 </a:t>
            </a:r>
            <a:r>
              <a:rPr lang="es-MX" sz="2800" dirty="0"/>
              <a:t>Corintios 9:8-10: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Y poderoso es Dios para hacer que abunde en vosotros toda gracia, a fin de que, teniendo siempre en todas las cosas todo lo suficiente, abundéis para toda buena obra. Y el que da semilla al que siembra, y pan al que come, proveerá y multiplicará vuestra sementera, y aumentará los frutos de vuestra justicia”.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9713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4000" b="1" dirty="0" smtClean="0"/>
              <a:t>BASE </a:t>
            </a:r>
            <a:r>
              <a:rPr lang="es-MX" sz="4000" b="1" dirty="0"/>
              <a:t>BÍBLICA: </a:t>
            </a:r>
            <a:r>
              <a:rPr lang="es-MX" dirty="0"/>
              <a:t>Mateo 10:8 </a:t>
            </a:r>
          </a:p>
          <a:p>
            <a:pPr marL="0" indent="0">
              <a:buNone/>
            </a:pPr>
            <a:endParaRPr lang="es-MX" b="1" dirty="0" smtClean="0"/>
          </a:p>
          <a:p>
            <a:pPr marL="0" indent="0" algn="just">
              <a:buNone/>
            </a:pPr>
            <a:r>
              <a:rPr lang="es-MX" b="1" dirty="0" smtClean="0"/>
              <a:t>“</a:t>
            </a:r>
            <a:r>
              <a:rPr lang="es-MX" b="1" dirty="0"/>
              <a:t>De gracia recibisteis, dad de gracia”.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529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1762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300" b="1" dirty="0"/>
              <a:t>INTRODUCCIÓN </a:t>
            </a:r>
            <a:endParaRPr lang="es-MX" sz="4300" dirty="0"/>
          </a:p>
          <a:p>
            <a:pPr marL="0" indent="0" algn="just">
              <a:buNone/>
            </a:pPr>
            <a:r>
              <a:rPr lang="es-MX" sz="3000" dirty="0" smtClean="0"/>
              <a:t>La </a:t>
            </a:r>
            <a:r>
              <a:rPr lang="es-MX" sz="3000" dirty="0"/>
              <a:t>palabra gracia viene de la palabra hebrea CHANAN, que tiene la connotación de: </a:t>
            </a:r>
            <a:r>
              <a:rPr lang="es-MX" sz="3000" b="1" dirty="0"/>
              <a:t>“Condescender en bondad hacia un inferior, favorecer, otorgar, mostrar favor, tener misericordia y pena por alguien”. </a:t>
            </a:r>
            <a:endParaRPr lang="es-MX" sz="3000" b="1" dirty="0" smtClean="0"/>
          </a:p>
          <a:p>
            <a:pPr marL="0" indent="0" algn="just">
              <a:buNone/>
            </a:pPr>
            <a:r>
              <a:rPr lang="es-MX" sz="3000" dirty="0" smtClean="0"/>
              <a:t>Su </a:t>
            </a:r>
            <a:r>
              <a:rPr lang="es-MX" sz="3000" dirty="0"/>
              <a:t>significado por la palabra griega CHARIS nos habla de: </a:t>
            </a:r>
            <a:r>
              <a:rPr lang="es-MX" sz="3000" b="1" dirty="0"/>
              <a:t>“graciosidad de manera o hecho, la divina influencia sobre el corazón y su reflexión en la vida aceptable; beneficio, favor y don”. </a:t>
            </a:r>
          </a:p>
        </p:txBody>
      </p:sp>
    </p:spTree>
    <p:extLst>
      <p:ext uri="{BB962C8B-B14F-4D97-AF65-F5344CB8AC3E}">
        <p14:creationId xmlns:p14="http://schemas.microsoft.com/office/powerpoint/2010/main" val="1465223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82" y="1260745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700" dirty="0"/>
              <a:t>Una de las verdades de esta clases de CRECER , no es la enseñanza solo por enseñar; es el anhelo de hacer de ustedes personas preparadas, para que sean verdaderos discípulos de Jesucristo. </a:t>
            </a:r>
          </a:p>
          <a:p>
            <a:pPr marL="0" indent="0" algn="just">
              <a:buNone/>
            </a:pPr>
            <a:r>
              <a:rPr lang="es-MX" sz="2700" dirty="0" smtClean="0"/>
              <a:t>Jesús </a:t>
            </a:r>
            <a:r>
              <a:rPr lang="es-MX" sz="2700" dirty="0"/>
              <a:t>preparó a sus discípulos y los envió a </a:t>
            </a:r>
            <a:r>
              <a:rPr lang="es-MX" sz="2700" b="1" dirty="0"/>
              <a:t>“dar de gracia lo que de gracia han recibido”. </a:t>
            </a:r>
            <a:r>
              <a:rPr lang="es-MX" sz="2700" dirty="0"/>
              <a:t>Y es que lo que hemos recibido de parte de Dios es verdaderamente grande. Romanos 5:8: </a:t>
            </a:r>
            <a:endParaRPr lang="es-MX" sz="2700" dirty="0" smtClean="0"/>
          </a:p>
          <a:p>
            <a:pPr marL="0" indent="0" algn="just">
              <a:buNone/>
            </a:pPr>
            <a:r>
              <a:rPr lang="es-MX" sz="2700" b="1" dirty="0" smtClean="0"/>
              <a:t>“</a:t>
            </a:r>
            <a:r>
              <a:rPr lang="es-MX" sz="2700" b="1" dirty="0"/>
              <a:t>Mas Dios muestra su amor para con nosotros, en que siendo aún pecadores, Cristo murió por vosotros”. </a:t>
            </a:r>
            <a:endParaRPr lang="es-MX" sz="2700" dirty="0"/>
          </a:p>
        </p:txBody>
      </p:sp>
    </p:spTree>
    <p:extLst>
      <p:ext uri="{BB962C8B-B14F-4D97-AF65-F5344CB8AC3E}">
        <p14:creationId xmlns:p14="http://schemas.microsoft.com/office/powerpoint/2010/main" val="195226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544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700" dirty="0"/>
              <a:t>El Señor Jesús llamó a sus discípulos con un propósito. Mateo 10:1</a:t>
            </a:r>
            <a:r>
              <a:rPr lang="es-MX" sz="2700" b="1" dirty="0"/>
              <a:t>: </a:t>
            </a:r>
            <a:endParaRPr lang="es-MX" sz="2700" b="1" dirty="0" smtClean="0"/>
          </a:p>
          <a:p>
            <a:pPr marL="0" indent="0" algn="just">
              <a:buNone/>
            </a:pPr>
            <a:r>
              <a:rPr lang="es-MX" sz="2700" b="1" dirty="0" smtClean="0"/>
              <a:t>“</a:t>
            </a:r>
            <a:r>
              <a:rPr lang="es-MX" sz="2700" b="1" dirty="0"/>
              <a:t>Entonces llamando a sus doce discípulos, les dio autoridad sobre los espíritus inmundos, para que los echasen fuera, y para sanar toda enfermedad y toda dolencia”. </a:t>
            </a:r>
            <a:endParaRPr lang="es-MX" sz="2700" b="1" dirty="0" smtClean="0"/>
          </a:p>
          <a:p>
            <a:pPr marL="0" indent="0" algn="just">
              <a:buNone/>
            </a:pPr>
            <a:r>
              <a:rPr lang="es-MX" sz="2700" dirty="0" smtClean="0"/>
              <a:t>Después </a:t>
            </a:r>
            <a:r>
              <a:rPr lang="es-MX" sz="2700" dirty="0"/>
              <a:t>de llamarlos, los envió a llevar esta gracia, según Mateo 10:5: </a:t>
            </a:r>
            <a:endParaRPr lang="es-MX" sz="2700" dirty="0" smtClean="0"/>
          </a:p>
          <a:p>
            <a:pPr marL="0" indent="0" algn="just">
              <a:buNone/>
            </a:pPr>
            <a:r>
              <a:rPr lang="es-MX" sz="2700" b="1" dirty="0" smtClean="0"/>
              <a:t>“</a:t>
            </a:r>
            <a:r>
              <a:rPr lang="es-MX" sz="2700" b="1" dirty="0"/>
              <a:t>A estos doce envió Jesús, y les dio instrucciones, diciendo: Por camino de gentiles no vayáis, y en ciudad de samaritanos no entréis”. </a:t>
            </a:r>
            <a:endParaRPr lang="es-MX" sz="2700" dirty="0"/>
          </a:p>
        </p:txBody>
      </p:sp>
    </p:spTree>
    <p:extLst>
      <p:ext uri="{BB962C8B-B14F-4D97-AF65-F5344CB8AC3E}">
        <p14:creationId xmlns:p14="http://schemas.microsoft.com/office/powerpoint/2010/main" val="2127458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8848"/>
            <a:ext cx="8229600" cy="46133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800" dirty="0"/>
              <a:t>Cuando la Gracia de Dios nos llega, significa que hemos recibido no solo su amor; sino que también recibimos un favor que no merecíamos.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Isaías </a:t>
            </a:r>
            <a:r>
              <a:rPr lang="es-MX" sz="2800" dirty="0"/>
              <a:t>53:5 dice: </a:t>
            </a:r>
            <a:r>
              <a:rPr lang="es-MX" sz="2800" b="1" dirty="0"/>
              <a:t>“Mas él herido fue por nuestras rebeliones, molido por nuestros pecados, el castigo de nuestra paz </a:t>
            </a:r>
            <a:r>
              <a:rPr lang="es-MX" sz="2800" b="1" dirty="0" smtClean="0"/>
              <a:t>fue </a:t>
            </a:r>
            <a:r>
              <a:rPr lang="es-MX" sz="2800" b="1" dirty="0"/>
              <a:t>sobre él, y por su llaga fuimos nosotros curados”. </a:t>
            </a:r>
            <a:endParaRPr lang="es-MX" sz="2800" b="1" dirty="0" smtClean="0"/>
          </a:p>
          <a:p>
            <a:pPr marL="0" indent="0" algn="just">
              <a:buNone/>
            </a:pPr>
            <a:r>
              <a:rPr lang="es-MX" sz="2800" dirty="0" smtClean="0"/>
              <a:t>Dígame </a:t>
            </a:r>
            <a:r>
              <a:rPr lang="es-MX" sz="2800" dirty="0"/>
              <a:t>usted, si esto no es gracia. Nosotros cometimos los pecados, nosotros cometimos los errores; pero él fue quien pagó la cuenta. De hecho, la palabra gracia conlleva la idea de otorgar bondad; tener misericordia. </a:t>
            </a:r>
          </a:p>
        </p:txBody>
      </p:sp>
    </p:spTree>
    <p:extLst>
      <p:ext uri="{BB962C8B-B14F-4D97-AF65-F5344CB8AC3E}">
        <p14:creationId xmlns:p14="http://schemas.microsoft.com/office/powerpoint/2010/main" val="401976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596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dirty="0"/>
              <a:t>Cuando hablamos de la gracia, ésta se puede ver de varias formas: </a:t>
            </a:r>
          </a:p>
          <a:p>
            <a:pPr marL="0" indent="0" algn="just">
              <a:buNone/>
            </a:pPr>
            <a:r>
              <a:rPr lang="es-MX" sz="2800" b="1" dirty="0"/>
              <a:t>I.- GRACIA SALVADORA </a:t>
            </a:r>
            <a:endParaRPr lang="es-MX" sz="2800" dirty="0"/>
          </a:p>
          <a:p>
            <a:pPr marL="0" indent="0" algn="just">
              <a:buNone/>
            </a:pPr>
            <a:endParaRPr lang="es-MX" sz="2800" dirty="0" smtClean="0"/>
          </a:p>
          <a:p>
            <a:pPr marL="0" indent="0" algn="just">
              <a:buNone/>
            </a:pPr>
            <a:r>
              <a:rPr lang="es-MX" sz="2800" dirty="0" smtClean="0"/>
              <a:t>Tenemos </a:t>
            </a:r>
            <a:r>
              <a:rPr lang="es-MX" sz="2800" dirty="0"/>
              <a:t>que partir de que la palabra es clara y nos dice nuestra realidad: Somos pecadores. De hecho Pablo en Romanos 6:23 afirma: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Porque la paga del pecado es muerte”.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326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/>
              <a:t>Ninguno merecíamos ser salvos. Nuestra cuenta debía haberse pagado mínimo con la condenación, pero en realidad merecíamos la muerte. Efesios 2:8-: </a:t>
            </a:r>
            <a:endParaRPr lang="es-MX" sz="2800" dirty="0" smtClean="0"/>
          </a:p>
          <a:p>
            <a:pPr marL="0" indent="0" algn="just">
              <a:buNone/>
            </a:pPr>
            <a:r>
              <a:rPr lang="es-MX" sz="2800" b="1" dirty="0" smtClean="0"/>
              <a:t>“</a:t>
            </a:r>
            <a:r>
              <a:rPr lang="es-MX" sz="2800" b="1" dirty="0"/>
              <a:t>Porque por gracia sois salvos por medio de la fe; y esto no es de nosotros, pues es don de Dios; no por obras, para que nadie se gloríe”.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50600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1857</Words>
  <Application>Microsoft Office PowerPoint</Application>
  <PresentationFormat>Presentación en pantalla (4:3)</PresentationFormat>
  <Paragraphs>85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67</cp:revision>
  <dcterms:created xsi:type="dcterms:W3CDTF">2016-01-29T05:02:58Z</dcterms:created>
  <dcterms:modified xsi:type="dcterms:W3CDTF">2018-01-31T19:39:29Z</dcterms:modified>
  <cp:category/>
</cp:coreProperties>
</file>