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9"/>
            <a:ext cx="8229600" cy="4525963"/>
          </a:xfrm>
        </p:spPr>
        <p:txBody>
          <a:bodyPr/>
          <a:lstStyle/>
          <a:p>
            <a:pPr marL="0" indent="0">
              <a:buNone/>
            </a:pPr>
            <a:r>
              <a:rPr lang="es-MX" sz="4000" b="1" dirty="0"/>
              <a:t>II.- CATEGORÍAS ANGELICALES </a:t>
            </a:r>
          </a:p>
          <a:p>
            <a:pPr marL="0" indent="0">
              <a:buNone/>
            </a:pPr>
            <a:endParaRPr lang="es-MX" dirty="0" smtClean="0"/>
          </a:p>
          <a:p>
            <a:pPr marL="0" indent="0" algn="just">
              <a:buNone/>
            </a:pPr>
            <a:r>
              <a:rPr lang="es-MX" dirty="0" smtClean="0"/>
              <a:t>Hay </a:t>
            </a:r>
            <a:r>
              <a:rPr lang="es-MX" dirty="0"/>
              <a:t>varios tipos de ángeles que la Biblia nos describe. Si hay diferencias en ellos, entonces también sus funciones son diferentes. Todos son espíritus, pero creado para una función diferente a la de los demás. </a:t>
            </a:r>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85000" lnSpcReduction="20000"/>
          </a:bodyPr>
          <a:lstStyle/>
          <a:p>
            <a:pPr marL="514350" indent="-514350">
              <a:buAutoNum type="alphaUcPeriod"/>
            </a:pPr>
            <a:r>
              <a:rPr lang="es-MX" b="1" dirty="0" smtClean="0"/>
              <a:t>ÁNGELES</a:t>
            </a:r>
            <a:r>
              <a:rPr lang="es-MX" b="1" dirty="0"/>
              <a:t>. </a:t>
            </a:r>
            <a:endParaRPr lang="es-MX" b="1" dirty="0" smtClean="0"/>
          </a:p>
          <a:p>
            <a:pPr marL="0" indent="0" algn="just">
              <a:buNone/>
            </a:pPr>
            <a:r>
              <a:rPr lang="es-MX" dirty="0" smtClean="0"/>
              <a:t>Se </a:t>
            </a:r>
            <a:r>
              <a:rPr lang="es-MX" dirty="0"/>
              <a:t>les llama mensajeros de Dios. Son mencionados muchas veces en la Biblia. Siempre en expresiones de estar al servicio de Dios. Salmos 91:11,12</a:t>
            </a:r>
            <a:r>
              <a:rPr lang="es-MX" b="1" dirty="0"/>
              <a:t>: </a:t>
            </a:r>
            <a:endParaRPr lang="es-MX" b="1" dirty="0" smtClean="0"/>
          </a:p>
          <a:p>
            <a:pPr marL="0" indent="0" algn="just">
              <a:buNone/>
            </a:pPr>
            <a:r>
              <a:rPr lang="es-MX" b="1" dirty="0" smtClean="0"/>
              <a:t>“¿</a:t>
            </a:r>
            <a:r>
              <a:rPr lang="es-MX" b="1" dirty="0"/>
              <a:t>No son todos espíritus ministradores, enviados para servicio a favor de los que serán herederos de la salvación?”. </a:t>
            </a:r>
            <a:endParaRPr lang="es-MX" dirty="0"/>
          </a:p>
          <a:p>
            <a:pPr marL="0" indent="0" algn="just">
              <a:buNone/>
            </a:pPr>
            <a:r>
              <a:rPr lang="es-MX" dirty="0" smtClean="0"/>
              <a:t>Hebreos </a:t>
            </a:r>
            <a:r>
              <a:rPr lang="es-MX" dirty="0"/>
              <a:t>1:14: </a:t>
            </a:r>
            <a:endParaRPr lang="es-MX" dirty="0" smtClean="0"/>
          </a:p>
          <a:p>
            <a:pPr marL="0" indent="0" algn="just">
              <a:buNone/>
            </a:pPr>
            <a:r>
              <a:rPr lang="es-MX" b="1" dirty="0" smtClean="0"/>
              <a:t>“</a:t>
            </a:r>
            <a:r>
              <a:rPr lang="es-MX" b="1" dirty="0"/>
              <a:t>También como quienes cuidan a los creyentes. “Pues a sus ángeles mandará acerca de ti, que te guarden en todos tus caminos. En las manos te llevarán, para que tu pie no tropiece en piedra”. </a:t>
            </a:r>
            <a:endParaRPr lang="es-MX"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7958"/>
            <a:ext cx="8229600" cy="4848208"/>
          </a:xfrm>
        </p:spPr>
        <p:txBody>
          <a:bodyPr>
            <a:normAutofit fontScale="77500" lnSpcReduction="20000"/>
          </a:bodyPr>
          <a:lstStyle/>
          <a:p>
            <a:pPr marL="0" indent="0" algn="just">
              <a:buNone/>
            </a:pPr>
            <a:r>
              <a:rPr lang="es-MX" b="1" dirty="0" smtClean="0"/>
              <a:t>B</a:t>
            </a:r>
            <a:r>
              <a:rPr lang="es-MX" b="1" dirty="0"/>
              <a:t>. SERAFINES. </a:t>
            </a:r>
            <a:endParaRPr lang="es-MX" b="1" dirty="0" smtClean="0"/>
          </a:p>
          <a:p>
            <a:pPr marL="0" indent="0" algn="just">
              <a:buNone/>
            </a:pPr>
            <a:r>
              <a:rPr lang="es-MX" dirty="0" smtClean="0"/>
              <a:t>Son </a:t>
            </a:r>
            <a:r>
              <a:rPr lang="es-MX" dirty="0"/>
              <a:t>mencionados por Isaías (6:1-8): </a:t>
            </a:r>
            <a:r>
              <a:rPr lang="es-MX" b="1" dirty="0"/>
              <a:t>“Por encima de él había serafines” </a:t>
            </a:r>
            <a:r>
              <a:rPr lang="es-MX" dirty="0"/>
              <a:t>Su nombre quiere decir “seres de fuego”. </a:t>
            </a:r>
            <a:endParaRPr lang="es-MX" dirty="0" smtClean="0"/>
          </a:p>
          <a:p>
            <a:pPr marL="0" indent="0" algn="just">
              <a:buNone/>
            </a:pPr>
            <a:r>
              <a:rPr lang="es-MX" dirty="0" smtClean="0"/>
              <a:t>Este </a:t>
            </a:r>
            <a:r>
              <a:rPr lang="es-MX" dirty="0"/>
              <a:t>es el único pasaje en la Biblia que son mencionados. </a:t>
            </a:r>
            <a:endParaRPr lang="es-MX" dirty="0" smtClean="0"/>
          </a:p>
          <a:p>
            <a:pPr marL="0" indent="0" algn="just">
              <a:buNone/>
            </a:pPr>
            <a:r>
              <a:rPr lang="es-MX" b="1" dirty="0" smtClean="0"/>
              <a:t>“</a:t>
            </a:r>
            <a:r>
              <a:rPr lang="es-MX" b="1" dirty="0"/>
              <a:t>Y voló hacia mí uno de los serafines, teniendo en su </a:t>
            </a:r>
            <a:r>
              <a:rPr lang="es-MX" b="1" dirty="0" smtClean="0"/>
              <a:t>mano </a:t>
            </a:r>
            <a:r>
              <a:rPr lang="es-MX" b="1" dirty="0"/>
              <a:t>un carbón encendido, tomado del altar con unas tenazas; y tocando con él sobre mi boca, dijo: He aquí que esto tocó tus labios, y es quitada tu culpa, y limpio tu pecado”. </a:t>
            </a:r>
            <a:endParaRPr lang="es-MX" b="1" dirty="0" smtClean="0"/>
          </a:p>
          <a:p>
            <a:pPr marL="0" indent="0" algn="just">
              <a:buNone/>
            </a:pPr>
            <a:r>
              <a:rPr lang="es-MX" dirty="0" smtClean="0"/>
              <a:t>Tal </a:t>
            </a:r>
            <a:r>
              <a:rPr lang="es-MX" dirty="0"/>
              <a:t>parece que su función es estar en el altar, cerca del fuego y todo lo relacionado. </a:t>
            </a:r>
            <a:endParaRPr lang="es-MX" dirty="0" smtClean="0"/>
          </a:p>
          <a:p>
            <a:pPr marL="0" indent="0" algn="just">
              <a:buNone/>
            </a:pPr>
            <a:r>
              <a:rPr lang="es-MX" b="1" dirty="0" smtClean="0"/>
              <a:t>“</a:t>
            </a:r>
            <a:r>
              <a:rPr lang="es-MX" b="1" dirty="0"/>
              <a:t>Y se le apareció el Ángel de Jehová en una llama de en medio de una zarza; y él miró, y vio que la zarza ardía en fuego, y la zarza no se consumía”. </a:t>
            </a:r>
            <a:r>
              <a:rPr lang="es-MX" dirty="0"/>
              <a:t>Éxodo 3:2. </a:t>
            </a:r>
          </a:p>
          <a:p>
            <a:pPr marL="0" indent="0">
              <a:buNone/>
            </a:pPr>
            <a:endParaRPr lang="es-MX" dirty="0"/>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7108"/>
            <a:ext cx="8229600" cy="4749057"/>
          </a:xfrm>
        </p:spPr>
        <p:txBody>
          <a:bodyPr>
            <a:normAutofit/>
          </a:bodyPr>
          <a:lstStyle/>
          <a:p>
            <a:pPr marL="0" indent="0">
              <a:buNone/>
            </a:pPr>
            <a:r>
              <a:rPr lang="es-MX" b="1" dirty="0" smtClean="0"/>
              <a:t>C</a:t>
            </a:r>
            <a:r>
              <a:rPr lang="es-MX" b="1" dirty="0"/>
              <a:t>. QUERUBÍN. </a:t>
            </a:r>
            <a:endParaRPr lang="es-MX" b="1" dirty="0" smtClean="0"/>
          </a:p>
          <a:p>
            <a:pPr marL="0" indent="0" algn="just">
              <a:buNone/>
            </a:pPr>
            <a:r>
              <a:rPr lang="es-MX" sz="2800" dirty="0" smtClean="0"/>
              <a:t>Su </a:t>
            </a:r>
            <a:r>
              <a:rPr lang="es-MX" sz="2800" dirty="0"/>
              <a:t>nombre significa </a:t>
            </a:r>
            <a:r>
              <a:rPr lang="es-MX" sz="2800" b="1" dirty="0"/>
              <a:t>“plenitud de conocimiento” </a:t>
            </a:r>
            <a:r>
              <a:rPr lang="es-MX" sz="2800" dirty="0"/>
              <a:t>o </a:t>
            </a:r>
            <a:r>
              <a:rPr lang="es-MX" sz="2800" b="1" dirty="0" smtClean="0"/>
              <a:t>“llenos, rebosantes de sabiduría”. </a:t>
            </a:r>
          </a:p>
          <a:p>
            <a:pPr marL="0" indent="0" algn="just">
              <a:buNone/>
            </a:pPr>
            <a:r>
              <a:rPr lang="es-MX" sz="2800" dirty="0" smtClean="0"/>
              <a:t>Por </a:t>
            </a:r>
            <a:r>
              <a:rPr lang="es-MX" sz="2800" dirty="0"/>
              <a:t>eso, cuando el hombre pecó y fue echado del </a:t>
            </a:r>
            <a:r>
              <a:rPr lang="es-MX" sz="2800" dirty="0" smtClean="0"/>
              <a:t>huerto </a:t>
            </a:r>
            <a:r>
              <a:rPr lang="es-MX" sz="2800" dirty="0"/>
              <a:t>de Edén; puso Dios querubines que cuidasen el árbol de la vida; sin duda, lleno de sabiduría. </a:t>
            </a:r>
            <a:endParaRPr lang="es-MX" sz="2800" dirty="0" smtClean="0"/>
          </a:p>
          <a:p>
            <a:pPr marL="0" indent="0" algn="just">
              <a:buNone/>
            </a:pPr>
            <a:r>
              <a:rPr lang="es-MX" sz="2800" dirty="0" smtClean="0"/>
              <a:t>Génesis </a:t>
            </a:r>
            <a:r>
              <a:rPr lang="es-MX" sz="2800" dirty="0"/>
              <a:t>3:24: </a:t>
            </a:r>
            <a:r>
              <a:rPr lang="es-MX" sz="2800" b="1" dirty="0"/>
              <a:t>“Echó, pues, fuera al hombre, y puso al oriente del huerto de Edén querubines, y una espada encendida que se revolvía por todos lados, para guardar el camino del árbol de la vida”. </a:t>
            </a:r>
            <a:endParaRPr lang="es-MX" sz="2800" dirty="0"/>
          </a:p>
          <a:p>
            <a:pPr marL="0" indent="0">
              <a:buNone/>
            </a:pPr>
            <a:endParaRPr lang="es-MX"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58048" y="1271762"/>
            <a:ext cx="8229600" cy="4525963"/>
          </a:xfrm>
        </p:spPr>
        <p:txBody>
          <a:bodyPr>
            <a:normAutofit lnSpcReduction="10000"/>
          </a:bodyPr>
          <a:lstStyle/>
          <a:p>
            <a:pPr marL="0" indent="0" algn="just">
              <a:buNone/>
            </a:pPr>
            <a:r>
              <a:rPr lang="es-MX" sz="2800" dirty="0"/>
              <a:t>Fueron usados o representados en el Arca del Pacto. Éxodo 25:18-22: </a:t>
            </a:r>
            <a:endParaRPr lang="es-MX" sz="2800" dirty="0" smtClean="0"/>
          </a:p>
          <a:p>
            <a:pPr marL="0" indent="0" algn="just">
              <a:buNone/>
            </a:pPr>
            <a:r>
              <a:rPr lang="es-MX" sz="2800" b="1" dirty="0" smtClean="0"/>
              <a:t>“</a:t>
            </a:r>
            <a:r>
              <a:rPr lang="es-MX" sz="2800" b="1" dirty="0"/>
              <a:t>Harás también dos querubines de oro; labrados a martillo los harás en los dos extremos del propiciatorio Harás, pues, un querubín en un extremo, y un querubín en el otro extremo; de una pieza con el propiciatorio harás los querubines en sus dos extremos. Y los querubines extenderán por encima las alas, cubriendo con sus alas el propiciatorio; sus rostros el uno enfrente del otro, mirando al propiciatorio los rostros de los querubines. </a:t>
            </a:r>
            <a:endParaRPr lang="es-MX" sz="2800" dirty="0"/>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6983"/>
            <a:ext cx="8229600" cy="4525963"/>
          </a:xfrm>
        </p:spPr>
        <p:txBody>
          <a:bodyPr>
            <a:normAutofit/>
          </a:bodyPr>
          <a:lstStyle/>
          <a:p>
            <a:pPr marL="0" indent="0" algn="just">
              <a:buNone/>
            </a:pPr>
            <a:r>
              <a:rPr lang="es-MX" sz="2800" b="1" dirty="0"/>
              <a:t>Y pondrás el propiciatorio encima del arca, y en el arca pondrás el testimonio que yo te daré. Y de allí me declararé a ti, y hablaré contigo de sobre el propiciatorio, de entre los dos querubines que están sobre el arca del testimonio, todo lo que yo te mandare para los hijos de Israel”. </a:t>
            </a:r>
            <a:endParaRPr lang="es-MX" sz="2800" b="1" dirty="0" smtClean="0"/>
          </a:p>
          <a:p>
            <a:pPr marL="0" indent="0" algn="just">
              <a:buNone/>
            </a:pPr>
            <a:r>
              <a:rPr lang="es-MX" sz="2800" dirty="0" smtClean="0"/>
              <a:t>El </a:t>
            </a:r>
            <a:r>
              <a:rPr lang="es-MX" sz="2800" dirty="0"/>
              <a:t>arca guardaba los 10 mandamientos, la vara de Aarón que reverdeció y el maná que cayó del cielo. Por lo tanto, era como la fuente inagotable de la palabra de Dios. </a:t>
            </a:r>
          </a:p>
          <a:p>
            <a:pPr marL="0" indent="0" algn="just">
              <a:buNone/>
            </a:pPr>
            <a:endParaRPr lang="es-MX" sz="2800" dirty="0"/>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normAutofit fontScale="77500" lnSpcReduction="20000"/>
          </a:bodyPr>
          <a:lstStyle/>
          <a:p>
            <a:pPr marL="0" indent="0">
              <a:buNone/>
            </a:pPr>
            <a:r>
              <a:rPr lang="es-MX" b="1" dirty="0" smtClean="0"/>
              <a:t>D</a:t>
            </a:r>
            <a:r>
              <a:rPr lang="es-MX" b="1" dirty="0"/>
              <a:t>. ARCÁNGELES. </a:t>
            </a:r>
            <a:endParaRPr lang="es-MX" b="1" dirty="0" smtClean="0"/>
          </a:p>
          <a:p>
            <a:pPr marL="0" indent="0" algn="just">
              <a:buNone/>
            </a:pPr>
            <a:r>
              <a:rPr lang="es-MX" dirty="0" smtClean="0"/>
              <a:t>Palabra </a:t>
            </a:r>
            <a:r>
              <a:rPr lang="es-MX" dirty="0"/>
              <a:t>usada dos veces en la Biblia En una de ellas menciona su nombre como el Arcángel Miguel. </a:t>
            </a:r>
            <a:endParaRPr lang="es-MX" dirty="0" smtClean="0"/>
          </a:p>
          <a:p>
            <a:pPr marL="0" indent="0" algn="just">
              <a:buNone/>
            </a:pPr>
            <a:r>
              <a:rPr lang="es-MX" dirty="0" smtClean="0"/>
              <a:t>Significa </a:t>
            </a:r>
            <a:r>
              <a:rPr lang="es-MX" dirty="0"/>
              <a:t>que gobierna, que dirige o lidera. Se interpreta entonces, que es el líder de todo el séquito angelical. Judas 1:9: </a:t>
            </a:r>
            <a:endParaRPr lang="es-MX" dirty="0" smtClean="0"/>
          </a:p>
          <a:p>
            <a:pPr marL="0" indent="0" algn="just">
              <a:buNone/>
            </a:pPr>
            <a:r>
              <a:rPr lang="es-MX" b="1" dirty="0" smtClean="0"/>
              <a:t>“</a:t>
            </a:r>
            <a:r>
              <a:rPr lang="es-MX" b="1" dirty="0"/>
              <a:t>Pero cuando el arcángel Miguel contendía con el diablo, disputando con él por el cuerpo de Moisés, no se atrevió a proferir juicio de maldición contra él, sino que dijo: El Señor te reprenda”. </a:t>
            </a:r>
            <a:endParaRPr lang="es-MX" b="1" dirty="0" smtClean="0"/>
          </a:p>
          <a:p>
            <a:pPr marL="0" indent="0" algn="just">
              <a:buNone/>
            </a:pPr>
            <a:r>
              <a:rPr lang="es-MX" dirty="0" smtClean="0"/>
              <a:t>Miguel </a:t>
            </a:r>
            <a:r>
              <a:rPr lang="es-MX" dirty="0"/>
              <a:t>también es mencionado (Daniel 10:13) así: </a:t>
            </a:r>
            <a:r>
              <a:rPr lang="es-MX" b="1" dirty="0"/>
              <a:t>“...pero he aquí Miguel, uno de los principales príncipes, vino para ayudarme”. </a:t>
            </a:r>
            <a:endParaRPr lang="es-MX" dirty="0"/>
          </a:p>
          <a:p>
            <a:pPr marL="0" indent="0">
              <a:buNone/>
            </a:pPr>
            <a:endParaRPr lang="es-MX"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El otro pasaje que usa esta palabra es 1 Tesalonicenses 4:16: </a:t>
            </a:r>
            <a:endParaRPr lang="es-MX" sz="2800" dirty="0" smtClean="0"/>
          </a:p>
          <a:p>
            <a:pPr marL="0" indent="0" algn="just">
              <a:buNone/>
            </a:pPr>
            <a:r>
              <a:rPr lang="es-MX" sz="2800" b="1" dirty="0" smtClean="0"/>
              <a:t>“</a:t>
            </a:r>
            <a:r>
              <a:rPr lang="es-MX" sz="2800" b="1" dirty="0"/>
              <a:t>Porque el Señor mismo con voz de mando, con voz de arcángel, y con trompeta de Dios, descenderá del cielo; y los muertos en Cristo resucitarán primero”. </a:t>
            </a:r>
            <a:r>
              <a:rPr lang="es-MX" sz="2800" dirty="0"/>
              <a:t>Aquí se pudiera interpretar, que Jesús vendrá como el verdadero líder de los ejércitos celestiales.</a:t>
            </a:r>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b="1" dirty="0" smtClean="0"/>
              <a:t>E</a:t>
            </a:r>
            <a:r>
              <a:rPr lang="es-MX" b="1" dirty="0"/>
              <a:t>. ÁNGELES CAÍDOS </a:t>
            </a:r>
          </a:p>
          <a:p>
            <a:pPr marL="0" indent="0">
              <a:buNone/>
            </a:pPr>
            <a:endParaRPr lang="es-MX" dirty="0"/>
          </a:p>
          <a:p>
            <a:pPr marL="514350" indent="-514350" algn="just">
              <a:buAutoNum type="arabicPeriod"/>
            </a:pPr>
            <a:r>
              <a:rPr lang="es-MX" sz="2800" dirty="0" smtClean="0"/>
              <a:t>LOS </a:t>
            </a:r>
            <a:r>
              <a:rPr lang="es-MX" sz="2800" dirty="0"/>
              <a:t>QUE ESTÁN ATADOS. </a:t>
            </a:r>
            <a:endParaRPr lang="es-MX" sz="2800" dirty="0" smtClean="0"/>
          </a:p>
          <a:p>
            <a:pPr marL="0" indent="0" algn="just">
              <a:buNone/>
            </a:pPr>
            <a:r>
              <a:rPr lang="es-MX" sz="2800" dirty="0" smtClean="0"/>
              <a:t>Judas </a:t>
            </a:r>
            <a:r>
              <a:rPr lang="es-MX" sz="2800" dirty="0"/>
              <a:t>1:6: </a:t>
            </a:r>
            <a:endParaRPr lang="es-MX" sz="2800" dirty="0" smtClean="0"/>
          </a:p>
          <a:p>
            <a:pPr marL="0" indent="0" algn="just">
              <a:buNone/>
            </a:pPr>
            <a:r>
              <a:rPr lang="es-MX" sz="2800" b="1" dirty="0" smtClean="0"/>
              <a:t>“</a:t>
            </a:r>
            <a:r>
              <a:rPr lang="es-MX" sz="2800" b="1" dirty="0"/>
              <a:t>Y a los ángeles que no guardaron su dignidad, sino que abandonaron su propia morada, los ha guardado bajo oscuridad, en prisiones eternas, para el juicio del gran día”. </a:t>
            </a:r>
            <a:endParaRPr lang="es-MX" sz="2800" dirty="0"/>
          </a:p>
          <a:p>
            <a:pPr marL="0" indent="0">
              <a:buNone/>
            </a:pPr>
            <a:endParaRPr lang="es-MX" dirty="0"/>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2"/>
            <a:ext cx="8229600" cy="4525963"/>
          </a:xfrm>
        </p:spPr>
        <p:txBody>
          <a:bodyPr>
            <a:noAutofit/>
          </a:bodyPr>
          <a:lstStyle/>
          <a:p>
            <a:pPr marL="0" indent="0">
              <a:buNone/>
            </a:pPr>
            <a:r>
              <a:rPr lang="es-MX" sz="2400" b="1" dirty="0" smtClean="0"/>
              <a:t>2. LOS </a:t>
            </a:r>
            <a:r>
              <a:rPr lang="es-MX" sz="2400" b="1" dirty="0"/>
              <a:t>QUE ANDAN SUELTOS. </a:t>
            </a:r>
            <a:endParaRPr lang="es-MX" sz="2400" b="1" dirty="0" smtClean="0"/>
          </a:p>
          <a:p>
            <a:pPr marL="0" indent="0" algn="just">
              <a:buNone/>
            </a:pPr>
            <a:r>
              <a:rPr lang="es-MX" sz="2400" dirty="0" smtClean="0"/>
              <a:t>Los </a:t>
            </a:r>
            <a:r>
              <a:rPr lang="es-MX" sz="2400" dirty="0"/>
              <a:t>que cayeron junto al diablo, los que se rebelaron. Son los que andan en las regiones celestes dando guerra. Mateo 25:41: </a:t>
            </a:r>
            <a:endParaRPr lang="es-MX" sz="2400" dirty="0" smtClean="0"/>
          </a:p>
          <a:p>
            <a:pPr marL="0" indent="0" algn="just">
              <a:buNone/>
            </a:pPr>
            <a:r>
              <a:rPr lang="es-MX" sz="2400" b="1" dirty="0" smtClean="0"/>
              <a:t>“</a:t>
            </a:r>
            <a:r>
              <a:rPr lang="es-MX" sz="2400" b="1" dirty="0"/>
              <a:t>Porque no tenemos lucha contra sangre y carne, sino contra principados, contra potestades, contra los gobernadores de las tinieblas de este siglo, contra huestes espirituales de maldad en las regiones celestes”. </a:t>
            </a:r>
            <a:endParaRPr lang="es-MX" sz="2400" b="1" dirty="0" smtClean="0"/>
          </a:p>
          <a:p>
            <a:pPr marL="0" indent="0" algn="just">
              <a:buNone/>
            </a:pPr>
            <a:r>
              <a:rPr lang="es-MX" sz="2400" dirty="0" smtClean="0"/>
              <a:t>Efesios </a:t>
            </a:r>
            <a:r>
              <a:rPr lang="es-MX" sz="2400" dirty="0"/>
              <a:t>6:12 dice que ellos serán atados en su tiempo: </a:t>
            </a:r>
            <a:endParaRPr lang="es-MX" sz="2400" dirty="0" smtClean="0"/>
          </a:p>
          <a:p>
            <a:pPr marL="0" indent="0" algn="just">
              <a:buNone/>
            </a:pPr>
            <a:r>
              <a:rPr lang="es-MX" sz="2400" b="1" dirty="0" smtClean="0"/>
              <a:t>“</a:t>
            </a:r>
            <a:r>
              <a:rPr lang="es-MX" sz="2400" b="1" dirty="0"/>
              <a:t>Entonces dirá también a los de la izquierda: Apartaos de mí, malditos, al fuego eterno preparado para el diablo y sus ángeles”. </a:t>
            </a:r>
            <a:endParaRPr lang="es-MX" sz="2400" dirty="0"/>
          </a:p>
          <a:p>
            <a:pPr marL="0" indent="0">
              <a:buNone/>
            </a:pPr>
            <a:endParaRPr lang="es-MX" sz="2400" dirty="0"/>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2040877"/>
            <a:ext cx="8229600" cy="1925196"/>
          </a:xfrm>
        </p:spPr>
        <p:txBody>
          <a:bodyPr>
            <a:normAutofit/>
          </a:bodyPr>
          <a:lstStyle/>
          <a:p>
            <a:pPr marL="0" indent="0" algn="ctr">
              <a:buNone/>
            </a:pPr>
            <a:r>
              <a:rPr lang="es-MX" sz="6600" b="1" dirty="0" smtClean="0"/>
              <a:t>LOS ANGELES </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6092"/>
            <a:ext cx="8229600" cy="4760073"/>
          </a:xfrm>
        </p:spPr>
        <p:txBody>
          <a:bodyPr>
            <a:normAutofit fontScale="77500" lnSpcReduction="20000"/>
          </a:bodyPr>
          <a:lstStyle/>
          <a:p>
            <a:pPr marL="0" indent="0">
              <a:buNone/>
            </a:pPr>
            <a:r>
              <a:rPr lang="es-MX" b="1" dirty="0"/>
              <a:t>III.- MÁS SOBRE LOS ÁNGELES </a:t>
            </a:r>
            <a:endParaRPr lang="es-MX" dirty="0"/>
          </a:p>
          <a:p>
            <a:pPr marL="514350" indent="-514350" algn="just">
              <a:buAutoNum type="alphaUcPeriod"/>
            </a:pPr>
            <a:r>
              <a:rPr lang="es-MX" dirty="0" smtClean="0"/>
              <a:t>SE </a:t>
            </a:r>
            <a:r>
              <a:rPr lang="es-MX" dirty="0"/>
              <a:t>REGOCIJAN CUANDO LOS PECADORES SE ARREPIENTEN. </a:t>
            </a:r>
            <a:endParaRPr lang="es-MX" dirty="0" smtClean="0"/>
          </a:p>
          <a:p>
            <a:pPr marL="0" indent="0" algn="just">
              <a:buNone/>
            </a:pPr>
            <a:r>
              <a:rPr lang="es-MX" dirty="0" smtClean="0"/>
              <a:t>Lucas </a:t>
            </a:r>
            <a:r>
              <a:rPr lang="es-MX" dirty="0"/>
              <a:t>15:10: </a:t>
            </a:r>
            <a:endParaRPr lang="es-MX" dirty="0" smtClean="0"/>
          </a:p>
          <a:p>
            <a:pPr marL="0" indent="0" algn="just">
              <a:buNone/>
            </a:pPr>
            <a:r>
              <a:rPr lang="es-MX" b="1" dirty="0" smtClean="0"/>
              <a:t>“</a:t>
            </a:r>
            <a:r>
              <a:rPr lang="es-MX" b="1" dirty="0"/>
              <a:t>Así os digo que hay gozo delante de los ángeles de Dios por un pecador que se arrepiente”. </a:t>
            </a:r>
            <a:endParaRPr lang="es-MX" dirty="0"/>
          </a:p>
          <a:p>
            <a:pPr marL="0" indent="0" algn="just">
              <a:buNone/>
            </a:pPr>
            <a:endParaRPr lang="es-MX" dirty="0" smtClean="0"/>
          </a:p>
          <a:p>
            <a:pPr marL="0" indent="0" algn="just">
              <a:buNone/>
            </a:pPr>
            <a:r>
              <a:rPr lang="es-MX" dirty="0" smtClean="0"/>
              <a:t>B</a:t>
            </a:r>
            <a:r>
              <a:rPr lang="es-MX" dirty="0"/>
              <a:t>. ABREN PRISIONES. </a:t>
            </a:r>
            <a:endParaRPr lang="es-MX" dirty="0" smtClean="0"/>
          </a:p>
          <a:p>
            <a:pPr marL="0" indent="0" algn="just">
              <a:buNone/>
            </a:pPr>
            <a:r>
              <a:rPr lang="es-MX" dirty="0" smtClean="0"/>
              <a:t>Hechos </a:t>
            </a:r>
            <a:r>
              <a:rPr lang="es-MX" dirty="0"/>
              <a:t>5:19: </a:t>
            </a:r>
            <a:endParaRPr lang="es-MX" dirty="0" smtClean="0"/>
          </a:p>
          <a:p>
            <a:pPr marL="0" indent="0" algn="just">
              <a:buNone/>
            </a:pPr>
            <a:r>
              <a:rPr lang="es-MX" b="1" dirty="0" smtClean="0"/>
              <a:t>“</a:t>
            </a:r>
            <a:r>
              <a:rPr lang="es-MX" b="1" dirty="0"/>
              <a:t>Más un ángel del Señor, abriendo de noche las puertas de la cárcel y sacándolos, dijo: Id, y puestos en pie en el templo, anunciad al pueblo todas las palabras de esta vida”. </a:t>
            </a:r>
            <a:endParaRPr lang="es-MX" dirty="0"/>
          </a:p>
          <a:p>
            <a:pPr marL="0" indent="0">
              <a:buNone/>
            </a:pPr>
            <a:endParaRPr lang="es-MX" dirty="0"/>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just">
              <a:buNone/>
            </a:pPr>
            <a:r>
              <a:rPr lang="es-MX" dirty="0" smtClean="0"/>
              <a:t>C</a:t>
            </a:r>
            <a:r>
              <a:rPr lang="es-MX" dirty="0"/>
              <a:t>. DIRIGEN A LOS PREDICADORES. </a:t>
            </a:r>
            <a:endParaRPr lang="es-MX" dirty="0" smtClean="0"/>
          </a:p>
          <a:p>
            <a:pPr marL="0" indent="0" algn="just">
              <a:buNone/>
            </a:pPr>
            <a:r>
              <a:rPr lang="es-MX" dirty="0" smtClean="0"/>
              <a:t>Hechos </a:t>
            </a:r>
            <a:r>
              <a:rPr lang="es-MX" dirty="0"/>
              <a:t>8:26: </a:t>
            </a:r>
            <a:r>
              <a:rPr lang="es-MX" b="1" dirty="0"/>
              <a:t>“Un ángel del Señor habló a Felipe, diciendo: Levántate y ve hacia el sur, por el camino que desciende de Jerusalén a Gaza, el cual es desierto”. </a:t>
            </a:r>
            <a:endParaRPr lang="es-MX" dirty="0"/>
          </a:p>
          <a:p>
            <a:pPr marL="0" indent="0" algn="just">
              <a:buNone/>
            </a:pPr>
            <a:endParaRPr lang="es-MX" dirty="0"/>
          </a:p>
          <a:p>
            <a:pPr marL="0" indent="0" algn="just">
              <a:buNone/>
            </a:pPr>
            <a:r>
              <a:rPr lang="es-MX" dirty="0" smtClean="0"/>
              <a:t>D</a:t>
            </a:r>
            <a:r>
              <a:rPr lang="es-MX" dirty="0"/>
              <a:t>. NO DEBEN SER ADORADOS. </a:t>
            </a:r>
            <a:endParaRPr lang="es-MX" dirty="0" smtClean="0"/>
          </a:p>
          <a:p>
            <a:pPr marL="0" indent="0" algn="just">
              <a:buNone/>
            </a:pPr>
            <a:r>
              <a:rPr lang="es-MX" dirty="0" smtClean="0"/>
              <a:t>Apocalipsis </a:t>
            </a:r>
            <a:r>
              <a:rPr lang="es-MX" dirty="0"/>
              <a:t>22:9: </a:t>
            </a:r>
            <a:r>
              <a:rPr lang="es-MX" b="1" dirty="0"/>
              <a:t>“Yo Juan soy el que oyó y vio estas cosas. Y después que las hube oído y visto, me postré para adorar a los pies del ángel que me mostraba estas cosas. Pero él me dijo: Mira, no lo hagas; porque yo soy consiervo tuyo, de tus hermanos los profetas, y de los que guardan las palabras de este libro. Adora a Dios”. </a:t>
            </a:r>
            <a:endParaRPr lang="es-MX" dirty="0"/>
          </a:p>
          <a:p>
            <a:pPr marL="0" indent="0">
              <a:buNone/>
            </a:pPr>
            <a:endParaRPr lang="es-MX" dirty="0"/>
          </a:p>
        </p:txBody>
      </p:sp>
    </p:spTree>
    <p:extLst>
      <p:ext uri="{BB962C8B-B14F-4D97-AF65-F5344CB8AC3E}">
        <p14:creationId xmlns:p14="http://schemas.microsoft.com/office/powerpoint/2010/main" val="3948023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s-MX" b="1" dirty="0" smtClean="0"/>
              <a:t>E</a:t>
            </a:r>
            <a:r>
              <a:rPr lang="es-MX" b="1" dirty="0"/>
              <a:t>. ANHELAN PREDICAR. </a:t>
            </a:r>
            <a:endParaRPr lang="es-MX" b="1" dirty="0" smtClean="0"/>
          </a:p>
          <a:p>
            <a:pPr marL="0" indent="0" algn="just">
              <a:buNone/>
            </a:pPr>
            <a:r>
              <a:rPr lang="es-MX" dirty="0" smtClean="0"/>
              <a:t>1 </a:t>
            </a:r>
            <a:r>
              <a:rPr lang="es-MX" dirty="0"/>
              <a:t>Pedro 1:12: </a:t>
            </a:r>
            <a:endParaRPr lang="es-MX" dirty="0" smtClean="0"/>
          </a:p>
          <a:p>
            <a:pPr marL="0" indent="0" algn="just">
              <a:buNone/>
            </a:pPr>
            <a:r>
              <a:rPr lang="es-MX" b="1" dirty="0" smtClean="0"/>
              <a:t>“</a:t>
            </a:r>
            <a:r>
              <a:rPr lang="es-MX" b="1" dirty="0"/>
              <a:t>A éstos se les reveló que no para sí mismos, sino para nosotros, administraban las cosas que ahora os son anunciadas por los que os han predicado el evangelio por el Espíritu Santo enviado del cielo; cosas en las cuales anhelan mirar los ángeles”. </a:t>
            </a:r>
            <a:endParaRPr lang="es-MX" dirty="0"/>
          </a:p>
          <a:p>
            <a:pPr marL="0" indent="0">
              <a:buNone/>
            </a:pPr>
            <a:endParaRPr lang="es-MX" dirty="0"/>
          </a:p>
        </p:txBody>
      </p:sp>
    </p:spTree>
    <p:extLst>
      <p:ext uri="{BB962C8B-B14F-4D97-AF65-F5344CB8AC3E}">
        <p14:creationId xmlns:p14="http://schemas.microsoft.com/office/powerpoint/2010/main" val="1253132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2024"/>
            <a:ext cx="8229600" cy="5343181"/>
          </a:xfrm>
        </p:spPr>
        <p:txBody>
          <a:bodyPr>
            <a:normAutofit fontScale="85000" lnSpcReduction="10000"/>
          </a:bodyPr>
          <a:lstStyle/>
          <a:p>
            <a:pPr marL="0" indent="0">
              <a:buNone/>
            </a:pPr>
            <a:r>
              <a:rPr lang="es-MX" sz="3800" b="1" dirty="0" smtClean="0"/>
              <a:t>F</a:t>
            </a:r>
            <a:r>
              <a:rPr lang="es-MX" sz="3800" b="1" dirty="0"/>
              <a:t>. MUCHO MÁS. </a:t>
            </a:r>
            <a:endParaRPr lang="es-MX" sz="3800" b="1" dirty="0" smtClean="0"/>
          </a:p>
          <a:p>
            <a:pPr marL="0" indent="0" algn="just">
              <a:buNone/>
            </a:pPr>
            <a:r>
              <a:rPr lang="es-MX" dirty="0" smtClean="0"/>
              <a:t>Estuvieron </a:t>
            </a:r>
            <a:r>
              <a:rPr lang="es-MX" dirty="0"/>
              <a:t>anunciando nacimientos, adorando a Jesús al nacer, rodaron la piedra cuando Jesús resucitó, anunciaron su resurrección y su venida, tienen su propio lenguaje (1 </a:t>
            </a:r>
            <a:r>
              <a:rPr lang="es-MX" dirty="0" err="1"/>
              <a:t>Cor</a:t>
            </a:r>
            <a:r>
              <a:rPr lang="es-MX" dirty="0"/>
              <a:t>. 13:1). </a:t>
            </a:r>
            <a:endParaRPr lang="es-MX" dirty="0" smtClean="0"/>
          </a:p>
          <a:p>
            <a:pPr marL="0" indent="0" algn="just">
              <a:buNone/>
            </a:pPr>
            <a:r>
              <a:rPr lang="es-MX" dirty="0" smtClean="0"/>
              <a:t>Pueden </a:t>
            </a:r>
            <a:r>
              <a:rPr lang="es-MX" dirty="0"/>
              <a:t>ser nuestros huéspedes, según Hebreos 12:22</a:t>
            </a:r>
            <a:r>
              <a:rPr lang="es-MX" dirty="0" smtClean="0"/>
              <a:t>:</a:t>
            </a:r>
          </a:p>
          <a:p>
            <a:pPr marL="0" indent="0" algn="just">
              <a:buNone/>
            </a:pPr>
            <a:r>
              <a:rPr lang="es-MX" dirty="0" smtClean="0"/>
              <a:t> </a:t>
            </a:r>
            <a:r>
              <a:rPr lang="es-MX" b="1" dirty="0"/>
              <a:t>“No os olvidéis de la hospitalidad, porque por ella algunos, sin saberlo, hospedaron ángeles”. </a:t>
            </a:r>
            <a:endParaRPr lang="es-MX" b="1" dirty="0" smtClean="0"/>
          </a:p>
          <a:p>
            <a:pPr marL="0" indent="0" algn="just">
              <a:buNone/>
            </a:pPr>
            <a:r>
              <a:rPr lang="es-MX" dirty="0" smtClean="0"/>
              <a:t>Hebreos </a:t>
            </a:r>
            <a:r>
              <a:rPr lang="es-MX" dirty="0"/>
              <a:t>13.2 dice que son muchos los ángeles. </a:t>
            </a:r>
            <a:endParaRPr lang="es-MX" dirty="0" smtClean="0"/>
          </a:p>
          <a:p>
            <a:pPr marL="0" indent="0" algn="just">
              <a:buNone/>
            </a:pPr>
            <a:r>
              <a:rPr lang="es-MX" b="1" dirty="0" smtClean="0"/>
              <a:t>“</a:t>
            </a:r>
            <a:r>
              <a:rPr lang="es-MX" b="1" dirty="0" smtClean="0"/>
              <a:t>sino que </a:t>
            </a:r>
            <a:r>
              <a:rPr lang="es-MX" b="1" dirty="0"/>
              <a:t>os habéis acercado al monte de Sion, a la ciudad del Dios vivo, Jerusalén la celestial, a la compañía de muchos millares de ángeles”. </a:t>
            </a:r>
            <a:endParaRPr lang="es-MX" dirty="0"/>
          </a:p>
          <a:p>
            <a:pPr marL="0" indent="0">
              <a:buNone/>
            </a:pPr>
            <a:endParaRPr lang="es-MX" dirty="0"/>
          </a:p>
        </p:txBody>
      </p:sp>
    </p:spTree>
    <p:extLst>
      <p:ext uri="{BB962C8B-B14F-4D97-AF65-F5344CB8AC3E}">
        <p14:creationId xmlns:p14="http://schemas.microsoft.com/office/powerpoint/2010/main" val="2193374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7109"/>
            <a:ext cx="8229600" cy="5244028"/>
          </a:xfrm>
        </p:spPr>
        <p:txBody>
          <a:bodyPr>
            <a:normAutofit fontScale="85000" lnSpcReduction="20000"/>
          </a:bodyPr>
          <a:lstStyle/>
          <a:p>
            <a:pPr marL="0" indent="0">
              <a:buNone/>
            </a:pPr>
            <a:r>
              <a:rPr lang="es-MX" sz="4300" b="1" dirty="0"/>
              <a:t>CONCLUSIÓN </a:t>
            </a:r>
            <a:endParaRPr lang="es-MX" sz="4300" dirty="0"/>
          </a:p>
          <a:p>
            <a:pPr marL="0" indent="0" algn="just">
              <a:buNone/>
            </a:pPr>
            <a:r>
              <a:rPr lang="es-MX" dirty="0"/>
              <a:t>Los ángeles fueron creados para ayudarnos a: </a:t>
            </a:r>
          </a:p>
          <a:p>
            <a:pPr marL="0" indent="0" algn="just">
              <a:buNone/>
            </a:pPr>
            <a:endParaRPr lang="es-MX" dirty="0" smtClean="0"/>
          </a:p>
          <a:p>
            <a:pPr marL="0" indent="0" algn="just">
              <a:buNone/>
            </a:pPr>
            <a:r>
              <a:rPr lang="es-MX" dirty="0" smtClean="0"/>
              <a:t>VENCER</a:t>
            </a:r>
            <a:r>
              <a:rPr lang="es-MX" dirty="0"/>
              <a:t>. </a:t>
            </a:r>
            <a:endParaRPr lang="es-MX" dirty="0" smtClean="0"/>
          </a:p>
          <a:p>
            <a:pPr marL="0" indent="0" algn="just">
              <a:buNone/>
            </a:pPr>
            <a:r>
              <a:rPr lang="es-MX" dirty="0" smtClean="0"/>
              <a:t>Salmos </a:t>
            </a:r>
            <a:r>
              <a:rPr lang="es-MX" dirty="0"/>
              <a:t>34:7: </a:t>
            </a:r>
            <a:endParaRPr lang="es-MX" dirty="0" smtClean="0"/>
          </a:p>
          <a:p>
            <a:pPr marL="0" indent="0" algn="just">
              <a:buNone/>
            </a:pPr>
            <a:r>
              <a:rPr lang="es-MX" b="1" dirty="0" smtClean="0"/>
              <a:t>“</a:t>
            </a:r>
            <a:r>
              <a:rPr lang="es-MX" b="1" dirty="0"/>
              <a:t>El ángel de Jehová acampa alrededor de los que le temen, y los defiende”. </a:t>
            </a:r>
            <a:endParaRPr lang="es-MX" dirty="0"/>
          </a:p>
          <a:p>
            <a:pPr algn="just"/>
            <a:endParaRPr lang="es-MX" dirty="0" smtClean="0"/>
          </a:p>
          <a:p>
            <a:pPr marL="0" indent="0" algn="just">
              <a:buNone/>
            </a:pPr>
            <a:r>
              <a:rPr lang="es-MX" dirty="0" smtClean="0"/>
              <a:t>GUARDARNOS</a:t>
            </a:r>
            <a:r>
              <a:rPr lang="es-MX" dirty="0"/>
              <a:t>. </a:t>
            </a:r>
            <a:endParaRPr lang="es-MX" dirty="0" smtClean="0"/>
          </a:p>
          <a:p>
            <a:pPr marL="0" indent="0" algn="just">
              <a:buNone/>
            </a:pPr>
            <a:r>
              <a:rPr lang="es-MX" dirty="0" smtClean="0"/>
              <a:t>Salmos </a:t>
            </a:r>
            <a:r>
              <a:rPr lang="es-MX" dirty="0"/>
              <a:t>91:11: </a:t>
            </a:r>
            <a:endParaRPr lang="es-MX" dirty="0" smtClean="0"/>
          </a:p>
          <a:p>
            <a:pPr marL="0" indent="0" algn="just">
              <a:buNone/>
            </a:pPr>
            <a:r>
              <a:rPr lang="es-MX" b="1" dirty="0" smtClean="0"/>
              <a:t>“</a:t>
            </a:r>
            <a:r>
              <a:rPr lang="es-MX" b="1" dirty="0"/>
              <a:t>Pues a sus ángeles mandará acerca de ti, que te guarden en todos tus caminos”. </a:t>
            </a:r>
            <a:endParaRPr lang="es-MX" dirty="0"/>
          </a:p>
          <a:p>
            <a:pPr marL="0" indent="0">
              <a:buNone/>
            </a:pPr>
            <a:endParaRPr lang="es-MX" dirty="0"/>
          </a:p>
        </p:txBody>
      </p:sp>
    </p:spTree>
    <p:extLst>
      <p:ext uri="{BB962C8B-B14F-4D97-AF65-F5344CB8AC3E}">
        <p14:creationId xmlns:p14="http://schemas.microsoft.com/office/powerpoint/2010/main" val="3296469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2800" dirty="0"/>
              <a:t>Pero aún con todas sus virtudes, debemos tener especial cuidado en nunca darle un nivel de santos, o dignos de adoración. Y si vinieren con mensajes no respaldados en la palabra de Dios, no debemos creerles. </a:t>
            </a:r>
            <a:endParaRPr lang="es-MX" sz="2800" dirty="0" smtClean="0"/>
          </a:p>
          <a:p>
            <a:pPr marL="0" indent="0" algn="just">
              <a:buNone/>
            </a:pPr>
            <a:r>
              <a:rPr lang="es-MX" sz="2800" dirty="0" smtClean="0"/>
              <a:t>Esto </a:t>
            </a:r>
            <a:r>
              <a:rPr lang="es-MX" sz="2800" dirty="0"/>
              <a:t>nos lo enseña Gálatas 1:8: </a:t>
            </a:r>
            <a:endParaRPr lang="es-MX" sz="2800" dirty="0" smtClean="0"/>
          </a:p>
          <a:p>
            <a:pPr marL="0" indent="0" algn="just">
              <a:buNone/>
            </a:pPr>
            <a:r>
              <a:rPr lang="es-MX" sz="2800" b="1" dirty="0" smtClean="0"/>
              <a:t>“</a:t>
            </a:r>
            <a:r>
              <a:rPr lang="es-MX" sz="2800" b="1" dirty="0"/>
              <a:t>Más si aún nosotros, o un ángel del cielo, os anunciare otro evangelio diferente del que os hemos anunciado, sea anatema”. </a:t>
            </a:r>
            <a:endParaRPr lang="es-MX" sz="2800" dirty="0"/>
          </a:p>
        </p:txBody>
      </p:sp>
    </p:spTree>
    <p:extLst>
      <p:ext uri="{BB962C8B-B14F-4D97-AF65-F5344CB8AC3E}">
        <p14:creationId xmlns:p14="http://schemas.microsoft.com/office/powerpoint/2010/main" val="1584741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Hebreos 1:7 </a:t>
            </a:r>
          </a:p>
          <a:p>
            <a:pPr marL="0" indent="0">
              <a:buNone/>
            </a:pPr>
            <a:endParaRPr lang="es-MX" b="1" dirty="0" smtClean="0"/>
          </a:p>
          <a:p>
            <a:pPr marL="0" indent="0">
              <a:buNone/>
            </a:pPr>
            <a:r>
              <a:rPr lang="es-MX" b="1" dirty="0" smtClean="0"/>
              <a:t>“</a:t>
            </a:r>
            <a:r>
              <a:rPr lang="es-MX" b="1" dirty="0"/>
              <a:t>Ciertamente de los ángeles dice: El que hace a sus ángeles espíritus, y a sus ministros llama de fuego”. </a:t>
            </a:r>
            <a:endParaRPr lang="es-MX"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03910" y="1282779"/>
            <a:ext cx="8229600" cy="4525963"/>
          </a:xfrm>
        </p:spPr>
        <p:txBody>
          <a:bodyPr>
            <a:normAutofit fontScale="92500" lnSpcReduction="10000"/>
          </a:bodyPr>
          <a:lstStyle/>
          <a:p>
            <a:pPr marL="0" indent="0">
              <a:buNone/>
            </a:pPr>
            <a:r>
              <a:rPr lang="es-MX" sz="4300" b="1" dirty="0"/>
              <a:t>INTRODUCCIÓN </a:t>
            </a:r>
          </a:p>
          <a:p>
            <a:pPr marL="0" indent="0" algn="just">
              <a:buNone/>
            </a:pPr>
            <a:r>
              <a:rPr lang="es-MX" sz="3000" dirty="0"/>
              <a:t>Cuando hablamos de los ángeles, vienen a nuestra mente aquellos seres que tienen alas y que así han sido representados para su descripción. </a:t>
            </a:r>
            <a:endParaRPr lang="es-MX" sz="3000" dirty="0" smtClean="0"/>
          </a:p>
          <a:p>
            <a:pPr marL="0" indent="0" algn="just">
              <a:buNone/>
            </a:pPr>
            <a:r>
              <a:rPr lang="es-MX" sz="3000" b="1" dirty="0" smtClean="0"/>
              <a:t>“</a:t>
            </a:r>
            <a:r>
              <a:rPr lang="es-MX" sz="3000" b="1" dirty="0"/>
              <a:t>Por encima de él había serafines; cada uno tenía seis alas; con dos cubrían sus rostros, con dos cubrían sus pies, y con dos volaban”. </a:t>
            </a:r>
            <a:r>
              <a:rPr lang="es-MX" sz="3000" dirty="0"/>
              <a:t>Isaías 6:2. </a:t>
            </a:r>
          </a:p>
          <a:p>
            <a:pPr marL="0" indent="0" algn="just">
              <a:buNone/>
            </a:pPr>
            <a:endParaRPr lang="es-MX" sz="3000" dirty="0" smtClean="0"/>
          </a:p>
          <a:p>
            <a:pPr marL="0" indent="0" algn="just">
              <a:buNone/>
            </a:pPr>
            <a:r>
              <a:rPr lang="es-MX" sz="3000" dirty="0" smtClean="0"/>
              <a:t>Sin </a:t>
            </a:r>
            <a:r>
              <a:rPr lang="es-MX" sz="3000" dirty="0"/>
              <a:t>embargo, ellos se mueven dentro del área espiritual e invisible a nuestra vista.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57830"/>
            <a:ext cx="8229600" cy="4525963"/>
          </a:xfrm>
        </p:spPr>
        <p:txBody>
          <a:bodyPr>
            <a:normAutofit/>
          </a:bodyPr>
          <a:lstStyle/>
          <a:p>
            <a:pPr marL="0" indent="0">
              <a:buNone/>
            </a:pPr>
            <a:r>
              <a:rPr lang="es-MX" sz="4000" b="1" dirty="0"/>
              <a:t>I.- ORIGEN Y NATURALEZA DE LOS ÁNGELES </a:t>
            </a:r>
            <a:endParaRPr lang="es-MX" sz="4000" dirty="0"/>
          </a:p>
          <a:p>
            <a:pPr marL="0" indent="0" algn="just">
              <a:buNone/>
            </a:pPr>
            <a:r>
              <a:rPr lang="es-MX" sz="2800" dirty="0" smtClean="0"/>
              <a:t>A </a:t>
            </a:r>
            <a:r>
              <a:rPr lang="es-MX" sz="2800" dirty="0"/>
              <a:t>diferencia de los hombres, que somos engendrados; los ángeles son creados por Dios. Hebreos 1:14: </a:t>
            </a:r>
            <a:endParaRPr lang="es-MX" sz="2800" dirty="0" smtClean="0"/>
          </a:p>
          <a:p>
            <a:pPr marL="0" indent="0" algn="just">
              <a:buNone/>
            </a:pPr>
            <a:r>
              <a:rPr lang="es-MX" sz="2800" b="1" dirty="0" smtClean="0"/>
              <a:t>“</a:t>
            </a:r>
            <a:r>
              <a:rPr lang="es-MX" sz="2800" b="1" dirty="0"/>
              <a:t>Porque ¿a cuál de los ángeles dijo Dios jamás: Mi Hijo eres tú, Yo te he engendrado hoy, y otra vez: Yo seré a él Padre, Y él me será a mí hijo?”. </a:t>
            </a:r>
            <a:endParaRPr lang="es-MX" sz="2800" dirty="0"/>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2915"/>
            <a:ext cx="8229600" cy="4525963"/>
          </a:xfrm>
        </p:spPr>
        <p:txBody>
          <a:bodyPr>
            <a:normAutofit/>
          </a:bodyPr>
          <a:lstStyle/>
          <a:p>
            <a:pPr marL="0" indent="0" algn="just">
              <a:buNone/>
            </a:pPr>
            <a:r>
              <a:rPr lang="es-MX" sz="2800" dirty="0"/>
              <a:t>Ellos son espíritus poderosos, que tienen tareas que Dios les designa. En especial, el de ser </a:t>
            </a:r>
            <a:r>
              <a:rPr lang="es-MX" sz="2800" b="1" dirty="0"/>
              <a:t>“mensajeros de Dios”.</a:t>
            </a:r>
            <a:r>
              <a:rPr lang="es-MX" sz="2800" dirty="0"/>
              <a:t> </a:t>
            </a:r>
            <a:endParaRPr lang="es-MX" sz="2800" dirty="0" smtClean="0"/>
          </a:p>
          <a:p>
            <a:pPr marL="0" indent="0" algn="just">
              <a:buNone/>
            </a:pPr>
            <a:r>
              <a:rPr lang="es-MX" sz="2800" dirty="0" smtClean="0"/>
              <a:t>Les </a:t>
            </a:r>
            <a:r>
              <a:rPr lang="es-MX" sz="2800" dirty="0"/>
              <a:t>caracteriza su obediencia a Dios. </a:t>
            </a:r>
            <a:endParaRPr lang="es-MX" sz="2800" dirty="0" smtClean="0"/>
          </a:p>
          <a:p>
            <a:pPr marL="0" indent="0" algn="just">
              <a:buNone/>
            </a:pPr>
            <a:r>
              <a:rPr lang="es-MX" sz="2800" dirty="0" smtClean="0"/>
              <a:t>Salmos </a:t>
            </a:r>
            <a:r>
              <a:rPr lang="es-MX" sz="2800" dirty="0"/>
              <a:t>103:21,21: </a:t>
            </a:r>
            <a:r>
              <a:rPr lang="es-MX" sz="2800" b="1" dirty="0"/>
              <a:t>“Bendecid a Jehová, vosotros sus ángeles, Poderosos en fortaleza, que ejecutáis su palabra, Obedeciendo a la voz de su precepto. Bendecid a Jehová, vosotros todos sus ejércitos, Ministros suyos, que hacéis su voluntad”. </a:t>
            </a:r>
            <a:endParaRPr lang="es-MX" sz="2800"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847"/>
            <a:ext cx="8229600" cy="4525963"/>
          </a:xfrm>
        </p:spPr>
        <p:txBody>
          <a:bodyPr>
            <a:noAutofit/>
          </a:bodyPr>
          <a:lstStyle/>
          <a:p>
            <a:pPr marL="0" indent="0" algn="just">
              <a:buNone/>
            </a:pPr>
            <a:r>
              <a:rPr lang="es-MX" sz="2300" dirty="0"/>
              <a:t>Ellos le sirven a Dios de noche y de día. Constantemente le adoran. </a:t>
            </a:r>
            <a:endParaRPr lang="es-MX" sz="2300" dirty="0" smtClean="0"/>
          </a:p>
          <a:p>
            <a:pPr marL="0" indent="0" algn="just">
              <a:buNone/>
            </a:pPr>
            <a:r>
              <a:rPr lang="es-MX" sz="2300" dirty="0" smtClean="0"/>
              <a:t>Apocalipsis </a:t>
            </a:r>
            <a:r>
              <a:rPr lang="es-MX" sz="2300" dirty="0"/>
              <a:t>7:11: </a:t>
            </a:r>
            <a:r>
              <a:rPr lang="es-MX" sz="2300" b="1" dirty="0"/>
              <a:t>“Y todos los ángeles estaban en pie alrededor del trono y de los ancianos y de los cuatro seres vivientes; y se postraron sobre sus rostros delante del trono, y adoraron a Dios”. </a:t>
            </a:r>
            <a:endParaRPr lang="es-MX" sz="2300" dirty="0"/>
          </a:p>
          <a:p>
            <a:pPr marL="0" indent="0" algn="just">
              <a:buNone/>
            </a:pPr>
            <a:endParaRPr lang="es-MX" sz="2300" dirty="0" smtClean="0"/>
          </a:p>
          <a:p>
            <a:pPr marL="0" indent="0" algn="just">
              <a:buNone/>
            </a:pPr>
            <a:r>
              <a:rPr lang="es-MX" sz="2300" dirty="0" smtClean="0"/>
              <a:t>Isaías </a:t>
            </a:r>
            <a:r>
              <a:rPr lang="es-MX" sz="2300" dirty="0"/>
              <a:t>6:1-3 revela: </a:t>
            </a:r>
            <a:endParaRPr lang="es-MX" sz="2300" dirty="0" smtClean="0"/>
          </a:p>
          <a:p>
            <a:pPr marL="0" indent="0" algn="just">
              <a:buNone/>
            </a:pPr>
            <a:r>
              <a:rPr lang="es-MX" sz="2300" b="1" dirty="0" smtClean="0"/>
              <a:t>“</a:t>
            </a:r>
            <a:r>
              <a:rPr lang="es-MX" sz="2300" b="1" dirty="0"/>
              <a:t>En el año que murió el rey </a:t>
            </a:r>
            <a:r>
              <a:rPr lang="es-MX" sz="2300" b="1" dirty="0" err="1"/>
              <a:t>Uzías</a:t>
            </a:r>
            <a:r>
              <a:rPr lang="es-MX" sz="2300" b="1" dirty="0"/>
              <a:t> vi yo al Señor sentado sobre un trono alto y sublime, y sus faldas llenaban el templo. Por encima de él había serafines; </a:t>
            </a:r>
            <a:r>
              <a:rPr lang="es-MX" sz="2300" b="1" dirty="0" smtClean="0"/>
              <a:t>cada </a:t>
            </a:r>
            <a:r>
              <a:rPr lang="es-MX" sz="2300" b="1" dirty="0"/>
              <a:t>uno tenía seis alas; con dos cubrían sus rostros, con dos cubrían sus pies, y con dos volaban. Y el uno al otro daba voces, diciendo: Santo, santo, santo, Jehová de los ejércitos; toda la tierra está llena de su gloria”. </a:t>
            </a:r>
            <a:endParaRPr lang="es-MX" sz="2300" dirty="0"/>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5"/>
            <a:ext cx="8229600" cy="4525963"/>
          </a:xfrm>
        </p:spPr>
        <p:txBody>
          <a:bodyPr>
            <a:normAutofit fontScale="92500" lnSpcReduction="20000"/>
          </a:bodyPr>
          <a:lstStyle/>
          <a:p>
            <a:pPr marL="514350" indent="-514350" algn="just">
              <a:buAutoNum type="alphaUcPeriod"/>
            </a:pPr>
            <a:r>
              <a:rPr lang="es-MX" sz="3000" dirty="0" smtClean="0"/>
              <a:t>CREADOS </a:t>
            </a:r>
            <a:r>
              <a:rPr lang="es-MX" sz="3000" dirty="0"/>
              <a:t>PARA ADORAR Y SERVIR A DIOS. </a:t>
            </a:r>
            <a:endParaRPr lang="es-MX" sz="3000" dirty="0" smtClean="0"/>
          </a:p>
          <a:p>
            <a:pPr marL="0" indent="0" algn="just">
              <a:buNone/>
            </a:pPr>
            <a:r>
              <a:rPr lang="es-MX" sz="3000" dirty="0" smtClean="0"/>
              <a:t>Existen </a:t>
            </a:r>
            <a:r>
              <a:rPr lang="es-MX" sz="3000" dirty="0"/>
              <a:t>aquellos que liderados por satanás se rebelaron contra Dios. Por lo mismo, fueron echados del cielo. </a:t>
            </a:r>
            <a:r>
              <a:rPr lang="es-MX" sz="3000" b="1" dirty="0"/>
              <a:t>“Más tú derribado eres hasta el </a:t>
            </a:r>
            <a:r>
              <a:rPr lang="es-MX" sz="3000" b="1" dirty="0" err="1"/>
              <a:t>Seol</a:t>
            </a:r>
            <a:r>
              <a:rPr lang="es-MX" sz="3000" b="1" dirty="0"/>
              <a:t>, a los lados del abismo”. </a:t>
            </a:r>
            <a:r>
              <a:rPr lang="es-MX" sz="3000" dirty="0"/>
              <a:t>Isaías 14:15. </a:t>
            </a:r>
            <a:endParaRPr lang="es-MX" sz="3000" dirty="0" smtClean="0"/>
          </a:p>
          <a:p>
            <a:pPr marL="0" indent="0" algn="just">
              <a:buNone/>
            </a:pPr>
            <a:r>
              <a:rPr lang="es-MX" sz="3000" dirty="0" smtClean="0"/>
              <a:t>Satanás </a:t>
            </a:r>
            <a:r>
              <a:rPr lang="es-MX" sz="3000" dirty="0"/>
              <a:t>fue un ángel llamado Lucero de la mañana. Pero se ensoberbeció. Quiso ser igual a Dios. </a:t>
            </a:r>
            <a:endParaRPr lang="es-MX" sz="3000" dirty="0" smtClean="0"/>
          </a:p>
          <a:p>
            <a:pPr marL="0" indent="0" algn="just">
              <a:buNone/>
            </a:pPr>
            <a:r>
              <a:rPr lang="es-MX" sz="3000" b="1" dirty="0" smtClean="0"/>
              <a:t>“</a:t>
            </a:r>
            <a:r>
              <a:rPr lang="es-MX" sz="3000" b="1" dirty="0"/>
              <a:t>Tú que decías en tu corazón: Subiré al cielo; en lo alto, junto a las estrellas de Dios, levantaré mi trono, y en el monte del testimonio me sentaré, a los lados del norte. Sobre las alturas de las nubes subiré, y seré semejante al Altísimo”. </a:t>
            </a:r>
            <a:r>
              <a:rPr lang="es-MX" sz="3000" dirty="0"/>
              <a:t>Isaías 14:13,14. </a:t>
            </a:r>
          </a:p>
          <a:p>
            <a:pPr marL="0" indent="0">
              <a:buNone/>
            </a:pPr>
            <a:endParaRPr lang="es-MX"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rmAutofit fontScale="85000" lnSpcReduction="10000"/>
          </a:bodyPr>
          <a:lstStyle/>
          <a:p>
            <a:pPr marL="0" indent="0" algn="just">
              <a:buNone/>
            </a:pPr>
            <a:r>
              <a:rPr lang="es-MX" dirty="0" smtClean="0"/>
              <a:t>B</a:t>
            </a:r>
            <a:r>
              <a:rPr lang="es-MX" dirty="0"/>
              <a:t>. LOS ÁNGELES NO SE CASAN. </a:t>
            </a:r>
            <a:endParaRPr lang="es-MX" dirty="0" smtClean="0"/>
          </a:p>
          <a:p>
            <a:pPr marL="0" indent="0" algn="just">
              <a:buNone/>
            </a:pPr>
            <a:r>
              <a:rPr lang="es-MX" dirty="0" smtClean="0"/>
              <a:t>Lucas </a:t>
            </a:r>
            <a:r>
              <a:rPr lang="es-MX" dirty="0"/>
              <a:t>20:36: </a:t>
            </a:r>
            <a:r>
              <a:rPr lang="es-MX" b="1" dirty="0"/>
              <a:t>“más los que fueren tenidos por dignos de alcanzar aquel siglo y la resurrección de entre los muertos, ni se casan, ni se dan en casamiento. Porque no pueden ya más morir, pues son iguales a los ángeles, y son hijos de Dios, al ser hijos de la resurrección”. </a:t>
            </a:r>
            <a:endParaRPr lang="es-MX" dirty="0"/>
          </a:p>
          <a:p>
            <a:pPr marL="0" indent="0" algn="just">
              <a:buNone/>
            </a:pPr>
            <a:r>
              <a:rPr lang="es-MX" dirty="0" smtClean="0"/>
              <a:t>C</a:t>
            </a:r>
            <a:r>
              <a:rPr lang="es-MX" dirty="0"/>
              <a:t>. LOS ÁNGELES SON CREACIÓN SUPERIOR A LOS HOMBRES. </a:t>
            </a:r>
            <a:endParaRPr lang="es-MX" dirty="0" smtClean="0"/>
          </a:p>
          <a:p>
            <a:pPr marL="0" indent="0" algn="just">
              <a:buNone/>
            </a:pPr>
            <a:r>
              <a:rPr lang="es-MX" dirty="0" smtClean="0"/>
              <a:t>El </a:t>
            </a:r>
            <a:r>
              <a:rPr lang="es-MX" dirty="0"/>
              <a:t>salmista cuando habla de la creación en salmos 8:5 enseña: </a:t>
            </a:r>
            <a:r>
              <a:rPr lang="es-MX" b="1" dirty="0"/>
              <a:t>“Le has hecho poco menor que los ángeles, Y lo coronaste de gloria y de honra”. </a:t>
            </a:r>
            <a:endParaRPr lang="es-MX" dirty="0"/>
          </a:p>
          <a:p>
            <a:pPr marL="0" indent="0">
              <a:buNone/>
            </a:pPr>
            <a:endParaRPr lang="es-MX"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303</TotalTime>
  <Words>2057</Words>
  <Application>Microsoft Office PowerPoint</Application>
  <PresentationFormat>Presentación en pantalla (4:3)</PresentationFormat>
  <Paragraphs>102</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67</cp:revision>
  <dcterms:created xsi:type="dcterms:W3CDTF">2016-01-29T05:02:58Z</dcterms:created>
  <dcterms:modified xsi:type="dcterms:W3CDTF">2018-01-31T19:32:45Z</dcterms:modified>
  <cp:category/>
</cp:coreProperties>
</file>