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392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47" autoAdjust="0"/>
    <p:restoredTop sz="96606" autoAdjust="0"/>
  </p:normalViewPr>
  <p:slideViewPr>
    <p:cSldViewPr snapToGrid="0" snapToObjects="1">
      <p:cViewPr varScale="1">
        <p:scale>
          <a:sx n="88" d="100"/>
          <a:sy n="88" d="100"/>
        </p:scale>
        <p:origin x="1650" y="84"/>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02/02/2018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02/02/2018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02/02/2018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02/02/2018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02/02/2018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02/02/2018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02/02/2018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adur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76943" y="1382747"/>
            <a:ext cx="8120743" cy="3970318"/>
          </a:xfrm>
          <a:prstGeom prst="rect">
            <a:avLst/>
          </a:prstGeom>
        </p:spPr>
        <p:txBody>
          <a:bodyPr wrap="square">
            <a:spAutoFit/>
          </a:bodyPr>
          <a:lstStyle/>
          <a:p>
            <a:pPr algn="just"/>
            <a:r>
              <a:rPr lang="es-MX" sz="2800" b="1" dirty="0"/>
              <a:t>III.- TENGA HABILIDAD </a:t>
            </a:r>
            <a:endParaRPr lang="es-MX" sz="2800" b="1" dirty="0" smtClean="0"/>
          </a:p>
          <a:p>
            <a:pPr algn="just"/>
            <a:r>
              <a:rPr lang="es-MX" sz="2800" dirty="0" smtClean="0"/>
              <a:t>Es </a:t>
            </a:r>
            <a:r>
              <a:rPr lang="es-MX" sz="2800" dirty="0"/>
              <a:t>decir, que sea competente, calificado, capaz. Vivimos en un mundo donde las personas cada día se preparan más. </a:t>
            </a:r>
            <a:endParaRPr lang="es-MX" sz="2800" dirty="0" smtClean="0"/>
          </a:p>
          <a:p>
            <a:pPr algn="just"/>
            <a:r>
              <a:rPr lang="es-MX" sz="2800" dirty="0" smtClean="0"/>
              <a:t>Es </a:t>
            </a:r>
            <a:r>
              <a:rPr lang="es-MX" sz="2800" dirty="0"/>
              <a:t>entonces que los líderes también deben estar preparados. </a:t>
            </a:r>
            <a:endParaRPr lang="es-MX" sz="2800" dirty="0" smtClean="0"/>
          </a:p>
          <a:p>
            <a:pPr algn="just"/>
            <a:r>
              <a:rPr lang="es-MX" sz="2800" dirty="0" smtClean="0"/>
              <a:t>De </a:t>
            </a:r>
            <a:r>
              <a:rPr lang="es-MX" sz="2800" dirty="0"/>
              <a:t>hecho Pablo dice en 1 Timoteo 3:6: </a:t>
            </a:r>
            <a:r>
              <a:rPr lang="es-MX" sz="2800" b="1" dirty="0"/>
              <a:t>“no un neófito, no sea que envaneciéndose caiga en la condenación del diablo”.</a:t>
            </a:r>
          </a:p>
        </p:txBody>
      </p:sp>
    </p:spTree>
    <p:extLst>
      <p:ext uri="{BB962C8B-B14F-4D97-AF65-F5344CB8AC3E}">
        <p14:creationId xmlns:p14="http://schemas.microsoft.com/office/powerpoint/2010/main" val="4049040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00743" y="1762036"/>
            <a:ext cx="8164286" cy="3416320"/>
          </a:xfrm>
          <a:prstGeom prst="rect">
            <a:avLst/>
          </a:prstGeom>
        </p:spPr>
        <p:txBody>
          <a:bodyPr wrap="square">
            <a:spAutoFit/>
          </a:bodyPr>
          <a:lstStyle/>
          <a:p>
            <a:pPr algn="just"/>
            <a:r>
              <a:rPr lang="es-MX" sz="3600" dirty="0"/>
              <a:t>Existen 3 niveles de habilidad: </a:t>
            </a:r>
            <a:endParaRPr lang="es-MX" sz="3600" dirty="0" smtClean="0"/>
          </a:p>
          <a:p>
            <a:pPr algn="just"/>
            <a:endParaRPr lang="es-MX" sz="3600" dirty="0" smtClean="0"/>
          </a:p>
          <a:p>
            <a:pPr algn="just"/>
            <a:r>
              <a:rPr lang="es-MX" sz="3600" dirty="0" smtClean="0"/>
              <a:t>A.  Para </a:t>
            </a:r>
            <a:r>
              <a:rPr lang="es-MX" sz="3600" dirty="0"/>
              <a:t>ver lo que necesita suceder. </a:t>
            </a:r>
            <a:endParaRPr lang="es-MX" sz="3600" dirty="0" smtClean="0"/>
          </a:p>
          <a:p>
            <a:pPr algn="just"/>
            <a:r>
              <a:rPr lang="es-MX" sz="3600" dirty="0" smtClean="0"/>
              <a:t>B</a:t>
            </a:r>
            <a:r>
              <a:rPr lang="es-MX" sz="3600" dirty="0"/>
              <a:t>. Para que sucedan las cosas. </a:t>
            </a:r>
            <a:endParaRPr lang="es-MX" sz="3600" dirty="0" smtClean="0"/>
          </a:p>
          <a:p>
            <a:pPr algn="just"/>
            <a:r>
              <a:rPr lang="es-MX" sz="3600" dirty="0" smtClean="0"/>
              <a:t>C</a:t>
            </a:r>
            <a:r>
              <a:rPr lang="es-MX" sz="3600" dirty="0"/>
              <a:t>. Para que sucedan las cosas, aún bajo presión.</a:t>
            </a:r>
          </a:p>
        </p:txBody>
      </p:sp>
    </p:spTree>
    <p:extLst>
      <p:ext uri="{BB962C8B-B14F-4D97-AF65-F5344CB8AC3E}">
        <p14:creationId xmlns:p14="http://schemas.microsoft.com/office/powerpoint/2010/main" val="111971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24543" y="1482529"/>
            <a:ext cx="8360228" cy="4154984"/>
          </a:xfrm>
          <a:prstGeom prst="rect">
            <a:avLst/>
          </a:prstGeom>
        </p:spPr>
        <p:txBody>
          <a:bodyPr wrap="square">
            <a:spAutoFit/>
          </a:bodyPr>
          <a:lstStyle/>
          <a:p>
            <a:pPr algn="just"/>
            <a:r>
              <a:rPr lang="es-MX" sz="2400" b="1" dirty="0"/>
              <a:t>IV.- TENGA DESAFÍOS O METAS </a:t>
            </a:r>
            <a:endParaRPr lang="es-MX" sz="2400" b="1" dirty="0" smtClean="0"/>
          </a:p>
          <a:p>
            <a:pPr algn="just"/>
            <a:r>
              <a:rPr lang="es-MX" sz="2400" dirty="0" smtClean="0"/>
              <a:t>¿</a:t>
            </a:r>
            <a:r>
              <a:rPr lang="es-MX" sz="2400" dirty="0"/>
              <a:t>Por qué necesitamos metas? Porque éstas nos ayudan a obtener lo que deseamos en la vida. A lo mejor usted aún no sabe lo que quiere, y no está mal. Pero sentarse y hacer una lista de metas puede ayudarle a descubrir qué es lo que usted desea. Cuando una persona vive sin metas, se dice que está perdido. </a:t>
            </a:r>
            <a:endParaRPr lang="es-MX" sz="2400" dirty="0" smtClean="0"/>
          </a:p>
          <a:p>
            <a:pPr algn="just"/>
            <a:r>
              <a:rPr lang="es-MX" sz="2400" dirty="0" smtClean="0"/>
              <a:t>Las </a:t>
            </a:r>
            <a:r>
              <a:rPr lang="es-MX" sz="2400" dirty="0"/>
              <a:t>metas pueden ser simples o complejas, largas o cortas. Pero si usted no tiene un plan, ni siquiera un camino a seguir para llegar al supermercado hoy, por ejemplo, es posible que nunca llegue allí. Quizás sencillamente ande sin rumbo y nunca encuentre el supermercado. Si planea con antelación, lo logrará. </a:t>
            </a:r>
          </a:p>
        </p:txBody>
      </p:sp>
    </p:spTree>
    <p:extLst>
      <p:ext uri="{BB962C8B-B14F-4D97-AF65-F5344CB8AC3E}">
        <p14:creationId xmlns:p14="http://schemas.microsoft.com/office/powerpoint/2010/main" val="1261073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24543" y="1554540"/>
            <a:ext cx="8305800" cy="4154984"/>
          </a:xfrm>
          <a:prstGeom prst="rect">
            <a:avLst/>
          </a:prstGeom>
        </p:spPr>
        <p:txBody>
          <a:bodyPr wrap="square">
            <a:spAutoFit/>
          </a:bodyPr>
          <a:lstStyle/>
          <a:p>
            <a:pPr algn="just"/>
            <a:r>
              <a:rPr lang="es-MX" sz="2400" dirty="0"/>
              <a:t>Es por ello que el líder debe saber lo que quiere, para que sus seguidores tengan bien definido lo que se quiere o a dónde se desea llegar. </a:t>
            </a:r>
            <a:endParaRPr lang="es-MX" sz="2400" dirty="0" smtClean="0"/>
          </a:p>
          <a:p>
            <a:pPr algn="just"/>
            <a:r>
              <a:rPr lang="es-MX" sz="2400" dirty="0" smtClean="0"/>
              <a:t>Pablo </a:t>
            </a:r>
            <a:r>
              <a:rPr lang="es-MX" sz="2400" dirty="0"/>
              <a:t>era un líder que sabía lo que quería</a:t>
            </a:r>
            <a:r>
              <a:rPr lang="es-MX" sz="2400" dirty="0" smtClean="0"/>
              <a:t>.</a:t>
            </a:r>
          </a:p>
          <a:p>
            <a:pPr algn="just"/>
            <a:r>
              <a:rPr lang="es-MX" sz="2400" dirty="0" smtClean="0"/>
              <a:t> </a:t>
            </a:r>
            <a:r>
              <a:rPr lang="es-MX" sz="2400" dirty="0"/>
              <a:t>Por eso dijo en 1 Corintios 9:26: </a:t>
            </a:r>
            <a:r>
              <a:rPr lang="es-MX" sz="2400" b="1" dirty="0" smtClean="0"/>
              <a:t>“Así que, yo de esta manera corro, no como a la ventura; de esta manera peleo, no como quien golpea el AIRE”.</a:t>
            </a:r>
          </a:p>
          <a:p>
            <a:pPr algn="just"/>
            <a:r>
              <a:rPr lang="es-MX" sz="2400" dirty="0" smtClean="0"/>
              <a:t>Todo buen </a:t>
            </a:r>
            <a:r>
              <a:rPr lang="es-MX" sz="2400" dirty="0"/>
              <a:t>o gran líder, posee dos características especiales: </a:t>
            </a:r>
            <a:endParaRPr lang="es-MX" sz="2400" dirty="0" smtClean="0"/>
          </a:p>
          <a:p>
            <a:pPr algn="just"/>
            <a:r>
              <a:rPr lang="es-MX" sz="2400" dirty="0" smtClean="0"/>
              <a:t>A. Ellos </a:t>
            </a:r>
            <a:r>
              <a:rPr lang="es-MX" sz="2400" dirty="0"/>
              <a:t>saben a dónde van. </a:t>
            </a:r>
            <a:endParaRPr lang="es-MX" sz="2400" dirty="0" smtClean="0"/>
          </a:p>
          <a:p>
            <a:pPr algn="just"/>
            <a:r>
              <a:rPr lang="es-MX" sz="2400" dirty="0" smtClean="0"/>
              <a:t>B</a:t>
            </a:r>
            <a:r>
              <a:rPr lang="es-MX" sz="2400" dirty="0"/>
              <a:t>. Ellos pueden convencer a otros, para que los sigan (seguidores).</a:t>
            </a:r>
          </a:p>
        </p:txBody>
      </p:sp>
    </p:spTree>
    <p:extLst>
      <p:ext uri="{BB962C8B-B14F-4D97-AF65-F5344CB8AC3E}">
        <p14:creationId xmlns:p14="http://schemas.microsoft.com/office/powerpoint/2010/main" val="172003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78971" y="1688850"/>
            <a:ext cx="8120743" cy="3539430"/>
          </a:xfrm>
          <a:prstGeom prst="rect">
            <a:avLst/>
          </a:prstGeom>
        </p:spPr>
        <p:txBody>
          <a:bodyPr wrap="square">
            <a:spAutoFit/>
          </a:bodyPr>
          <a:lstStyle/>
          <a:p>
            <a:pPr algn="just"/>
            <a:r>
              <a:rPr lang="es-MX" sz="2800" b="1" dirty="0"/>
              <a:t>V.- TENGA CONVICCIÓN </a:t>
            </a:r>
            <a:endParaRPr lang="es-MX" sz="2800" b="1" dirty="0" smtClean="0"/>
          </a:p>
          <a:p>
            <a:pPr algn="just"/>
            <a:endParaRPr lang="es-MX" sz="2800" dirty="0" smtClean="0"/>
          </a:p>
          <a:p>
            <a:pPr algn="just"/>
            <a:r>
              <a:rPr lang="es-MX" sz="2800" dirty="0" smtClean="0"/>
              <a:t>Existe </a:t>
            </a:r>
            <a:r>
              <a:rPr lang="es-MX" sz="2800" dirty="0"/>
              <a:t>un ciclo de las convicciones: </a:t>
            </a:r>
            <a:endParaRPr lang="es-MX" sz="2800" dirty="0" smtClean="0"/>
          </a:p>
          <a:p>
            <a:pPr algn="just"/>
            <a:r>
              <a:rPr lang="es-MX" sz="2800" dirty="0" smtClean="0"/>
              <a:t>A.  Crea </a:t>
            </a:r>
            <a:r>
              <a:rPr lang="es-MX" sz="2800" dirty="0"/>
              <a:t>que es lo correcto. </a:t>
            </a:r>
          </a:p>
          <a:p>
            <a:pPr algn="just"/>
            <a:r>
              <a:rPr lang="es-MX" sz="2800" dirty="0" smtClean="0"/>
              <a:t>B</a:t>
            </a:r>
            <a:r>
              <a:rPr lang="es-MX" sz="2800" dirty="0"/>
              <a:t>. Crea que es lo correcto para usted. </a:t>
            </a:r>
            <a:endParaRPr lang="es-MX" sz="2800" dirty="0" smtClean="0"/>
          </a:p>
          <a:p>
            <a:pPr algn="just"/>
            <a:r>
              <a:rPr lang="es-MX" sz="2800" dirty="0" smtClean="0"/>
              <a:t>C</a:t>
            </a:r>
            <a:r>
              <a:rPr lang="es-MX" sz="2800" dirty="0"/>
              <a:t>. Crea que es lo correcto para otros. </a:t>
            </a:r>
            <a:endParaRPr lang="es-MX" sz="2800" dirty="0" smtClean="0"/>
          </a:p>
          <a:p>
            <a:pPr algn="just"/>
            <a:r>
              <a:rPr lang="es-MX" sz="2800" dirty="0" smtClean="0"/>
              <a:t>D</a:t>
            </a:r>
            <a:r>
              <a:rPr lang="es-MX" sz="2800" dirty="0"/>
              <a:t>. Crea que es lo correcto para otros ahora, y ellos responderán</a:t>
            </a:r>
            <a:r>
              <a:rPr lang="es-MX" dirty="0"/>
              <a:t>.</a:t>
            </a:r>
          </a:p>
        </p:txBody>
      </p:sp>
    </p:spTree>
    <p:extLst>
      <p:ext uri="{BB962C8B-B14F-4D97-AF65-F5344CB8AC3E}">
        <p14:creationId xmlns:p14="http://schemas.microsoft.com/office/powerpoint/2010/main" val="3678294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76943" y="1833380"/>
            <a:ext cx="8011886" cy="3046988"/>
          </a:xfrm>
          <a:prstGeom prst="rect">
            <a:avLst/>
          </a:prstGeom>
        </p:spPr>
        <p:txBody>
          <a:bodyPr wrap="square">
            <a:spAutoFit/>
          </a:bodyPr>
          <a:lstStyle/>
          <a:p>
            <a:pPr algn="just"/>
            <a:r>
              <a:rPr lang="es-MX" sz="3200" dirty="0"/>
              <a:t>La palabra de Dios nos dice en Efesios 4:14: </a:t>
            </a:r>
            <a:endParaRPr lang="es-MX" sz="3200" dirty="0" smtClean="0"/>
          </a:p>
          <a:p>
            <a:pPr algn="just"/>
            <a:r>
              <a:rPr lang="es-MX" sz="3200" b="1" dirty="0" smtClean="0"/>
              <a:t>“</a:t>
            </a:r>
            <a:r>
              <a:rPr lang="es-MX" sz="3200" b="1" dirty="0"/>
              <a:t>para que ya no seamos niños fluctuantes, llevados por doquiera de todo VIENTO de doctrina, por estratagema de hombres que para engañar emplean con astucia las artimañas del error”. </a:t>
            </a:r>
          </a:p>
        </p:txBody>
      </p:sp>
    </p:spTree>
    <p:extLst>
      <p:ext uri="{BB962C8B-B14F-4D97-AF65-F5344CB8AC3E}">
        <p14:creationId xmlns:p14="http://schemas.microsoft.com/office/powerpoint/2010/main" val="2659008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35429" y="1410910"/>
            <a:ext cx="8251371" cy="4308872"/>
          </a:xfrm>
          <a:prstGeom prst="rect">
            <a:avLst/>
          </a:prstGeom>
        </p:spPr>
        <p:txBody>
          <a:bodyPr wrap="square">
            <a:spAutoFit/>
          </a:bodyPr>
          <a:lstStyle/>
          <a:p>
            <a:pPr algn="just"/>
            <a:r>
              <a:rPr lang="es-MX" sz="4000" b="1" dirty="0"/>
              <a:t>CONCLUSIÓN </a:t>
            </a:r>
            <a:endParaRPr lang="es-MX" sz="4000" b="1" dirty="0" smtClean="0"/>
          </a:p>
          <a:p>
            <a:pPr algn="just"/>
            <a:r>
              <a:rPr lang="es-MX" sz="2600" dirty="0" smtClean="0"/>
              <a:t>Que </a:t>
            </a:r>
            <a:r>
              <a:rPr lang="es-MX" sz="2600" dirty="0"/>
              <a:t>importante es que nuestro líder esté convencido de exaltar al Señor, porque lo más importante es que la gloria sea dada a Dios. Habrá buenos líderes, habrá buenos seguidores; pero lo importante es que lo que hagamos, de palabra o de hecho; sea en el nombre de Jesucristo. </a:t>
            </a:r>
            <a:endParaRPr lang="es-MX" sz="2600" dirty="0" smtClean="0"/>
          </a:p>
          <a:p>
            <a:pPr algn="just"/>
            <a:r>
              <a:rPr lang="es-MX" sz="2600" dirty="0" smtClean="0"/>
              <a:t>El </a:t>
            </a:r>
            <a:r>
              <a:rPr lang="es-MX" sz="2600" dirty="0"/>
              <a:t>profeta Oseas en 11:7: dice: </a:t>
            </a:r>
            <a:endParaRPr lang="es-MX" sz="2600" dirty="0" smtClean="0"/>
          </a:p>
          <a:p>
            <a:pPr algn="just"/>
            <a:r>
              <a:rPr lang="es-MX" sz="2600" b="1" dirty="0" smtClean="0"/>
              <a:t>“</a:t>
            </a:r>
            <a:r>
              <a:rPr lang="es-MX" sz="2600" b="1" dirty="0"/>
              <a:t>Entre tanto, mi pueblo está adherido a la rebelión contra mí; aunque me llaman el Altísimo, ninguno absolutamente me quiere enaltecer”. </a:t>
            </a:r>
          </a:p>
        </p:txBody>
      </p:sp>
    </p:spTree>
    <p:extLst>
      <p:ext uri="{BB962C8B-B14F-4D97-AF65-F5344CB8AC3E}">
        <p14:creationId xmlns:p14="http://schemas.microsoft.com/office/powerpoint/2010/main" val="382317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78971" y="1652511"/>
            <a:ext cx="8142515" cy="3970318"/>
          </a:xfrm>
          <a:prstGeom prst="rect">
            <a:avLst/>
          </a:prstGeom>
        </p:spPr>
        <p:txBody>
          <a:bodyPr wrap="square">
            <a:spAutoFit/>
          </a:bodyPr>
          <a:lstStyle/>
          <a:p>
            <a:pPr algn="just"/>
            <a:r>
              <a:rPr lang="es-MX" sz="2800" dirty="0"/>
              <a:t>Debemos juntos, seguidores y líderes; darle la gloria a nuestro Dios, y juntos como un solo ejército en orden desfilar ante nuestro maestro y al pasar la lista, decir: ¡Amén! Decir como Samuel: </a:t>
            </a:r>
            <a:r>
              <a:rPr lang="es-MX" sz="2800" b="1" dirty="0"/>
              <a:t>“Heme aquí, que quieres Señor que yo haga”. </a:t>
            </a:r>
            <a:endParaRPr lang="es-MX" sz="2800" b="1" dirty="0" smtClean="0"/>
          </a:p>
          <a:p>
            <a:pPr algn="just"/>
            <a:r>
              <a:rPr lang="es-MX" sz="2800" dirty="0" smtClean="0"/>
              <a:t>Podemos </a:t>
            </a:r>
            <a:r>
              <a:rPr lang="es-MX" sz="2800" dirty="0"/>
              <a:t>contestar como el profeta cuando el Señor le pregunta en Isaías 6:8: </a:t>
            </a:r>
            <a:r>
              <a:rPr lang="es-MX" sz="2800" b="1" dirty="0"/>
              <a:t>“Después oí la voz del Señor, que decía: ¿A quién enviaré, y quién irá por nosotros? Entonces respondí yo: HEME aquí, envíame a mí”.</a:t>
            </a:r>
          </a:p>
        </p:txBody>
      </p:sp>
    </p:spTree>
    <p:extLst>
      <p:ext uri="{BB962C8B-B14F-4D97-AF65-F5344CB8AC3E}">
        <p14:creationId xmlns:p14="http://schemas.microsoft.com/office/powerpoint/2010/main" val="563030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947057" y="1774371"/>
            <a:ext cx="7260772" cy="3785652"/>
          </a:xfrm>
          <a:prstGeom prst="rect">
            <a:avLst/>
          </a:prstGeom>
          <a:noFill/>
        </p:spPr>
        <p:txBody>
          <a:bodyPr wrap="square" rtlCol="0">
            <a:spAutoFit/>
          </a:bodyPr>
          <a:lstStyle/>
          <a:p>
            <a:pPr algn="ctr"/>
            <a:r>
              <a:rPr lang="es-MX" sz="8000" b="1" dirty="0" smtClean="0"/>
              <a:t>LO QUE SE ESPERA DE UN LÍDER</a:t>
            </a:r>
            <a:endParaRPr lang="es-MX" sz="8000" b="1" dirty="0"/>
          </a:p>
        </p:txBody>
      </p:sp>
    </p:spTree>
    <p:extLst>
      <p:ext uri="{BB962C8B-B14F-4D97-AF65-F5344CB8AC3E}">
        <p14:creationId xmlns:p14="http://schemas.microsoft.com/office/powerpoint/2010/main" val="1711745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76943" y="2017264"/>
            <a:ext cx="7957457" cy="2123658"/>
          </a:xfrm>
          <a:prstGeom prst="rect">
            <a:avLst/>
          </a:prstGeom>
        </p:spPr>
        <p:txBody>
          <a:bodyPr wrap="square">
            <a:spAutoFit/>
          </a:bodyPr>
          <a:lstStyle/>
          <a:p>
            <a:r>
              <a:rPr lang="es-MX" sz="4400" dirty="0"/>
              <a:t>BASE BÍBLICA: Mateo 5:37</a:t>
            </a:r>
            <a:r>
              <a:rPr lang="es-MX" sz="4400" b="1" dirty="0"/>
              <a:t> </a:t>
            </a:r>
            <a:endParaRPr lang="es-MX" sz="4400" b="1" dirty="0" smtClean="0"/>
          </a:p>
          <a:p>
            <a:r>
              <a:rPr lang="es-MX" sz="4400" b="1" dirty="0" smtClean="0"/>
              <a:t>“</a:t>
            </a:r>
            <a:r>
              <a:rPr lang="es-MX" sz="4400" b="1" dirty="0"/>
              <a:t>que nuestro si sea si y nuestro no, sea no…”. </a:t>
            </a:r>
          </a:p>
        </p:txBody>
      </p:sp>
    </p:spTree>
    <p:extLst>
      <p:ext uri="{BB962C8B-B14F-4D97-AF65-F5344CB8AC3E}">
        <p14:creationId xmlns:p14="http://schemas.microsoft.com/office/powerpoint/2010/main" val="1391791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22513" y="1399125"/>
            <a:ext cx="7979229" cy="4585871"/>
          </a:xfrm>
          <a:prstGeom prst="rect">
            <a:avLst/>
          </a:prstGeom>
        </p:spPr>
        <p:txBody>
          <a:bodyPr wrap="square">
            <a:spAutoFit/>
          </a:bodyPr>
          <a:lstStyle/>
          <a:p>
            <a:pPr algn="just"/>
            <a:r>
              <a:rPr lang="es-MX" sz="4000" b="1" dirty="0"/>
              <a:t>INTRODUCCIÓN</a:t>
            </a:r>
            <a:r>
              <a:rPr lang="es-MX" dirty="0"/>
              <a:t> </a:t>
            </a:r>
            <a:endParaRPr lang="es-MX" dirty="0" smtClean="0"/>
          </a:p>
          <a:p>
            <a:pPr algn="just"/>
            <a:r>
              <a:rPr lang="es-MX" sz="2800" dirty="0" smtClean="0"/>
              <a:t>Es </a:t>
            </a:r>
            <a:r>
              <a:rPr lang="es-MX" sz="2800" dirty="0"/>
              <a:t>común que los líderes hablen de las expectativas que tienen de sus seguidores, o las características que deben tener. Pero hoy veremos cómo debe ser nuestro líder. Enfoquemos esta lección en el temor de Dios y de manera propositiva, pues no se trata de empezar a evidenciar; más bien nos servirá mucho a nosotros como líderes, que los que nos siguen espiritualmente; también deseen ver en nosotros lo siguiente: </a:t>
            </a:r>
          </a:p>
        </p:txBody>
      </p:sp>
    </p:spTree>
    <p:extLst>
      <p:ext uri="{BB962C8B-B14F-4D97-AF65-F5344CB8AC3E}">
        <p14:creationId xmlns:p14="http://schemas.microsoft.com/office/powerpoint/2010/main" val="317112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24543" y="1271420"/>
            <a:ext cx="8240486" cy="4524315"/>
          </a:xfrm>
          <a:prstGeom prst="rect">
            <a:avLst/>
          </a:prstGeom>
        </p:spPr>
        <p:txBody>
          <a:bodyPr wrap="square">
            <a:spAutoFit/>
          </a:bodyPr>
          <a:lstStyle/>
          <a:p>
            <a:pPr algn="just"/>
            <a:r>
              <a:rPr lang="es-MX" sz="2400" b="1" dirty="0"/>
              <a:t>I.- TENGA CARÁCTER </a:t>
            </a:r>
            <a:endParaRPr lang="es-MX" sz="2400" b="1" dirty="0" smtClean="0"/>
          </a:p>
          <a:p>
            <a:pPr algn="just"/>
            <a:r>
              <a:rPr lang="es-MX" sz="2400" dirty="0" smtClean="0"/>
              <a:t>Cuando </a:t>
            </a:r>
            <a:r>
              <a:rPr lang="es-MX" sz="2400" dirty="0"/>
              <a:t>hablamos de carácter, no estamos hablando de mal carácter. Lo hacemos desde la perspectiva, que sea capaz de tomar decisiones aún en situaciones especiales. Que actúe cuando tenga que hacerlo, que tenga ese equilibrio para actuar atinadamente. Hay tres funciones que debe tener una persona con carácter: </a:t>
            </a:r>
            <a:endParaRPr lang="es-MX" sz="2400" dirty="0" smtClean="0"/>
          </a:p>
          <a:p>
            <a:pPr marL="342900" indent="-342900" algn="just">
              <a:buAutoNum type="alphaUcPeriod"/>
            </a:pPr>
            <a:r>
              <a:rPr lang="es-MX" sz="2400" dirty="0" smtClean="0"/>
              <a:t>TENER </a:t>
            </a:r>
            <a:r>
              <a:rPr lang="es-MX" sz="2400" dirty="0"/>
              <a:t>BONDAD, CAPACIDAD DE HACER UN ACTO BENÉFICO PARA OTROS. </a:t>
            </a:r>
            <a:endParaRPr lang="es-MX" sz="2400" dirty="0" smtClean="0"/>
          </a:p>
          <a:p>
            <a:pPr algn="just"/>
            <a:r>
              <a:rPr lang="es-MX" sz="2400" dirty="0" smtClean="0"/>
              <a:t>Isaías </a:t>
            </a:r>
            <a:r>
              <a:rPr lang="es-MX" sz="2400" dirty="0"/>
              <a:t>32:8: </a:t>
            </a:r>
            <a:endParaRPr lang="es-MX" sz="2400" dirty="0" smtClean="0"/>
          </a:p>
          <a:p>
            <a:pPr algn="just"/>
            <a:r>
              <a:rPr lang="es-MX" sz="2400" b="1" dirty="0" smtClean="0"/>
              <a:t>“</a:t>
            </a:r>
            <a:r>
              <a:rPr lang="es-MX" sz="2400" b="1" dirty="0"/>
              <a:t>Pero el generoso pensará generosidades, y por generosidades será exaltado”. </a:t>
            </a:r>
          </a:p>
        </p:txBody>
      </p:sp>
    </p:spTree>
    <p:extLst>
      <p:ext uri="{BB962C8B-B14F-4D97-AF65-F5344CB8AC3E}">
        <p14:creationId xmlns:p14="http://schemas.microsoft.com/office/powerpoint/2010/main" val="37435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46313" y="1535782"/>
            <a:ext cx="8196943" cy="4154984"/>
          </a:xfrm>
          <a:prstGeom prst="rect">
            <a:avLst/>
          </a:prstGeom>
        </p:spPr>
        <p:txBody>
          <a:bodyPr wrap="square">
            <a:spAutoFit/>
          </a:bodyPr>
          <a:lstStyle/>
          <a:p>
            <a:pPr algn="just"/>
            <a:r>
              <a:rPr lang="es-MX" sz="2400" dirty="0"/>
              <a:t>B. HACER JUSTICIA, HACER SIEMPRE LO CORRECTO; PESAR CON LA MISMA BALANZA: LA DE DIOS. </a:t>
            </a:r>
            <a:endParaRPr lang="es-MX" sz="2400" dirty="0" smtClean="0"/>
          </a:p>
          <a:p>
            <a:pPr algn="just"/>
            <a:r>
              <a:rPr lang="es-MX" sz="2400" dirty="0" smtClean="0"/>
              <a:t>Deuteronomio </a:t>
            </a:r>
            <a:r>
              <a:rPr lang="es-MX" sz="2400" dirty="0"/>
              <a:t>10:18: </a:t>
            </a:r>
            <a:r>
              <a:rPr lang="es-MX" sz="2400" b="1" dirty="0"/>
              <a:t>“que hace justicia al huérfano y a la viuda; que ama también al extranjero...”. </a:t>
            </a:r>
            <a:endParaRPr lang="es-MX" sz="2400" b="1" dirty="0" smtClean="0"/>
          </a:p>
          <a:p>
            <a:pPr algn="just"/>
            <a:r>
              <a:rPr lang="es-MX" sz="2400" dirty="0" smtClean="0"/>
              <a:t>Deuteronomio </a:t>
            </a:r>
            <a:r>
              <a:rPr lang="es-MX" sz="2400" dirty="0"/>
              <a:t>16:19: </a:t>
            </a:r>
            <a:r>
              <a:rPr lang="es-MX" sz="2400" b="1" dirty="0"/>
              <a:t>“No tuerzas el derecho; no hagas acepción de personas, ni tomes soborno…”. </a:t>
            </a:r>
            <a:endParaRPr lang="es-MX" sz="2400" b="1" dirty="0" smtClean="0"/>
          </a:p>
          <a:p>
            <a:pPr algn="just"/>
            <a:r>
              <a:rPr lang="es-MX" sz="2400" dirty="0" smtClean="0"/>
              <a:t>Salmos </a:t>
            </a:r>
            <a:r>
              <a:rPr lang="es-MX" sz="2400" dirty="0"/>
              <a:t>37:30: </a:t>
            </a:r>
            <a:r>
              <a:rPr lang="es-MX" sz="2400" b="1" dirty="0"/>
              <a:t>“La boca del justo habla sabiduría, y su lengua habla justicia”. </a:t>
            </a:r>
            <a:endParaRPr lang="es-MX" sz="2400" b="1" dirty="0" smtClean="0"/>
          </a:p>
          <a:p>
            <a:pPr algn="just"/>
            <a:r>
              <a:rPr lang="es-MX" sz="2400" dirty="0" smtClean="0"/>
              <a:t>C</a:t>
            </a:r>
            <a:r>
              <a:rPr lang="es-MX" sz="2400" dirty="0"/>
              <a:t>. DECIR VERDAD, LA EXPRESIÓN DE HONESTIDAD, SINCERIDAD E INTEGRIDAD. </a:t>
            </a:r>
            <a:endParaRPr lang="es-MX" sz="2400" dirty="0" smtClean="0"/>
          </a:p>
          <a:p>
            <a:pPr algn="just"/>
            <a:r>
              <a:rPr lang="es-MX" sz="2400" dirty="0" smtClean="0"/>
              <a:t>Mateo </a:t>
            </a:r>
            <a:r>
              <a:rPr lang="es-MX" sz="2400" dirty="0"/>
              <a:t>5:37: </a:t>
            </a:r>
            <a:r>
              <a:rPr lang="es-MX" sz="2400" b="1" dirty="0"/>
              <a:t>“que nuestro si sea si y nuestro no, sea no…”. </a:t>
            </a:r>
          </a:p>
        </p:txBody>
      </p:sp>
    </p:spTree>
    <p:extLst>
      <p:ext uri="{BB962C8B-B14F-4D97-AF65-F5344CB8AC3E}">
        <p14:creationId xmlns:p14="http://schemas.microsoft.com/office/powerpoint/2010/main" val="1621250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76943" y="1688850"/>
            <a:ext cx="8044543" cy="3539430"/>
          </a:xfrm>
          <a:prstGeom prst="rect">
            <a:avLst/>
          </a:prstGeom>
        </p:spPr>
        <p:txBody>
          <a:bodyPr wrap="square">
            <a:spAutoFit/>
          </a:bodyPr>
          <a:lstStyle/>
          <a:p>
            <a:pPr algn="just"/>
            <a:r>
              <a:rPr lang="es-MX" sz="3200" b="1" dirty="0"/>
              <a:t>II.- TENGA SOLVENCIA MORAL </a:t>
            </a:r>
            <a:endParaRPr lang="es-MX" sz="3200" b="1" dirty="0" smtClean="0"/>
          </a:p>
          <a:p>
            <a:pPr algn="just"/>
            <a:endParaRPr lang="es-MX" sz="3200" dirty="0" smtClean="0"/>
          </a:p>
          <a:p>
            <a:pPr algn="just"/>
            <a:r>
              <a:rPr lang="es-MX" sz="3200" dirty="0" smtClean="0"/>
              <a:t>Hay </a:t>
            </a:r>
            <a:r>
              <a:rPr lang="es-MX" sz="3200" dirty="0"/>
              <a:t>un contraste entre la honestidad y la deshonestidad, veamos a continuación los detalles de las bendiciones y las maldiciones</a:t>
            </a:r>
            <a:r>
              <a:rPr lang="es-MX" sz="3200" dirty="0" smtClean="0"/>
              <a:t>:</a:t>
            </a:r>
          </a:p>
          <a:p>
            <a:pPr algn="just"/>
            <a:r>
              <a:rPr lang="es-MX" sz="3200" dirty="0" smtClean="0"/>
              <a:t> </a:t>
            </a:r>
          </a:p>
          <a:p>
            <a:pPr algn="just"/>
            <a:r>
              <a:rPr lang="es-MX" sz="3200" dirty="0" smtClean="0"/>
              <a:t>A</a:t>
            </a:r>
            <a:r>
              <a:rPr lang="es-MX" sz="3200" dirty="0"/>
              <a:t>. MALDICIONES PARA EL DESHONESTO</a:t>
            </a:r>
          </a:p>
        </p:txBody>
      </p:sp>
    </p:spTree>
    <p:extLst>
      <p:ext uri="{BB962C8B-B14F-4D97-AF65-F5344CB8AC3E}">
        <p14:creationId xmlns:p14="http://schemas.microsoft.com/office/powerpoint/2010/main" val="3284964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57199" y="1443841"/>
            <a:ext cx="8262257" cy="4154984"/>
          </a:xfrm>
          <a:prstGeom prst="rect">
            <a:avLst/>
          </a:prstGeom>
        </p:spPr>
        <p:txBody>
          <a:bodyPr wrap="square">
            <a:spAutoFit/>
          </a:bodyPr>
          <a:lstStyle/>
          <a:p>
            <a:pPr marL="342900" indent="-342900" algn="just">
              <a:buAutoNum type="arabicPeriod"/>
            </a:pPr>
            <a:r>
              <a:rPr lang="es-MX" sz="2200" dirty="0" smtClean="0"/>
              <a:t>PROBLEMAS </a:t>
            </a:r>
            <a:r>
              <a:rPr lang="es-MX" sz="2200" dirty="0"/>
              <a:t>FAMILIARES. </a:t>
            </a:r>
            <a:endParaRPr lang="es-MX" sz="2200" dirty="0" smtClean="0"/>
          </a:p>
          <a:p>
            <a:pPr algn="just"/>
            <a:r>
              <a:rPr lang="es-MX" sz="2200" dirty="0" smtClean="0"/>
              <a:t>Proverbios </a:t>
            </a:r>
            <a:r>
              <a:rPr lang="es-MX" sz="2200" dirty="0"/>
              <a:t>15:27: </a:t>
            </a:r>
            <a:r>
              <a:rPr lang="es-MX" sz="2200" b="1" dirty="0"/>
              <a:t>“perturba su casa el que tiene ganancias ilícitas…”. </a:t>
            </a:r>
            <a:endParaRPr lang="es-MX" sz="2200" b="1" dirty="0" smtClean="0"/>
          </a:p>
          <a:p>
            <a:pPr algn="just"/>
            <a:r>
              <a:rPr lang="es-MX" sz="2200" dirty="0" smtClean="0"/>
              <a:t>2</a:t>
            </a:r>
            <a:r>
              <a:rPr lang="es-MX" sz="2200" dirty="0"/>
              <a:t>. PROBLEMAS FINANCIEROS. </a:t>
            </a:r>
            <a:endParaRPr lang="es-MX" sz="2200" dirty="0" smtClean="0"/>
          </a:p>
          <a:p>
            <a:pPr algn="just"/>
            <a:r>
              <a:rPr lang="es-MX" sz="2200" dirty="0" smtClean="0"/>
              <a:t>Proverbios </a:t>
            </a:r>
            <a:r>
              <a:rPr lang="es-MX" sz="2200" dirty="0"/>
              <a:t>13:11: </a:t>
            </a:r>
            <a:r>
              <a:rPr lang="es-MX" sz="2200" b="1" dirty="0"/>
              <a:t>“la fortuna obtenida con fraude disminuye…” </a:t>
            </a:r>
            <a:endParaRPr lang="es-MX" sz="2200" b="1" dirty="0" smtClean="0"/>
          </a:p>
          <a:p>
            <a:pPr algn="just"/>
            <a:r>
              <a:rPr lang="es-MX" sz="2200" dirty="0" smtClean="0"/>
              <a:t>3</a:t>
            </a:r>
            <a:r>
              <a:rPr lang="es-MX" sz="2200" dirty="0"/>
              <a:t>. PROBLEMAS PARA SER FELICES. </a:t>
            </a:r>
            <a:endParaRPr lang="es-MX" sz="2200" dirty="0" smtClean="0"/>
          </a:p>
          <a:p>
            <a:pPr algn="just"/>
            <a:r>
              <a:rPr lang="es-MX" sz="2200" dirty="0" smtClean="0"/>
              <a:t>Proverbios </a:t>
            </a:r>
            <a:r>
              <a:rPr lang="es-MX" sz="2200" dirty="0"/>
              <a:t>10:2</a:t>
            </a:r>
            <a:r>
              <a:rPr lang="es-MX" sz="2200" b="1" dirty="0"/>
              <a:t>: “Los tesoros de maldad no serán de provecho; mas la justicia libra de muerte”. </a:t>
            </a:r>
            <a:r>
              <a:rPr lang="es-MX" sz="2200" dirty="0"/>
              <a:t>El mismo pasaje en la versión LBAD dice: </a:t>
            </a:r>
            <a:r>
              <a:rPr lang="es-MX" sz="2200" b="1" dirty="0"/>
              <a:t>“la ganancia mal adquirida no produce felicidad duradera, la vida honrada si…”. </a:t>
            </a:r>
            <a:endParaRPr lang="es-MX" sz="2200" b="1" dirty="0" smtClean="0"/>
          </a:p>
          <a:p>
            <a:pPr algn="just"/>
            <a:r>
              <a:rPr lang="es-MX" sz="2200" dirty="0" smtClean="0"/>
              <a:t>4</a:t>
            </a:r>
            <a:r>
              <a:rPr lang="es-MX" sz="2200" dirty="0"/>
              <a:t>. PROBLEMAS ETERNOS. </a:t>
            </a:r>
            <a:endParaRPr lang="es-MX" sz="2200" dirty="0" smtClean="0"/>
          </a:p>
          <a:p>
            <a:pPr algn="just"/>
            <a:r>
              <a:rPr lang="es-MX" sz="2200" dirty="0" smtClean="0"/>
              <a:t>Proverbios </a:t>
            </a:r>
            <a:r>
              <a:rPr lang="es-MX" sz="2200" dirty="0"/>
              <a:t>21:6: </a:t>
            </a:r>
            <a:r>
              <a:rPr lang="es-MX" sz="2200" b="1" dirty="0"/>
              <a:t>“Conseguir tesoros con la lengua mentirosa es un vapor fugaz, es buscar la muerte”. </a:t>
            </a:r>
          </a:p>
        </p:txBody>
      </p:sp>
    </p:spTree>
    <p:extLst>
      <p:ext uri="{BB962C8B-B14F-4D97-AF65-F5344CB8AC3E}">
        <p14:creationId xmlns:p14="http://schemas.microsoft.com/office/powerpoint/2010/main" val="185526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68086" y="1285321"/>
            <a:ext cx="8294914" cy="4524315"/>
          </a:xfrm>
          <a:prstGeom prst="rect">
            <a:avLst/>
          </a:prstGeom>
        </p:spPr>
        <p:txBody>
          <a:bodyPr wrap="square">
            <a:spAutoFit/>
          </a:bodyPr>
          <a:lstStyle/>
          <a:p>
            <a:pPr algn="just"/>
            <a:r>
              <a:rPr lang="es-MX" sz="2400" b="1" dirty="0"/>
              <a:t>B. BENDICIONES PROMETIDAS PARA EL </a:t>
            </a:r>
            <a:r>
              <a:rPr lang="es-MX" sz="2400" b="1" dirty="0" smtClean="0"/>
              <a:t>HONESTO</a:t>
            </a:r>
          </a:p>
          <a:p>
            <a:pPr algn="just"/>
            <a:r>
              <a:rPr lang="es-MX" sz="2400" b="1" dirty="0" smtClean="0"/>
              <a:t> </a:t>
            </a:r>
          </a:p>
          <a:p>
            <a:pPr marL="342900" indent="-342900" algn="just">
              <a:buAutoNum type="arabicPeriod"/>
            </a:pPr>
            <a:r>
              <a:rPr lang="es-MX" sz="2400" dirty="0" smtClean="0"/>
              <a:t>BENDICIONES </a:t>
            </a:r>
            <a:r>
              <a:rPr lang="es-MX" sz="2400" dirty="0"/>
              <a:t>FAMILIARES. Proverbios 20:7: </a:t>
            </a:r>
            <a:r>
              <a:rPr lang="es-MX" sz="2400" b="1" dirty="0"/>
              <a:t>“el justo anda en su integridad, cuan dichosos son sus hijos después de él…”. </a:t>
            </a:r>
            <a:endParaRPr lang="es-MX" sz="2400" b="1" dirty="0" smtClean="0"/>
          </a:p>
          <a:p>
            <a:pPr algn="just"/>
            <a:r>
              <a:rPr lang="es-MX" sz="2400" dirty="0" smtClean="0"/>
              <a:t>2</a:t>
            </a:r>
            <a:r>
              <a:rPr lang="es-MX" sz="2400" dirty="0"/>
              <a:t>. BENDICIONES FINANCIERAS. Proverbios 15:6: </a:t>
            </a:r>
            <a:r>
              <a:rPr lang="es-MX" sz="2400" b="1" dirty="0"/>
              <a:t>“en la casa del justo hay mucha riqueza, pero en las ganancias del impío hay turbación”. </a:t>
            </a:r>
            <a:endParaRPr lang="es-MX" sz="2400" b="1" dirty="0" smtClean="0"/>
          </a:p>
          <a:p>
            <a:pPr algn="just"/>
            <a:r>
              <a:rPr lang="es-MX" sz="2400" dirty="0" smtClean="0"/>
              <a:t>3</a:t>
            </a:r>
            <a:r>
              <a:rPr lang="es-MX" sz="2400" dirty="0"/>
              <a:t>. BENDICIONES PARA HACER. Proverbios 12:22: </a:t>
            </a:r>
            <a:r>
              <a:rPr lang="es-MX" sz="2400" b="1" dirty="0"/>
              <a:t>“los labios mentirosos son abominación al Señor, pero los que obran fielmente son su deleite</a:t>
            </a:r>
            <a:r>
              <a:rPr lang="es-MX" sz="2400" b="1" dirty="0" smtClean="0"/>
              <a:t>”.</a:t>
            </a:r>
          </a:p>
          <a:p>
            <a:pPr algn="just"/>
            <a:r>
              <a:rPr lang="es-MX" sz="2400" dirty="0" smtClean="0"/>
              <a:t> </a:t>
            </a:r>
            <a:r>
              <a:rPr lang="es-MX" sz="2400" dirty="0"/>
              <a:t>4. BENDICIONES ETERNAS. Proverbios 10:15: </a:t>
            </a:r>
            <a:r>
              <a:rPr lang="es-MX" sz="2400" b="1" dirty="0"/>
              <a:t>“la obra del justo es para vida”. </a:t>
            </a:r>
          </a:p>
        </p:txBody>
      </p:sp>
    </p:spTree>
    <p:extLst>
      <p:ext uri="{BB962C8B-B14F-4D97-AF65-F5344CB8AC3E}">
        <p14:creationId xmlns:p14="http://schemas.microsoft.com/office/powerpoint/2010/main" val="34223564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219</TotalTime>
  <Words>1172</Words>
  <Application>Microsoft Office PowerPoint</Application>
  <PresentationFormat>Presentación en pantalla (4:3)</PresentationFormat>
  <Paragraphs>68</Paragraphs>
  <Slides>17</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17</vt:i4>
      </vt:variant>
    </vt:vector>
  </HeadingPairs>
  <TitlesOfParts>
    <vt:vector size="20"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54</cp:revision>
  <dcterms:created xsi:type="dcterms:W3CDTF">2016-01-29T05:02:58Z</dcterms:created>
  <dcterms:modified xsi:type="dcterms:W3CDTF">2018-02-02T07:41:13Z</dcterms:modified>
  <cp:category/>
</cp:coreProperties>
</file>