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B32B"/>
    <a:srgbClr val="0B5AB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7" autoAdjust="0"/>
    <p:restoredTop sz="94660"/>
  </p:normalViewPr>
  <p:slideViewPr>
    <p:cSldViewPr snapToGrid="0" snapToObjects="1">
      <p:cViewPr varScale="1">
        <p:scale>
          <a:sx n="87" d="100"/>
          <a:sy n="87" d="100"/>
        </p:scale>
        <p:origin x="1680"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31/01/2018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31/01/2018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31/01/2018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31/01/2018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Cre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134737"/>
            <a:ext cx="8229600" cy="5255045"/>
          </a:xfrm>
        </p:spPr>
        <p:txBody>
          <a:bodyPr>
            <a:normAutofit fontScale="70000" lnSpcReduction="20000"/>
          </a:bodyPr>
          <a:lstStyle/>
          <a:p>
            <a:pPr marL="0" indent="0" algn="just">
              <a:buNone/>
            </a:pPr>
            <a:r>
              <a:rPr lang="es-MX" sz="3400" dirty="0" smtClean="0"/>
              <a:t>4. CONTRARIA </a:t>
            </a:r>
            <a:r>
              <a:rPr lang="es-MX" sz="3400" dirty="0"/>
              <a:t>AL ESPÍRITU. </a:t>
            </a:r>
            <a:endParaRPr lang="es-MX" sz="3400" dirty="0" smtClean="0"/>
          </a:p>
          <a:p>
            <a:pPr marL="0" indent="0" algn="just">
              <a:buNone/>
            </a:pPr>
            <a:r>
              <a:rPr lang="es-MX" sz="3400" dirty="0" smtClean="0"/>
              <a:t>Juan </a:t>
            </a:r>
            <a:r>
              <a:rPr lang="es-MX" sz="3400" dirty="0"/>
              <a:t>3:6: </a:t>
            </a:r>
            <a:r>
              <a:rPr lang="es-MX" sz="3400" b="1" dirty="0"/>
              <a:t>“Lo que es nacido de la CARNE, CARNE es; y lo que es nacido del Espíritu, espíritu es”. </a:t>
            </a:r>
            <a:endParaRPr lang="es-MX" sz="3400" dirty="0"/>
          </a:p>
          <a:p>
            <a:pPr algn="just"/>
            <a:endParaRPr lang="es-MX" sz="3400" dirty="0"/>
          </a:p>
          <a:p>
            <a:pPr marL="0" indent="0" algn="just">
              <a:buNone/>
            </a:pPr>
            <a:r>
              <a:rPr lang="es-MX" sz="3400" dirty="0" smtClean="0"/>
              <a:t>5. NOS </a:t>
            </a:r>
            <a:r>
              <a:rPr lang="es-MX" sz="3400" dirty="0"/>
              <a:t>LLEVA A LA MUERTE. </a:t>
            </a:r>
            <a:endParaRPr lang="es-MX" sz="3400" dirty="0" smtClean="0"/>
          </a:p>
          <a:p>
            <a:pPr marL="0" indent="0" algn="just">
              <a:buNone/>
            </a:pPr>
            <a:r>
              <a:rPr lang="es-MX" sz="3400" dirty="0" smtClean="0"/>
              <a:t>Romanos </a:t>
            </a:r>
            <a:r>
              <a:rPr lang="es-MX" sz="3400" dirty="0"/>
              <a:t>7:5: </a:t>
            </a:r>
            <a:r>
              <a:rPr lang="es-MX" sz="3400" b="1" dirty="0"/>
              <a:t>“Porque mientras estábamos en la carne, las pasiones pecaminosas que eran por la ley obraban en nuestros miembros llevando fruto para muerte”. </a:t>
            </a:r>
            <a:r>
              <a:rPr lang="es-MX" sz="3400" dirty="0"/>
              <a:t>Y ya leímos anteriormente Romanos 8:6: </a:t>
            </a:r>
            <a:r>
              <a:rPr lang="es-MX" sz="3400" b="1" dirty="0"/>
              <a:t>“…pero el ocuparse de la carne es muerte”. </a:t>
            </a:r>
            <a:endParaRPr lang="es-MX" sz="3400" dirty="0"/>
          </a:p>
          <a:p>
            <a:pPr algn="just"/>
            <a:endParaRPr lang="es-MX" sz="3400" dirty="0"/>
          </a:p>
          <a:p>
            <a:pPr marL="0" indent="0" algn="just">
              <a:buNone/>
            </a:pPr>
            <a:r>
              <a:rPr lang="es-MX" sz="3400" dirty="0" smtClean="0"/>
              <a:t>6. ENEMISTAD </a:t>
            </a:r>
            <a:r>
              <a:rPr lang="es-MX" sz="3400" dirty="0"/>
              <a:t>CON DIOS. </a:t>
            </a:r>
            <a:endParaRPr lang="es-MX" sz="3400" dirty="0" smtClean="0"/>
          </a:p>
          <a:p>
            <a:pPr marL="0" indent="0" algn="just">
              <a:buNone/>
            </a:pPr>
            <a:r>
              <a:rPr lang="es-MX" sz="3400" dirty="0" smtClean="0"/>
              <a:t>Romanos </a:t>
            </a:r>
            <a:r>
              <a:rPr lang="es-MX" sz="3400" dirty="0"/>
              <a:t>8:7</a:t>
            </a:r>
            <a:r>
              <a:rPr lang="es-MX" sz="3400" b="1" dirty="0"/>
              <a:t>: “Por cuanto los designios de la carne son enemistad contra Dios; porque no se sujetan a la ley de Dios, ni tampoco pueden”. </a:t>
            </a:r>
            <a:endParaRPr lang="es-MX" sz="3400" dirty="0"/>
          </a:p>
          <a:p>
            <a:pPr marL="0" indent="0">
              <a:buNone/>
            </a:pPr>
            <a:endParaRPr lang="es-MX" dirty="0"/>
          </a:p>
        </p:txBody>
      </p:sp>
    </p:spTree>
    <p:extLst>
      <p:ext uri="{BB962C8B-B14F-4D97-AF65-F5344CB8AC3E}">
        <p14:creationId xmlns:p14="http://schemas.microsoft.com/office/powerpoint/2010/main" val="2001708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266859" y="1134737"/>
            <a:ext cx="8590702" cy="4241591"/>
          </a:xfrm>
        </p:spPr>
        <p:txBody>
          <a:bodyPr>
            <a:noAutofit/>
          </a:bodyPr>
          <a:lstStyle/>
          <a:p>
            <a:pPr marL="0" indent="0" algn="just">
              <a:buNone/>
            </a:pPr>
            <a:r>
              <a:rPr lang="es-MX" sz="2800" dirty="0"/>
              <a:t>Quiero concluir diciendo que los que andan en la carne, no podrán gozar de las riquezas espirituales. </a:t>
            </a:r>
            <a:endParaRPr lang="es-MX" sz="2800" dirty="0" smtClean="0"/>
          </a:p>
          <a:p>
            <a:pPr marL="0" indent="0" algn="just">
              <a:buNone/>
            </a:pPr>
            <a:r>
              <a:rPr lang="es-MX" sz="2800" dirty="0" smtClean="0"/>
              <a:t>No </a:t>
            </a:r>
            <a:r>
              <a:rPr lang="es-MX" sz="2800" dirty="0"/>
              <a:t>podrán ir al cielo, así lo condena 1 Corintios 15:50: </a:t>
            </a:r>
            <a:r>
              <a:rPr lang="es-MX" sz="2800" b="1" dirty="0"/>
              <a:t>“Pero esto digo, hermanos: que la carne y la sangre no pueden heredar el reino de Dios, ni la corrupción hereda la incorrupción”. </a:t>
            </a:r>
            <a:endParaRPr lang="es-MX" sz="2800" dirty="0"/>
          </a:p>
          <a:p>
            <a:pPr marL="0" indent="0" algn="just">
              <a:buNone/>
            </a:pPr>
            <a:r>
              <a:rPr lang="es-MX" sz="2800" dirty="0" smtClean="0"/>
              <a:t>Si </a:t>
            </a:r>
            <a:r>
              <a:rPr lang="es-MX" sz="2800" dirty="0"/>
              <a:t>no andas en la carne, tienes una promesa preciosa de parte de Dios; según Romanos 8:1: </a:t>
            </a:r>
            <a:endParaRPr lang="es-MX" sz="2800" dirty="0" smtClean="0"/>
          </a:p>
          <a:p>
            <a:pPr marL="0" indent="0" algn="just">
              <a:buNone/>
            </a:pPr>
            <a:r>
              <a:rPr lang="es-MX" sz="2800" b="1" dirty="0" smtClean="0"/>
              <a:t>“</a:t>
            </a:r>
            <a:r>
              <a:rPr lang="es-MX" sz="2800" b="1" dirty="0"/>
              <a:t>Ahora, pues, ninguna condenación hay para los que están en Cristo Jesús, los que </a:t>
            </a:r>
            <a:r>
              <a:rPr lang="es-MX" sz="2800" b="1" dirty="0" smtClean="0"/>
              <a:t>no </a:t>
            </a:r>
            <a:r>
              <a:rPr lang="es-MX" sz="2800" b="1" dirty="0"/>
              <a:t>andan conforme a la carne, sino conforme al Espíritu”. </a:t>
            </a:r>
            <a:endParaRPr lang="es-MX" sz="2800" dirty="0"/>
          </a:p>
        </p:txBody>
      </p:sp>
    </p:spTree>
    <p:extLst>
      <p:ext uri="{BB962C8B-B14F-4D97-AF65-F5344CB8AC3E}">
        <p14:creationId xmlns:p14="http://schemas.microsoft.com/office/powerpoint/2010/main" val="2193058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380082" y="1257989"/>
            <a:ext cx="8229600" cy="4845356"/>
          </a:xfrm>
        </p:spPr>
        <p:txBody>
          <a:bodyPr>
            <a:normAutofit fontScale="70000" lnSpcReduction="20000"/>
          </a:bodyPr>
          <a:lstStyle/>
          <a:p>
            <a:pPr marL="0" indent="0">
              <a:buNone/>
            </a:pPr>
            <a:r>
              <a:rPr lang="es-MX" sz="5200" b="1" dirty="0"/>
              <a:t>II.- EL MUNDO </a:t>
            </a:r>
            <a:endParaRPr lang="es-MX" sz="5200" dirty="0"/>
          </a:p>
          <a:p>
            <a:pPr marL="0" indent="0" algn="just">
              <a:buNone/>
            </a:pPr>
            <a:r>
              <a:rPr lang="es-MX" dirty="0"/>
              <a:t>El carácter de los que están en el mundo, es de acuerdo al mundo. Queremos enfatizar que la palabra mundo en este sentido, lo traducimos como mundano o carnal. </a:t>
            </a:r>
          </a:p>
          <a:p>
            <a:pPr marL="0" indent="0" algn="just">
              <a:buNone/>
            </a:pPr>
            <a:endParaRPr lang="es-MX" dirty="0" smtClean="0"/>
          </a:p>
          <a:p>
            <a:pPr marL="0" indent="0" algn="just">
              <a:buNone/>
            </a:pPr>
            <a:r>
              <a:rPr lang="es-MX" dirty="0" smtClean="0"/>
              <a:t>Una </a:t>
            </a:r>
            <a:r>
              <a:rPr lang="es-MX" dirty="0"/>
              <a:t>de mentiras del diablo, es tentarnos por medio de los “placeres o deleites” que el mundo nos ofrece. Por eso Juan, (1 Juan 2:16) nos alerta diciendo: </a:t>
            </a:r>
            <a:endParaRPr lang="es-MX" dirty="0" smtClean="0"/>
          </a:p>
          <a:p>
            <a:pPr marL="0" indent="0" algn="just">
              <a:buNone/>
            </a:pPr>
            <a:r>
              <a:rPr lang="es-MX" b="1" dirty="0" smtClean="0"/>
              <a:t>No </a:t>
            </a:r>
            <a:r>
              <a:rPr lang="es-MX" b="1" dirty="0"/>
              <a:t>améis al mundo, ni las cosas que están en el mundo. Si alguno ama al mundo, el amor del Padre no está en él”. </a:t>
            </a:r>
            <a:endParaRPr lang="es-MX" b="1" dirty="0" smtClean="0"/>
          </a:p>
          <a:p>
            <a:pPr marL="0" indent="0" algn="just">
              <a:buNone/>
            </a:pPr>
            <a:r>
              <a:rPr lang="es-MX" dirty="0" smtClean="0"/>
              <a:t>1 </a:t>
            </a:r>
            <a:r>
              <a:rPr lang="es-MX" dirty="0"/>
              <a:t>Juan 2:15 Continúa diciendo</a:t>
            </a:r>
            <a:r>
              <a:rPr lang="es-MX" b="1" dirty="0"/>
              <a:t>: </a:t>
            </a:r>
            <a:endParaRPr lang="es-MX" b="1" dirty="0" smtClean="0"/>
          </a:p>
          <a:p>
            <a:pPr marL="0" indent="0" algn="just">
              <a:buNone/>
            </a:pPr>
            <a:r>
              <a:rPr lang="es-MX" b="1" dirty="0" smtClean="0"/>
              <a:t>“</a:t>
            </a:r>
            <a:r>
              <a:rPr lang="es-MX" b="1" dirty="0"/>
              <a:t>Porque todo lo que hay en el mundo, los deseos de la carne, los deseos de los ojos, y la vanagloria de la vida, no proviene del Padre, sino del mundo”. </a:t>
            </a:r>
            <a:endParaRPr lang="es-MX" dirty="0"/>
          </a:p>
        </p:txBody>
      </p:sp>
    </p:spTree>
    <p:extLst>
      <p:ext uri="{BB962C8B-B14F-4D97-AF65-F5344CB8AC3E}">
        <p14:creationId xmlns:p14="http://schemas.microsoft.com/office/powerpoint/2010/main" val="372664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fontScale="85000" lnSpcReduction="10000"/>
          </a:bodyPr>
          <a:lstStyle/>
          <a:p>
            <a:pPr marL="0" indent="0" algn="just">
              <a:buNone/>
            </a:pPr>
            <a:r>
              <a:rPr lang="es-MX" dirty="0" smtClean="0"/>
              <a:t>A</a:t>
            </a:r>
            <a:r>
              <a:rPr lang="es-MX" dirty="0"/>
              <a:t>. PRECISIONES RESPECTO AL MUNDO </a:t>
            </a:r>
          </a:p>
          <a:p>
            <a:pPr algn="just"/>
            <a:endParaRPr lang="es-MX" dirty="0"/>
          </a:p>
          <a:p>
            <a:pPr marL="0" indent="0" algn="just">
              <a:buNone/>
            </a:pPr>
            <a:r>
              <a:rPr lang="es-MX" dirty="0" smtClean="0"/>
              <a:t>1. ES </a:t>
            </a:r>
            <a:r>
              <a:rPr lang="es-MX" dirty="0"/>
              <a:t>ENEMISTAD. Santiago 4:4: </a:t>
            </a:r>
            <a:r>
              <a:rPr lang="es-MX" b="1" dirty="0"/>
              <a:t>“¡Oh almas adúlteras! ¿No sabéis que la amistad del mundo es enemistad contra Dios? Cualquiera, pues, que quiera ser amigo del mundo, se constituye enemigo de Dios”. </a:t>
            </a:r>
            <a:endParaRPr lang="es-MX" dirty="0"/>
          </a:p>
          <a:p>
            <a:pPr algn="just"/>
            <a:endParaRPr lang="es-MX" dirty="0"/>
          </a:p>
          <a:p>
            <a:pPr marL="0" indent="0" algn="just">
              <a:buNone/>
            </a:pPr>
            <a:r>
              <a:rPr lang="es-MX" dirty="0" smtClean="0"/>
              <a:t>2. NO </a:t>
            </a:r>
            <a:r>
              <a:rPr lang="es-MX" dirty="0"/>
              <a:t>CONOCE DE DIOS. 1 Juan 3:1: </a:t>
            </a:r>
            <a:r>
              <a:rPr lang="es-MX" b="1" dirty="0"/>
              <a:t>“Mirad cuál amor nos ha dado el Padre, para que seamos llamados hijos de Dios; por esto el mundo no nos conoce, porque no le conoció a él”. </a:t>
            </a:r>
            <a:endParaRPr lang="es-MX" dirty="0"/>
          </a:p>
          <a:p>
            <a:pPr marL="0" indent="0">
              <a:buNone/>
            </a:pPr>
            <a:endParaRPr lang="es-MX" dirty="0"/>
          </a:p>
        </p:txBody>
      </p:sp>
    </p:spTree>
    <p:extLst>
      <p:ext uri="{BB962C8B-B14F-4D97-AF65-F5344CB8AC3E}">
        <p14:creationId xmlns:p14="http://schemas.microsoft.com/office/powerpoint/2010/main" val="1952791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79865"/>
            <a:ext cx="8229600" cy="4525963"/>
          </a:xfrm>
        </p:spPr>
        <p:txBody>
          <a:bodyPr>
            <a:normAutofit fontScale="92500" lnSpcReduction="20000"/>
          </a:bodyPr>
          <a:lstStyle/>
          <a:p>
            <a:pPr marL="0" indent="0" algn="just">
              <a:buNone/>
            </a:pPr>
            <a:r>
              <a:rPr lang="es-MX" sz="3000" dirty="0" smtClean="0"/>
              <a:t>ESTÁ </a:t>
            </a:r>
            <a:r>
              <a:rPr lang="es-MX" sz="3000" dirty="0"/>
              <a:t>BAJO EL MALIGNO. </a:t>
            </a:r>
            <a:endParaRPr lang="es-MX" sz="3000" dirty="0" smtClean="0"/>
          </a:p>
          <a:p>
            <a:pPr marL="0" indent="0" algn="just">
              <a:buNone/>
            </a:pPr>
            <a:r>
              <a:rPr lang="es-MX" sz="3000" dirty="0" smtClean="0"/>
              <a:t>1 </a:t>
            </a:r>
            <a:r>
              <a:rPr lang="es-MX" sz="3000" dirty="0"/>
              <a:t>Juan 5:19: </a:t>
            </a:r>
            <a:r>
              <a:rPr lang="es-MX" sz="3000" b="1" dirty="0"/>
              <a:t>“Sabemos que somos de Dios, y el mundo entero está bajo el maligno”. </a:t>
            </a:r>
            <a:endParaRPr lang="es-MX" sz="3000" dirty="0"/>
          </a:p>
          <a:p>
            <a:pPr algn="just"/>
            <a:endParaRPr lang="es-MX" sz="3000" dirty="0"/>
          </a:p>
          <a:p>
            <a:pPr marL="0" indent="0" algn="just">
              <a:buNone/>
            </a:pPr>
            <a:r>
              <a:rPr lang="es-MX" sz="3000" dirty="0"/>
              <a:t>ES TEMPORAL. </a:t>
            </a:r>
            <a:endParaRPr lang="es-MX" sz="3000" dirty="0" smtClean="0"/>
          </a:p>
          <a:p>
            <a:pPr marL="0" indent="0" algn="just">
              <a:buNone/>
            </a:pPr>
            <a:r>
              <a:rPr lang="es-MX" sz="3000" dirty="0" smtClean="0"/>
              <a:t>1 </a:t>
            </a:r>
            <a:r>
              <a:rPr lang="es-MX" sz="3000" dirty="0"/>
              <a:t>Juan 2:17: </a:t>
            </a:r>
            <a:r>
              <a:rPr lang="es-MX" sz="3000" b="1" dirty="0"/>
              <a:t>“Y el mundo pasa, y sus deseos; pero el que hace la voluntad de Dios permanece para siempre. Es inferior a Dios. 1 Juan 4:4: Hijitos, vosotros sois de Dios, y los habéis vencido; porque mayor es el que está en vosotros, que el que está en el mundo”. </a:t>
            </a:r>
            <a:endParaRPr lang="es-MX" sz="3000" dirty="0"/>
          </a:p>
          <a:p>
            <a:pPr marL="0" indent="0">
              <a:buNone/>
            </a:pPr>
            <a:endParaRPr lang="es-MX" dirty="0"/>
          </a:p>
        </p:txBody>
      </p:sp>
    </p:spTree>
    <p:extLst>
      <p:ext uri="{BB962C8B-B14F-4D97-AF65-F5344CB8AC3E}">
        <p14:creationId xmlns:p14="http://schemas.microsoft.com/office/powerpoint/2010/main" val="3202252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79865"/>
            <a:ext cx="8229600" cy="4525963"/>
          </a:xfrm>
        </p:spPr>
        <p:txBody>
          <a:bodyPr>
            <a:normAutofit fontScale="92500" lnSpcReduction="20000"/>
          </a:bodyPr>
          <a:lstStyle/>
          <a:p>
            <a:pPr marL="0" indent="0" algn="just">
              <a:buNone/>
            </a:pPr>
            <a:r>
              <a:rPr lang="es-MX" sz="3000" dirty="0" smtClean="0"/>
              <a:t>ES </a:t>
            </a:r>
            <a:r>
              <a:rPr lang="es-MX" sz="3000" dirty="0"/>
              <a:t>FILOSÓFICO Y HUECO. </a:t>
            </a:r>
            <a:endParaRPr lang="es-MX" sz="3000" dirty="0" smtClean="0"/>
          </a:p>
          <a:p>
            <a:pPr marL="0" indent="0" algn="just">
              <a:buNone/>
            </a:pPr>
            <a:r>
              <a:rPr lang="es-MX" sz="3000" dirty="0" smtClean="0"/>
              <a:t>Colosenses </a:t>
            </a:r>
            <a:r>
              <a:rPr lang="es-MX" sz="3000" dirty="0"/>
              <a:t>2:8: </a:t>
            </a:r>
            <a:r>
              <a:rPr lang="es-MX" sz="3000" b="1" dirty="0"/>
              <a:t>“Mirad que nadie os engañe por medio de filosofías y huecas sutilezas, según las tradiciones de los hombres, conforme a los rudimentos del mundo, y no según Cristo”. </a:t>
            </a:r>
            <a:endParaRPr lang="es-MX" sz="3000" dirty="0"/>
          </a:p>
          <a:p>
            <a:pPr algn="just"/>
            <a:endParaRPr lang="es-MX" sz="3000" dirty="0"/>
          </a:p>
          <a:p>
            <a:pPr marL="0" indent="0" algn="just">
              <a:buNone/>
            </a:pPr>
            <a:r>
              <a:rPr lang="es-MX" sz="3000" dirty="0"/>
              <a:t>ES TRISTEZA Y MUERTE. </a:t>
            </a:r>
            <a:endParaRPr lang="es-MX" sz="3000" dirty="0" smtClean="0"/>
          </a:p>
          <a:p>
            <a:pPr marL="0" indent="0" algn="just">
              <a:buNone/>
            </a:pPr>
            <a:r>
              <a:rPr lang="es-MX" sz="3000" dirty="0" smtClean="0"/>
              <a:t>2 </a:t>
            </a:r>
            <a:r>
              <a:rPr lang="es-MX" sz="3000" dirty="0"/>
              <a:t>Corintios 7:10: </a:t>
            </a:r>
            <a:r>
              <a:rPr lang="es-MX" sz="3000" b="1" dirty="0"/>
              <a:t>“Porque la tristeza que es según Dios produce arrepentimiento para salvación, de que no hay que arrepentirse; pero la tristeza del mundo produce muerte”. </a:t>
            </a:r>
            <a:endParaRPr lang="es-MX" sz="3000" dirty="0"/>
          </a:p>
          <a:p>
            <a:pPr marL="0" indent="0">
              <a:buNone/>
            </a:pPr>
            <a:endParaRPr lang="es-MX" dirty="0"/>
          </a:p>
        </p:txBody>
      </p:sp>
    </p:spTree>
    <p:extLst>
      <p:ext uri="{BB962C8B-B14F-4D97-AF65-F5344CB8AC3E}">
        <p14:creationId xmlns:p14="http://schemas.microsoft.com/office/powerpoint/2010/main" val="3530867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31669"/>
            <a:ext cx="8229600" cy="4525963"/>
          </a:xfrm>
        </p:spPr>
        <p:txBody>
          <a:bodyPr/>
          <a:lstStyle/>
          <a:p>
            <a:pPr marL="0" indent="0">
              <a:buNone/>
            </a:pPr>
            <a:r>
              <a:rPr lang="es-MX" sz="4000" b="1" dirty="0"/>
              <a:t>III.- EL DIABLO </a:t>
            </a:r>
            <a:endParaRPr lang="es-MX" sz="4000" dirty="0"/>
          </a:p>
          <a:p>
            <a:pPr marL="0" indent="0" algn="just">
              <a:buNone/>
            </a:pPr>
            <a:r>
              <a:rPr lang="es-MX" sz="2800" dirty="0"/>
              <a:t>Aun cuando ya estuvimos hablando de satanás, aprovecharemos para hacer algunas precisiones y presentar las armas; que el diablo usa contra el creyente: </a:t>
            </a:r>
          </a:p>
          <a:p>
            <a:pPr marL="0" indent="0" algn="just">
              <a:buNone/>
            </a:pPr>
            <a:r>
              <a:rPr lang="es-MX" sz="2800" dirty="0"/>
              <a:t>A. La acusación. Job 1:7-11. </a:t>
            </a:r>
          </a:p>
          <a:p>
            <a:pPr marL="0" indent="0" algn="just">
              <a:buNone/>
            </a:pPr>
            <a:r>
              <a:rPr lang="es-MX" sz="2800" dirty="0"/>
              <a:t>B. La tentación. Mateo 4:1-4; 1corintios 7:5. </a:t>
            </a:r>
          </a:p>
          <a:p>
            <a:pPr marL="0" indent="0" algn="just">
              <a:buNone/>
            </a:pPr>
            <a:r>
              <a:rPr lang="es-MX" sz="2800" dirty="0"/>
              <a:t>C. La incredulidad. Lucas 8:5 y 12. </a:t>
            </a:r>
          </a:p>
          <a:p>
            <a:pPr marL="0" indent="0">
              <a:buNone/>
            </a:pPr>
            <a:endParaRPr lang="es-MX" dirty="0"/>
          </a:p>
        </p:txBody>
      </p:sp>
    </p:spTree>
    <p:extLst>
      <p:ext uri="{BB962C8B-B14F-4D97-AF65-F5344CB8AC3E}">
        <p14:creationId xmlns:p14="http://schemas.microsoft.com/office/powerpoint/2010/main" val="1377157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lstStyle/>
          <a:p>
            <a:pPr marL="0" indent="0" algn="just">
              <a:buNone/>
            </a:pPr>
            <a:r>
              <a:rPr lang="es-MX" sz="2800" dirty="0" smtClean="0"/>
              <a:t>D</a:t>
            </a:r>
            <a:r>
              <a:rPr lang="es-MX" sz="2800" dirty="0"/>
              <a:t>. El descrédito. 1 Timoteo 3:6-7. </a:t>
            </a:r>
          </a:p>
          <a:p>
            <a:pPr marL="0" indent="0" algn="just">
              <a:buNone/>
            </a:pPr>
            <a:r>
              <a:rPr lang="es-MX" sz="2800" dirty="0"/>
              <a:t>E. El engaño. 1timoteo 2:13. </a:t>
            </a:r>
          </a:p>
          <a:p>
            <a:pPr marL="0" indent="0" algn="just">
              <a:buNone/>
            </a:pPr>
            <a:r>
              <a:rPr lang="es-MX" sz="2800" dirty="0"/>
              <a:t>F. Las personas. Mateo 16:23. </a:t>
            </a:r>
          </a:p>
          <a:p>
            <a:pPr marL="0" indent="0" algn="just">
              <a:buNone/>
            </a:pPr>
            <a:r>
              <a:rPr lang="es-MX" sz="2800" dirty="0"/>
              <a:t>G. Sus espíritus. Lucas 13:16. </a:t>
            </a:r>
          </a:p>
          <a:p>
            <a:pPr marL="0" indent="0" algn="just">
              <a:buNone/>
            </a:pPr>
            <a:r>
              <a:rPr lang="es-MX" sz="2800" dirty="0"/>
              <a:t>H. La sustracción. Hechos 5:3. </a:t>
            </a:r>
          </a:p>
          <a:p>
            <a:pPr marL="0" indent="0" algn="just">
              <a:buNone/>
            </a:pPr>
            <a:r>
              <a:rPr lang="es-MX" sz="2800" dirty="0"/>
              <a:t>I. Los sentimientos. 2 corintios 2:5-11. </a:t>
            </a:r>
          </a:p>
          <a:p>
            <a:pPr marL="0" indent="0">
              <a:buNone/>
            </a:pPr>
            <a:endParaRPr lang="es-MX" dirty="0"/>
          </a:p>
        </p:txBody>
      </p:sp>
    </p:spTree>
    <p:extLst>
      <p:ext uri="{BB962C8B-B14F-4D97-AF65-F5344CB8AC3E}">
        <p14:creationId xmlns:p14="http://schemas.microsoft.com/office/powerpoint/2010/main" val="3898631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68848"/>
            <a:ext cx="8229600" cy="4525963"/>
          </a:xfrm>
        </p:spPr>
        <p:txBody>
          <a:bodyPr>
            <a:normAutofit fontScale="85000" lnSpcReduction="20000"/>
          </a:bodyPr>
          <a:lstStyle/>
          <a:p>
            <a:pPr marL="0" indent="0">
              <a:buNone/>
            </a:pPr>
            <a:r>
              <a:rPr lang="es-MX" sz="4300" b="1" dirty="0"/>
              <a:t>CONCLUSIÓN </a:t>
            </a:r>
            <a:endParaRPr lang="es-MX" sz="4300" dirty="0"/>
          </a:p>
          <a:p>
            <a:pPr marL="0" indent="0" algn="just">
              <a:buNone/>
            </a:pPr>
            <a:r>
              <a:rPr lang="es-MX" sz="3000" dirty="0"/>
              <a:t>Es bueno decir, que aunque estos tres enemigos nos pueden afectar seriamente en nuestra vida espiritual, en realidad no nos pueden hacer nada; a menos que nosotros lo permitamos. </a:t>
            </a:r>
            <a:endParaRPr lang="es-MX" sz="3000" dirty="0" smtClean="0"/>
          </a:p>
          <a:p>
            <a:pPr marL="0" indent="0" algn="just">
              <a:buNone/>
            </a:pPr>
            <a:r>
              <a:rPr lang="es-MX" sz="3000" dirty="0" smtClean="0"/>
              <a:t>Pablo </a:t>
            </a:r>
            <a:r>
              <a:rPr lang="es-MX" sz="3000" dirty="0"/>
              <a:t>le dice a los romanos 8:31: </a:t>
            </a:r>
            <a:r>
              <a:rPr lang="es-MX" sz="3000" b="1" dirty="0"/>
              <a:t>“Si Dios es por nosotros, quien contra nosotros”. </a:t>
            </a:r>
            <a:endParaRPr lang="es-MX" sz="3000" dirty="0"/>
          </a:p>
          <a:p>
            <a:pPr marL="0" indent="0" algn="just">
              <a:buNone/>
            </a:pPr>
            <a:endParaRPr lang="es-MX" sz="3000" dirty="0" smtClean="0"/>
          </a:p>
          <a:p>
            <a:pPr marL="0" indent="0" algn="just">
              <a:buNone/>
            </a:pPr>
            <a:r>
              <a:rPr lang="es-MX" sz="3000" dirty="0" smtClean="0"/>
              <a:t>Y </a:t>
            </a:r>
            <a:r>
              <a:rPr lang="es-MX" sz="3000" dirty="0"/>
              <a:t>esto es: </a:t>
            </a:r>
            <a:endParaRPr lang="es-MX" sz="3000" dirty="0" smtClean="0"/>
          </a:p>
          <a:p>
            <a:pPr marL="0" indent="0" algn="just">
              <a:buNone/>
            </a:pPr>
            <a:r>
              <a:rPr lang="es-MX" sz="3000" b="1" dirty="0" smtClean="0"/>
              <a:t>“</a:t>
            </a:r>
            <a:r>
              <a:rPr lang="es-MX" sz="3000" b="1" dirty="0"/>
              <a:t>Porque todo lo que es nacido de Dios vence al mundo; y esta es la victoria que ha vencido al mundo, nuestra fe”. </a:t>
            </a:r>
            <a:r>
              <a:rPr lang="es-MX" sz="3000" dirty="0"/>
              <a:t>1 Juan 5:4. </a:t>
            </a:r>
          </a:p>
        </p:txBody>
      </p:sp>
    </p:spTree>
    <p:extLst>
      <p:ext uri="{BB962C8B-B14F-4D97-AF65-F5344CB8AC3E}">
        <p14:creationId xmlns:p14="http://schemas.microsoft.com/office/powerpoint/2010/main" val="9889119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11008"/>
            <a:ext cx="8229600" cy="4815158"/>
          </a:xfrm>
        </p:spPr>
        <p:txBody>
          <a:bodyPr>
            <a:normAutofit fontScale="77500" lnSpcReduction="20000"/>
          </a:bodyPr>
          <a:lstStyle/>
          <a:p>
            <a:pPr marL="0" indent="0" algn="just">
              <a:buNone/>
            </a:pPr>
            <a:r>
              <a:rPr lang="es-MX" dirty="0"/>
              <a:t>Pablo, es uno de los que con su experiencia de conversión; con sus naufragios, sus peligros, que fue azotado, encarcelado, en trabajo, en fatiga, en muchos desvelos, él dice: </a:t>
            </a:r>
            <a:endParaRPr lang="es-MX" dirty="0" smtClean="0"/>
          </a:p>
          <a:p>
            <a:pPr marL="0" indent="0" algn="just">
              <a:buNone/>
            </a:pPr>
            <a:r>
              <a:rPr lang="es-MX" b="1" dirty="0" smtClean="0"/>
              <a:t>“¿</a:t>
            </a:r>
            <a:r>
              <a:rPr lang="es-MX" b="1" dirty="0"/>
              <a:t>Quién nos separará del amor de Cristo? ¿Tribulación, o angustia, o persecución, o hambre, o desnudez, o peligro, o espada? Como está escrito: Por causa de ti somos muertos todo el tiempo. Somos contados como ovejas de matadero. Antes, en todas estas cosas somos más que vencedores por medio de aquel que nos amó. Por lo cual estoy seguro de que ni la muerte, ni la vida, ni ángeles, ni principados, ni potestades, ni lo presente, ni lo por venir, ni lo alto, ni lo profundo, ni ninguna otra cosa creada nos podrá separar del amor de Dios, que es en Cristo Jesús Señor nuestro”. </a:t>
            </a:r>
            <a:r>
              <a:rPr lang="es-MX" dirty="0"/>
              <a:t>Romanos 8:35-39.</a:t>
            </a:r>
          </a:p>
        </p:txBody>
      </p:sp>
    </p:spTree>
    <p:extLst>
      <p:ext uri="{BB962C8B-B14F-4D97-AF65-F5344CB8AC3E}">
        <p14:creationId xmlns:p14="http://schemas.microsoft.com/office/powerpoint/2010/main" val="2542076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2106978"/>
            <a:ext cx="8229600" cy="2784511"/>
          </a:xfrm>
        </p:spPr>
        <p:txBody>
          <a:bodyPr>
            <a:normAutofit/>
          </a:bodyPr>
          <a:lstStyle/>
          <a:p>
            <a:pPr marL="0" indent="0" algn="ctr">
              <a:buNone/>
            </a:pPr>
            <a:r>
              <a:rPr lang="es-MX" sz="6600" b="1" dirty="0" smtClean="0"/>
              <a:t>LOS TRES ENEMIGOS DEL ALMA</a:t>
            </a:r>
            <a:endParaRPr lang="es-MX" sz="6600" b="1" dirty="0"/>
          </a:p>
        </p:txBody>
      </p:sp>
    </p:spTree>
    <p:extLst>
      <p:ext uri="{BB962C8B-B14F-4D97-AF65-F5344CB8AC3E}">
        <p14:creationId xmlns:p14="http://schemas.microsoft.com/office/powerpoint/2010/main" val="1711745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lstStyle/>
          <a:p>
            <a:pPr marL="0" indent="0">
              <a:buNone/>
            </a:pPr>
            <a:r>
              <a:rPr lang="es-MX" sz="4000" b="1" dirty="0"/>
              <a:t>BASE BÍBLICA: </a:t>
            </a:r>
            <a:r>
              <a:rPr lang="es-MX" dirty="0"/>
              <a:t>Lucas 10:19 </a:t>
            </a:r>
          </a:p>
          <a:p>
            <a:pPr marL="0" indent="0">
              <a:buNone/>
            </a:pPr>
            <a:endParaRPr lang="es-MX" b="1" dirty="0" smtClean="0"/>
          </a:p>
          <a:p>
            <a:pPr marL="0" indent="0" algn="just">
              <a:buNone/>
            </a:pPr>
            <a:r>
              <a:rPr lang="es-MX" b="1" dirty="0" smtClean="0"/>
              <a:t>“</a:t>
            </a:r>
            <a:r>
              <a:rPr lang="es-MX" b="1" dirty="0"/>
              <a:t>He aquí os doy potestad de hollar serpientes y escorpiones, y sobre toda fuerza del enemigo, y nada os dañará”. </a:t>
            </a:r>
            <a:endParaRPr lang="es-MX" dirty="0"/>
          </a:p>
        </p:txBody>
      </p:sp>
    </p:spTree>
    <p:extLst>
      <p:ext uri="{BB962C8B-B14F-4D97-AF65-F5344CB8AC3E}">
        <p14:creationId xmlns:p14="http://schemas.microsoft.com/office/powerpoint/2010/main" val="1925296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01899"/>
            <a:ext cx="8229600" cy="4525963"/>
          </a:xfrm>
        </p:spPr>
        <p:txBody>
          <a:bodyPr>
            <a:normAutofit fontScale="77500" lnSpcReduction="20000"/>
          </a:bodyPr>
          <a:lstStyle/>
          <a:p>
            <a:pPr marL="0" indent="0">
              <a:buNone/>
            </a:pPr>
            <a:r>
              <a:rPr lang="es-MX" sz="4300" b="1" dirty="0"/>
              <a:t>INTRODUCCIÓN </a:t>
            </a:r>
            <a:endParaRPr lang="es-MX" sz="4300" dirty="0"/>
          </a:p>
          <a:p>
            <a:pPr marL="0" indent="0" algn="just">
              <a:buNone/>
            </a:pPr>
            <a:r>
              <a:rPr lang="es-MX" dirty="0"/>
              <a:t>Cuando nuestra vida no tenía a Cristo en nuestro corazón, el diablo ni ponía atención a nuestra vida. Pero una vez que le hemos conocido, las cosas cambian. </a:t>
            </a:r>
            <a:endParaRPr lang="es-MX" dirty="0" smtClean="0"/>
          </a:p>
          <a:p>
            <a:pPr marL="0" indent="0" algn="just">
              <a:buNone/>
            </a:pPr>
            <a:r>
              <a:rPr lang="es-MX" dirty="0" smtClean="0"/>
              <a:t>Nos </a:t>
            </a:r>
            <a:r>
              <a:rPr lang="es-MX" dirty="0"/>
              <a:t>tenía en derrota, llenos de complejos, traumas, temores. </a:t>
            </a:r>
            <a:endParaRPr lang="es-MX" dirty="0" smtClean="0"/>
          </a:p>
          <a:p>
            <a:pPr marL="0" indent="0" algn="just">
              <a:buNone/>
            </a:pPr>
            <a:r>
              <a:rPr lang="es-MX" dirty="0" smtClean="0"/>
              <a:t>Pero </a:t>
            </a:r>
            <a:r>
              <a:rPr lang="es-MX" b="1" dirty="0"/>
              <a:t>“Jesús vino a buscar y a salvar lo que se había perdido”. </a:t>
            </a:r>
            <a:r>
              <a:rPr lang="es-MX" dirty="0"/>
              <a:t>Lucas 19:10. </a:t>
            </a:r>
          </a:p>
          <a:p>
            <a:pPr marL="0" indent="0" algn="just">
              <a:buNone/>
            </a:pPr>
            <a:endParaRPr lang="es-MX" dirty="0" smtClean="0"/>
          </a:p>
          <a:p>
            <a:pPr marL="0" indent="0" algn="just">
              <a:buNone/>
            </a:pPr>
            <a:r>
              <a:rPr lang="es-MX" dirty="0" smtClean="0"/>
              <a:t>A </a:t>
            </a:r>
            <a:r>
              <a:rPr lang="es-MX" dirty="0"/>
              <a:t>partir de ese momento de confesión de pecados, empezaron otro tipo de problemas. El reino de las tinieblas se enfureció. </a:t>
            </a:r>
          </a:p>
        </p:txBody>
      </p:sp>
    </p:spTree>
    <p:extLst>
      <p:ext uri="{BB962C8B-B14F-4D97-AF65-F5344CB8AC3E}">
        <p14:creationId xmlns:p14="http://schemas.microsoft.com/office/powerpoint/2010/main" val="1465223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just">
              <a:buNone/>
            </a:pPr>
            <a:r>
              <a:rPr lang="es-MX" sz="2800" dirty="0"/>
              <a:t>Para prevenirlo en su vida cristiana, hemos preparamos esta clase; queremos advertirle y que usted se prepare, para que no decaiga su semblante. </a:t>
            </a:r>
          </a:p>
          <a:p>
            <a:pPr marL="0" indent="0" algn="just">
              <a:buNone/>
            </a:pPr>
            <a:endParaRPr lang="es-MX" sz="2800" dirty="0" smtClean="0"/>
          </a:p>
          <a:p>
            <a:pPr marL="0" indent="0" algn="just">
              <a:buNone/>
            </a:pPr>
            <a:r>
              <a:rPr lang="es-MX" sz="2800" dirty="0" smtClean="0"/>
              <a:t>Existen </a:t>
            </a:r>
            <a:r>
              <a:rPr lang="es-MX" sz="2800" dirty="0"/>
              <a:t>tres enemigos que estarán luchando con nosotros. Es importante saberlo, para contrarrestar esos embates. </a:t>
            </a:r>
          </a:p>
        </p:txBody>
      </p:sp>
    </p:spTree>
    <p:extLst>
      <p:ext uri="{BB962C8B-B14F-4D97-AF65-F5344CB8AC3E}">
        <p14:creationId xmlns:p14="http://schemas.microsoft.com/office/powerpoint/2010/main" val="1952267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380082" y="1434949"/>
            <a:ext cx="8229600" cy="4525963"/>
          </a:xfrm>
        </p:spPr>
        <p:txBody>
          <a:bodyPr>
            <a:normAutofit fontScale="92500" lnSpcReduction="10000"/>
          </a:bodyPr>
          <a:lstStyle/>
          <a:p>
            <a:pPr marL="0" indent="0">
              <a:buNone/>
            </a:pPr>
            <a:r>
              <a:rPr lang="es-MX" sz="4300" b="1" dirty="0"/>
              <a:t>I.- LA CARNE </a:t>
            </a:r>
            <a:endParaRPr lang="es-MX" sz="4300" dirty="0"/>
          </a:p>
          <a:p>
            <a:pPr marL="0" indent="0" algn="just">
              <a:buNone/>
            </a:pPr>
            <a:r>
              <a:rPr lang="es-MX" sz="3000" dirty="0" smtClean="0"/>
              <a:t>Si </a:t>
            </a:r>
            <a:r>
              <a:rPr lang="es-MX" sz="3000" dirty="0"/>
              <a:t>en algo batallamos, es en nuestro interior. Ahí se maquinan los malos pensamientos. Por eso Proverbios 6:18 dice: </a:t>
            </a:r>
            <a:endParaRPr lang="es-MX" sz="3000" dirty="0" smtClean="0"/>
          </a:p>
          <a:p>
            <a:pPr marL="0" indent="0" algn="just">
              <a:buNone/>
            </a:pPr>
            <a:r>
              <a:rPr lang="es-MX" sz="3000" b="1" dirty="0" smtClean="0"/>
              <a:t>“</a:t>
            </a:r>
            <a:r>
              <a:rPr lang="es-MX" sz="3000" b="1" dirty="0"/>
              <a:t>El corazón que maquina PENSAMIENTOS inicuos, los pies presurosos para correr al mal”. </a:t>
            </a:r>
            <a:endParaRPr lang="es-MX" sz="3000" b="1" dirty="0" smtClean="0"/>
          </a:p>
          <a:p>
            <a:pPr marL="0" indent="0" algn="just">
              <a:buNone/>
            </a:pPr>
            <a:r>
              <a:rPr lang="es-MX" sz="3000" dirty="0" smtClean="0"/>
              <a:t>Por </a:t>
            </a:r>
            <a:r>
              <a:rPr lang="es-MX" sz="3000" dirty="0"/>
              <a:t>eso Jesús dice en Mateo 15:11</a:t>
            </a:r>
            <a:r>
              <a:rPr lang="es-MX" sz="3000" b="1" dirty="0"/>
              <a:t>: </a:t>
            </a:r>
            <a:endParaRPr lang="es-MX" sz="3000" b="1" dirty="0" smtClean="0"/>
          </a:p>
          <a:p>
            <a:pPr marL="0" indent="0" algn="just">
              <a:buNone/>
            </a:pPr>
            <a:r>
              <a:rPr lang="es-MX" sz="3000" b="1" dirty="0" smtClean="0"/>
              <a:t>“</a:t>
            </a:r>
            <a:r>
              <a:rPr lang="es-MX" sz="3000" b="1" dirty="0"/>
              <a:t>No lo que entra en la boca contamina al hombre; mas lo que sale de la boca, esto contamina al hombre”. </a:t>
            </a:r>
            <a:endParaRPr lang="es-MX" sz="3000" dirty="0"/>
          </a:p>
        </p:txBody>
      </p:sp>
    </p:spTree>
    <p:extLst>
      <p:ext uri="{BB962C8B-B14F-4D97-AF65-F5344CB8AC3E}">
        <p14:creationId xmlns:p14="http://schemas.microsoft.com/office/powerpoint/2010/main" val="2127458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93796"/>
            <a:ext cx="8229600" cy="4525963"/>
          </a:xfrm>
        </p:spPr>
        <p:txBody>
          <a:bodyPr>
            <a:normAutofit fontScale="92500"/>
          </a:bodyPr>
          <a:lstStyle/>
          <a:p>
            <a:pPr marL="0" indent="0" algn="just">
              <a:buNone/>
            </a:pPr>
            <a:r>
              <a:rPr lang="es-MX" sz="2800" dirty="0"/>
              <a:t>Para hablar de la carne, estaremos hablando de actos de carnalidad o aquellos que no son espirituales. La carne no es provechosa. </a:t>
            </a:r>
            <a:endParaRPr lang="es-MX" sz="2800" dirty="0" smtClean="0"/>
          </a:p>
          <a:p>
            <a:pPr marL="0" indent="0" algn="just">
              <a:buNone/>
            </a:pPr>
            <a:r>
              <a:rPr lang="es-MX" sz="2800" dirty="0" smtClean="0"/>
              <a:t>Por </a:t>
            </a:r>
            <a:r>
              <a:rPr lang="es-MX" sz="2800" dirty="0"/>
              <a:t>eso usaremos una disertación sobre la carne, que Pablo (Romanos 8:6-8) hace y que nos es útil en este momento: </a:t>
            </a:r>
            <a:endParaRPr lang="es-MX" sz="2800" dirty="0" smtClean="0"/>
          </a:p>
          <a:p>
            <a:pPr marL="0" indent="0" algn="just">
              <a:buNone/>
            </a:pPr>
            <a:r>
              <a:rPr lang="es-MX" sz="2800" b="1" dirty="0" smtClean="0"/>
              <a:t>“</a:t>
            </a:r>
            <a:r>
              <a:rPr lang="es-MX" sz="2800" b="1" dirty="0"/>
              <a:t>Porque el </a:t>
            </a:r>
            <a:r>
              <a:rPr lang="es-MX" sz="2800" b="1" dirty="0" smtClean="0"/>
              <a:t>ocuparse </a:t>
            </a:r>
            <a:r>
              <a:rPr lang="es-MX" sz="2800" b="1" dirty="0"/>
              <a:t>de la carne es muerte, pero el ocuparse del Espíritu es vida y paz. Por cuanto los designios de la carne son enemistad contra Dios; porque no se sujetan a la ley de Dios, ni tampoco pueden; y los que viven según la carne no pueden agradar a Dios”. </a:t>
            </a:r>
            <a:endParaRPr lang="es-MX" sz="2800" dirty="0"/>
          </a:p>
        </p:txBody>
      </p:sp>
    </p:spTree>
    <p:extLst>
      <p:ext uri="{BB962C8B-B14F-4D97-AF65-F5344CB8AC3E}">
        <p14:creationId xmlns:p14="http://schemas.microsoft.com/office/powerpoint/2010/main" val="4019767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90881"/>
            <a:ext cx="8229600" cy="4525963"/>
          </a:xfrm>
        </p:spPr>
        <p:txBody>
          <a:bodyPr>
            <a:normAutofit/>
          </a:bodyPr>
          <a:lstStyle/>
          <a:p>
            <a:pPr marL="0" indent="0" algn="just">
              <a:buNone/>
            </a:pPr>
            <a:r>
              <a:rPr lang="es-MX" sz="2800" dirty="0"/>
              <a:t>Otra vez Pablo entra en acción, y nos enumera las obras de la carne: </a:t>
            </a:r>
            <a:endParaRPr lang="es-MX" sz="2800" dirty="0" smtClean="0"/>
          </a:p>
          <a:p>
            <a:pPr marL="0" indent="0" algn="just">
              <a:buNone/>
            </a:pPr>
            <a:r>
              <a:rPr lang="es-MX" sz="2800" b="1" dirty="0" smtClean="0"/>
              <a:t>“</a:t>
            </a:r>
            <a:r>
              <a:rPr lang="es-MX" sz="2800" b="1" dirty="0"/>
              <a:t>Y manifiestas son las obras de la carne, que son: adulterio, fornicación, inmundicia, lascivia, idolatría, hechicerías, enemistades, pleitos, celos, iras, contiendas, disensiones, herejías, envidias, homicidios, borracheras, orgías, y cosas semejantes a estas; acerca de las cuales os amonesto, como ya os lo he dicho antes, que los que practican tales cosas no heredarán el reino de Dios”. </a:t>
            </a:r>
            <a:endParaRPr lang="es-MX" sz="2800" dirty="0"/>
          </a:p>
        </p:txBody>
      </p:sp>
    </p:spTree>
    <p:extLst>
      <p:ext uri="{BB962C8B-B14F-4D97-AF65-F5344CB8AC3E}">
        <p14:creationId xmlns:p14="http://schemas.microsoft.com/office/powerpoint/2010/main" val="2132683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55924"/>
            <a:ext cx="8229600" cy="4870242"/>
          </a:xfrm>
        </p:spPr>
        <p:txBody>
          <a:bodyPr>
            <a:normAutofit fontScale="62500" lnSpcReduction="20000"/>
          </a:bodyPr>
          <a:lstStyle/>
          <a:p>
            <a:pPr marL="0" indent="0" algn="just">
              <a:buNone/>
            </a:pPr>
            <a:r>
              <a:rPr lang="es-MX" sz="4000" dirty="0" smtClean="0"/>
              <a:t>A</a:t>
            </a:r>
            <a:r>
              <a:rPr lang="es-MX" sz="4000" dirty="0"/>
              <a:t>. PRECISIONES RESPECTO A LA CARNE </a:t>
            </a:r>
          </a:p>
          <a:p>
            <a:pPr algn="just"/>
            <a:endParaRPr lang="es-MX" sz="4000" dirty="0"/>
          </a:p>
          <a:p>
            <a:pPr marL="514350" indent="-514350" algn="just">
              <a:buAutoNum type="arabicPeriod"/>
            </a:pPr>
            <a:r>
              <a:rPr lang="es-MX" sz="4000" dirty="0" smtClean="0"/>
              <a:t>ES </a:t>
            </a:r>
            <a:r>
              <a:rPr lang="es-MX" sz="4000" dirty="0"/>
              <a:t>DÉBIL. </a:t>
            </a:r>
            <a:endParaRPr lang="es-MX" sz="4000" dirty="0" smtClean="0"/>
          </a:p>
          <a:p>
            <a:pPr marL="0" indent="0" algn="just">
              <a:buNone/>
            </a:pPr>
            <a:r>
              <a:rPr lang="es-MX" sz="4000" b="1" dirty="0" smtClean="0"/>
              <a:t>“</a:t>
            </a:r>
            <a:r>
              <a:rPr lang="es-MX" sz="4000" b="1" dirty="0"/>
              <a:t>Velad y orad, para que no entréis en tentación; el espíritu a la verdad está dispuesto, pero la carne es débil”. </a:t>
            </a:r>
            <a:r>
              <a:rPr lang="es-MX" sz="4000" dirty="0"/>
              <a:t>Mateo 26:41. </a:t>
            </a:r>
          </a:p>
          <a:p>
            <a:pPr algn="just"/>
            <a:endParaRPr lang="es-MX" sz="4000" dirty="0"/>
          </a:p>
          <a:p>
            <a:pPr marL="0" indent="0" algn="just">
              <a:buNone/>
            </a:pPr>
            <a:r>
              <a:rPr lang="es-MX" sz="4000" dirty="0" smtClean="0"/>
              <a:t>2. ES </a:t>
            </a:r>
            <a:r>
              <a:rPr lang="es-MX" sz="4000" dirty="0"/>
              <a:t>CONTRA LA VOLUNTAD DE DIOS. </a:t>
            </a:r>
          </a:p>
          <a:p>
            <a:pPr algn="just"/>
            <a:endParaRPr lang="es-MX" sz="4000" dirty="0"/>
          </a:p>
          <a:p>
            <a:pPr marL="0" indent="0" algn="just">
              <a:buNone/>
            </a:pPr>
            <a:r>
              <a:rPr lang="es-MX" sz="4000" dirty="0" smtClean="0"/>
              <a:t>3. ES </a:t>
            </a:r>
            <a:r>
              <a:rPr lang="es-MX" sz="4000" dirty="0"/>
              <a:t>SIN PROVECHO. </a:t>
            </a:r>
            <a:endParaRPr lang="es-MX" sz="4000" dirty="0" smtClean="0"/>
          </a:p>
          <a:p>
            <a:pPr marL="0" indent="0" algn="just">
              <a:buNone/>
            </a:pPr>
            <a:r>
              <a:rPr lang="es-MX" sz="4000" dirty="0" smtClean="0"/>
              <a:t>Mateo </a:t>
            </a:r>
            <a:r>
              <a:rPr lang="es-MX" sz="4000" dirty="0"/>
              <a:t>6:63</a:t>
            </a:r>
            <a:r>
              <a:rPr lang="es-MX" sz="4000" b="1" dirty="0"/>
              <a:t>: “El espíritu es el que da vida; la carne para nada aprovecha; las palabras que yo os he hablado son espíritu y son vida”. </a:t>
            </a:r>
            <a:endParaRPr lang="es-MX" sz="4000" dirty="0"/>
          </a:p>
          <a:p>
            <a:pPr marL="0" indent="0">
              <a:buNone/>
            </a:pPr>
            <a:endParaRPr lang="es-MX" dirty="0"/>
          </a:p>
        </p:txBody>
      </p:sp>
    </p:spTree>
    <p:extLst>
      <p:ext uri="{BB962C8B-B14F-4D97-AF65-F5344CB8AC3E}">
        <p14:creationId xmlns:p14="http://schemas.microsoft.com/office/powerpoint/2010/main" val="150600796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292</TotalTime>
  <Words>1544</Words>
  <Application>Microsoft Office PowerPoint</Application>
  <PresentationFormat>Presentación en pantalla (4:3)</PresentationFormat>
  <Paragraphs>85</Paragraphs>
  <Slides>19</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19</vt:i4>
      </vt:variant>
    </vt:vector>
  </HeadingPairs>
  <TitlesOfParts>
    <vt:vector size="22"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66</cp:revision>
  <dcterms:created xsi:type="dcterms:W3CDTF">2016-01-29T05:02:58Z</dcterms:created>
  <dcterms:modified xsi:type="dcterms:W3CDTF">2018-01-31T19:17:35Z</dcterms:modified>
  <cp:category/>
</cp:coreProperties>
</file>