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3" r:id="rId37"/>
    <p:sldId id="295" r:id="rId3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992"/>
            <a:ext cx="8229600" cy="4483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000" b="1" dirty="0"/>
              <a:t>I.- AMOR </a:t>
            </a:r>
            <a:endParaRPr lang="es-MX" sz="4000" dirty="0"/>
          </a:p>
          <a:p>
            <a:pPr marL="0" indent="0">
              <a:buNone/>
            </a:pPr>
            <a:r>
              <a:rPr lang="es-MX" dirty="0" smtClean="0"/>
              <a:t>Es </a:t>
            </a:r>
            <a:r>
              <a:rPr lang="es-MX" dirty="0"/>
              <a:t>la primer manifestación del fruto del Espíritu. El mundo fue creado por amor, y fue hecho para que el hombre lo disfrutase.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Es </a:t>
            </a:r>
            <a:r>
              <a:rPr lang="es-MX" dirty="0"/>
              <a:t>tan grande el amor de Dios, que dice Romanos 5:8: </a:t>
            </a:r>
            <a:endParaRPr lang="es-MX" dirty="0" smtClean="0"/>
          </a:p>
          <a:p>
            <a:pPr marL="0" indent="0">
              <a:buNone/>
            </a:pPr>
            <a:r>
              <a:rPr lang="es-MX" b="1" dirty="0" smtClean="0"/>
              <a:t>“</a:t>
            </a:r>
            <a:r>
              <a:rPr lang="es-MX" b="1" dirty="0"/>
              <a:t>Mas Dios muestra su amor para con nosotros, en que siendo aún pecadores, Cristo murió por nosotros”.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83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El amor es tan importante, que logra aún ver los problemas como si no existieran.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Por </a:t>
            </a:r>
            <a:r>
              <a:rPr lang="es-MX" sz="2800" dirty="0"/>
              <a:t>eso Proverbios 10:12: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El odio despierta rencillas; Pero el amor cubrirá todas las faltas”.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Jesús </a:t>
            </a:r>
            <a:r>
              <a:rPr lang="es-MX" sz="2800" dirty="0"/>
              <a:t>nos dice que es fácil conocer a los verdaderos discípulos, en Juan 13:35: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En esto conocerán todos que sois mis discípulos, si tuviereis amor los unos con los otros”.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848"/>
            <a:ext cx="8229600" cy="46794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4700" b="1" dirty="0"/>
              <a:t>II.- GOZO </a:t>
            </a:r>
            <a:endParaRPr lang="es-MX" sz="4700" dirty="0"/>
          </a:p>
          <a:p>
            <a:pPr marL="0" indent="0" algn="just">
              <a:buNone/>
            </a:pPr>
            <a:r>
              <a:rPr lang="es-MX" dirty="0"/>
              <a:t>De la voz griego</a:t>
            </a:r>
            <a:r>
              <a:rPr lang="es-MX" b="1" dirty="0"/>
              <a:t>: “JARA”. </a:t>
            </a:r>
            <a:r>
              <a:rPr lang="es-MX" dirty="0"/>
              <a:t>Que significa: alegría, gozo, de ALLY el infinitivo: JOIREIN: regocijarse, estar contento, gozoso, estar lleno de gozo. Este verbo se usa en el N.T.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iglesia está llamada a experimentarlo. Una calidad de vida basada en lo eterno, y una segura relación del cristiano con Dios.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culto del Antiguo Testamento rebosaba de Gozo y éste se expresaba en fiestas y tumultuosas celebraciones; el salterio hebreo era una clara manifestación del gozo centrado con frecuencia en el templo (Sal.16:8) (Sal 42:4). </a:t>
            </a:r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89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En el N.T. el evangelio es proclamado con gozo, como el nacimiento de JESÚS, su entrada triunfal y su resurrección; son destacadas en un marco de gozo. </a:t>
            </a:r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gozo del cristiano es tan inclusivo y permanente que puede sentirse, al descubrir la </a:t>
            </a:r>
            <a:r>
              <a:rPr lang="es-MX" dirty="0" smtClean="0"/>
              <a:t>voluntad </a:t>
            </a:r>
            <a:r>
              <a:rPr lang="es-MX" dirty="0"/>
              <a:t>de Dios, al sacrificarse por causa de Cristo, al Testificar de Cristo o al tener un encuentro personal.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En </a:t>
            </a:r>
            <a:r>
              <a:rPr lang="es-MX" dirty="0"/>
              <a:t>realidad Cristo mismo es la fuente de gozo, por encima de las circunstancias de la vida. Como Pablo Y </a:t>
            </a:r>
            <a:r>
              <a:rPr lang="es-MX" dirty="0" err="1"/>
              <a:t>Silas</a:t>
            </a:r>
            <a:r>
              <a:rPr lang="es-MX" dirty="0"/>
              <a:t>, que estaban gozosos en la prisión de </a:t>
            </a:r>
            <a:r>
              <a:rPr lang="es-MX" dirty="0" err="1"/>
              <a:t>Filipos</a:t>
            </a:r>
            <a:r>
              <a:rPr lang="es-MX" dirty="0"/>
              <a:t> por causa de Cristo.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</a:t>
            </a:r>
            <a:r>
              <a:rPr lang="es-MX" dirty="0" smtClean="0"/>
              <a:t>Hechos </a:t>
            </a:r>
            <a:r>
              <a:rPr lang="es-MX" dirty="0"/>
              <a:t>16:25. </a:t>
            </a:r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983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El elemento de gozo, fue una marca distintiva de la iglesia en sus inicios.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Hechos </a:t>
            </a:r>
            <a:r>
              <a:rPr lang="es-MX" sz="2800" dirty="0"/>
              <a:t>2:46 dice: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perseverando unánimes cada día en el templo </a:t>
            </a:r>
            <a:r>
              <a:rPr lang="es-MX" sz="2800" dirty="0"/>
              <a:t>(Celebración) </a:t>
            </a:r>
            <a:r>
              <a:rPr lang="es-MX" sz="2800" b="1" dirty="0"/>
              <a:t>en el partimiento del pan y en las casas </a:t>
            </a:r>
            <a:r>
              <a:rPr lang="es-MX" sz="2800" dirty="0"/>
              <a:t>(Grupos de Amistad)</a:t>
            </a:r>
            <a:r>
              <a:rPr lang="es-MX" sz="2800" b="1" dirty="0"/>
              <a:t>, comían juntos con ALEGR</a:t>
            </a:r>
            <a:r>
              <a:rPr lang="es-MX" sz="2800" dirty="0"/>
              <a:t>Í</a:t>
            </a:r>
            <a:r>
              <a:rPr lang="es-MX" sz="2800" b="1" dirty="0"/>
              <a:t>A </a:t>
            </a:r>
            <a:r>
              <a:rPr lang="es-MX" sz="2800" dirty="0"/>
              <a:t>(gozo) </a:t>
            </a:r>
            <a:r>
              <a:rPr lang="es-MX" sz="2800" b="1" dirty="0"/>
              <a:t>y Sencillez de corazón”.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4949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4300" b="1" dirty="0"/>
              <a:t>III.- PAZ </a:t>
            </a:r>
            <a:endParaRPr lang="es-MX" sz="4300" dirty="0"/>
          </a:p>
          <a:p>
            <a:pPr marL="0" indent="0" algn="just">
              <a:buNone/>
            </a:pPr>
            <a:r>
              <a:rPr lang="es-MX" sz="3000" dirty="0"/>
              <a:t>Es una de las cualidades del carácter del cristiano, que representa la palabra </a:t>
            </a:r>
            <a:r>
              <a:rPr lang="es-MX" sz="3000" b="1" dirty="0"/>
              <a:t>“SHALOM”: </a:t>
            </a:r>
            <a:r>
              <a:rPr lang="es-MX" sz="3000" dirty="0"/>
              <a:t>Significa: Un Bienestar total, que implica también tranquilidad y serenidad del espíritu. </a:t>
            </a:r>
          </a:p>
          <a:p>
            <a:pPr marL="0" indent="0" algn="just">
              <a:buNone/>
            </a:pPr>
            <a:r>
              <a:rPr lang="es-MX" sz="3000" dirty="0" smtClean="0"/>
              <a:t>El </a:t>
            </a:r>
            <a:r>
              <a:rPr lang="es-MX" sz="3000" dirty="0"/>
              <a:t>énfasis aquí está en la paz con Dios, una bendición basada en la relación con Dios; también comprende la paz con uno mismo y con las circunstancias. Dios es llamado Dios de Paz, según Romanos 15:33: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b="1" dirty="0" smtClean="0"/>
              <a:t>“</a:t>
            </a:r>
            <a:r>
              <a:rPr lang="es-MX" sz="3000" b="1" dirty="0"/>
              <a:t>Y el Dios de paz sea con todos vosotros. Amén”. 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79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La paz interior es el don de Cristo o un regalo hecho a nosotros. Juan.14:27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La paz os dejo, mi paz os doy; yo no os la doy como el mundo la da. No se turbe vuestro corazón, ni tenga miedo”. </a:t>
            </a:r>
            <a:r>
              <a:rPr lang="es-MX" sz="2800" dirty="0"/>
              <a:t>La paz exterior, es la relación que Dios desea que tengamos con nuestros prójimos; que vivamos con ellos en armonía, en tranquilad, mantengamos una amistad buena y sincera. Mateo 5:9: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Bienaventurados los pacificadores , porque ellos serán llamados hijos de Dios”.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74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4300" b="1" dirty="0"/>
              <a:t>IV.- PACIENCIA </a:t>
            </a:r>
            <a:endParaRPr lang="es-MX" sz="4300" dirty="0"/>
          </a:p>
          <a:p>
            <a:pPr marL="0" indent="0" algn="just">
              <a:buNone/>
            </a:pPr>
            <a:r>
              <a:rPr lang="es-MX" dirty="0"/>
              <a:t>Del griego: </a:t>
            </a:r>
            <a:r>
              <a:rPr lang="es-MX" b="1" dirty="0"/>
              <a:t>“MAKROTHYMIA”.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Significa</a:t>
            </a:r>
            <a:r>
              <a:rPr lang="es-MX" dirty="0"/>
              <a:t>: longanimidad, apacibilidad, indulgencia.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No </a:t>
            </a:r>
            <a:r>
              <a:rPr lang="es-MX" dirty="0"/>
              <a:t>hay espíritu de rencor, es un equilibrio de todos los temperamentos y pasiones; completamente opuesto al enojo. Cuando hay paciencia hay constancia, firmeza y perseverancia; el que es paciente es tolerante, clemente, indulgente. Significa también: Resistir con paciencia. </a:t>
            </a:r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En el A.T. bíblicamente es una sujeción ejercida por Dios, que se origina en el amor de Dios. </a:t>
            </a:r>
            <a:r>
              <a:rPr lang="es-MX" sz="2800" b="1" dirty="0"/>
              <a:t>“AREK” </a:t>
            </a:r>
            <a:r>
              <a:rPr lang="es-MX" sz="2800" dirty="0"/>
              <a:t>en (gr.) Significa </a:t>
            </a:r>
            <a:r>
              <a:rPr lang="es-MX" sz="2800" b="1" dirty="0"/>
              <a:t>“LARGO”.</a:t>
            </a:r>
            <a:r>
              <a:rPr lang="es-MX" sz="2800" dirty="0"/>
              <a:t>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Se </a:t>
            </a:r>
            <a:r>
              <a:rPr lang="es-MX" sz="2800" dirty="0"/>
              <a:t>dice que Dios es largo, o lento para airarse; esta idea se expresa exactamente en longanimidad, definida como un prolongado aguante mental antes de dar lugar a la ira. </a:t>
            </a:r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6092"/>
            <a:ext cx="8229600" cy="476007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La paciencia del cristiano con respecto a las personas (MAKROTHOMYA), debe ir parejo. Dios es el que otorga esta paciencia semejante a la de Cristo (Rom.15:5) (2Ts.3:5).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Paciencia </a:t>
            </a:r>
            <a:r>
              <a:rPr lang="es-MX" dirty="0"/>
              <a:t>significa: saber sufrir, para el cristiano es saber resistir a la prueba, lo que dice Pablo en 1 </a:t>
            </a:r>
            <a:r>
              <a:rPr lang="es-MX" dirty="0" err="1"/>
              <a:t>Cor</a:t>
            </a:r>
            <a:r>
              <a:rPr lang="es-MX" dirty="0"/>
              <a:t>. 13: </a:t>
            </a:r>
            <a:r>
              <a:rPr lang="es-MX" b="1" dirty="0"/>
              <a:t>“el amor es sufrido, benigno, todo lo sufre todo lo soporta, todo lo </a:t>
            </a:r>
            <a:r>
              <a:rPr lang="es-MX" b="1" dirty="0" smtClean="0"/>
              <a:t>espera</a:t>
            </a:r>
            <a:r>
              <a:rPr lang="es-MX" b="1" dirty="0"/>
              <a:t>…”</a:t>
            </a:r>
            <a:r>
              <a:rPr lang="es-MX" dirty="0"/>
              <a:t>. Paciencia es saber soportar las debilidades y provocaciones de los demás. </a:t>
            </a:r>
          </a:p>
          <a:p>
            <a:pPr marL="0" indent="0" algn="just">
              <a:buNone/>
            </a:pPr>
            <a:r>
              <a:rPr lang="es-MX" dirty="0" smtClean="0"/>
              <a:t>Esta </a:t>
            </a:r>
            <a:r>
              <a:rPr lang="es-MX" dirty="0"/>
              <a:t>paciencia es una virtud, que debe esperarse en la vida de cada creyente en medio de las más vitales direcciones; acerca de la responsabilidad de andar dignamente (Ef.4:2-3) (2Tim.2:10; 4:2). (Stg.6:7:8). </a:t>
            </a:r>
          </a:p>
        </p:txBody>
      </p:sp>
    </p:spTree>
    <p:extLst>
      <p:ext uri="{BB962C8B-B14F-4D97-AF65-F5344CB8AC3E}">
        <p14:creationId xmlns:p14="http://schemas.microsoft.com/office/powerpoint/2010/main" val="254207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4776"/>
            <a:ext cx="8229600" cy="3269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POR SUS FRUTOS LOS CONOCEREIS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86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000" b="1" dirty="0"/>
              <a:t>V.- BENIGNIDAD </a:t>
            </a:r>
            <a:endParaRPr lang="es-MX" sz="4000" dirty="0"/>
          </a:p>
          <a:p>
            <a:pPr marL="0" indent="0" algn="just">
              <a:buNone/>
            </a:pPr>
            <a:r>
              <a:rPr lang="es-MX" sz="2800" dirty="0"/>
              <a:t>También significa AMABILIDAD. Es ser amable con otro, todo lo contrario a la dureza. Viene de griego: </a:t>
            </a:r>
            <a:r>
              <a:rPr lang="es-MX" sz="2800" b="1" dirty="0"/>
              <a:t>“JRESTÓTES”.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Significa</a:t>
            </a:r>
            <a:r>
              <a:rPr lang="es-MX" sz="2800" dirty="0"/>
              <a:t>: bondad, integridad, excelencia de carácter, el adjetivo </a:t>
            </a:r>
            <a:r>
              <a:rPr lang="es-MX" sz="2800" b="1" dirty="0"/>
              <a:t>“JRESTOS” </a:t>
            </a:r>
            <a:r>
              <a:rPr lang="es-MX" sz="2800" dirty="0"/>
              <a:t>significa benévolo. 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(</a:t>
            </a:r>
            <a:r>
              <a:rPr lang="es-MX" sz="2800" dirty="0"/>
              <a:t>Lc.5:39)(1Pe.2:3).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También </a:t>
            </a:r>
            <a:r>
              <a:rPr lang="es-MX" sz="2800" dirty="0"/>
              <a:t>significa: bueno en carácter. </a:t>
            </a:r>
          </a:p>
        </p:txBody>
      </p:sp>
    </p:spTree>
    <p:extLst>
      <p:ext uri="{BB962C8B-B14F-4D97-AF65-F5344CB8AC3E}">
        <p14:creationId xmlns:p14="http://schemas.microsoft.com/office/powerpoint/2010/main" val="3164699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2" y="1401898"/>
            <a:ext cx="8229600" cy="51090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800" dirty="0"/>
              <a:t>La benignidad es atribuida a Dios, como uno de los atributos morales y esto se relaciona con la conducta del creyente (1Cor.15:33). (Ef.4:32).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La </a:t>
            </a:r>
            <a:r>
              <a:rPr lang="es-MX" sz="2800" dirty="0"/>
              <a:t>benignidad se asocia con su misericordia, porque Dios es rico en Misericordia; en relación al creyente debe ser misericordioso.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Perdonar </a:t>
            </a:r>
            <a:r>
              <a:rPr lang="es-MX" sz="2800" dirty="0"/>
              <a:t>como Dios nos ha mostrado. (Col.3:12).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este caso el ropaje (Vestíos) que es la benignidad, despojando todo lo que sea opuesto a ella.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Esto </a:t>
            </a:r>
            <a:r>
              <a:rPr lang="es-MX" sz="2800" dirty="0"/>
              <a:t>significa poner a un lado algo inferior, por algo superior o contrario a lo áspero (Temperamento malo). </a:t>
            </a:r>
          </a:p>
        </p:txBody>
      </p:sp>
    </p:spTree>
    <p:extLst>
      <p:ext uri="{BB962C8B-B14F-4D97-AF65-F5344CB8AC3E}">
        <p14:creationId xmlns:p14="http://schemas.microsoft.com/office/powerpoint/2010/main" val="3662436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274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/>
              <a:t>VI.- BONDAD </a:t>
            </a:r>
            <a:endParaRPr lang="es-MX" sz="4000" dirty="0"/>
          </a:p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sz="2800" dirty="0" smtClean="0"/>
              <a:t>Es </a:t>
            </a:r>
            <a:r>
              <a:rPr lang="es-MX" sz="2800" dirty="0"/>
              <a:t>la traducción del griego: </a:t>
            </a:r>
            <a:r>
              <a:rPr lang="es-MX" sz="2800" b="1" dirty="0"/>
              <a:t>“AGATHOSUNE”.</a:t>
            </a:r>
            <a:r>
              <a:rPr lang="es-MX" sz="2800" dirty="0"/>
              <a:t>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Significa</a:t>
            </a:r>
            <a:r>
              <a:rPr lang="es-MX" sz="2800" dirty="0"/>
              <a:t>: </a:t>
            </a:r>
            <a:r>
              <a:rPr lang="es-MX" sz="2800" b="1" dirty="0"/>
              <a:t>“benevolencia, bondad, rectitud de corazón y de vida”.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Es </a:t>
            </a:r>
            <a:r>
              <a:rPr lang="es-MX" sz="2800" dirty="0"/>
              <a:t>la cualidad del hombre bueno (</a:t>
            </a:r>
            <a:r>
              <a:rPr lang="es-MX" sz="2800" dirty="0" err="1"/>
              <a:t>Agathos</a:t>
            </a:r>
            <a:r>
              <a:rPr lang="es-MX" sz="2800" dirty="0"/>
              <a:t>): Bueno. Por lo tanto significa más generosidad. </a:t>
            </a:r>
          </a:p>
        </p:txBody>
      </p:sp>
    </p:spTree>
    <p:extLst>
      <p:ext uri="{BB962C8B-B14F-4D97-AF65-F5344CB8AC3E}">
        <p14:creationId xmlns:p14="http://schemas.microsoft.com/office/powerpoint/2010/main" val="1739686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831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Guiar a buenas obras. Tener un carácter bueno, es mostrar nuestro amor cristiano con hechos; a los demás y a nuestros prójimos.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Dios la bondad es infinita, la Biblia nos lo demuestra. Dios dijo a Moisés (Ex.33:19), después que éste hubo intercedido por Israel: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Yo haré pasar todo mi bien delante de tu rostro y proclamare el nombre de Jehová delante de ti, y tendré misericordia por Israel y seré Clemente”.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93219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Si el cristiano anda en la luz, deberá manifestar bondad.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La </a:t>
            </a:r>
            <a:r>
              <a:rPr lang="es-MX" sz="2800" dirty="0"/>
              <a:t>bondad se asocia con la justicia y verdad, con diferentes manifestaciones de un mismo fruto; como en Gálatas: 5:22,23, donde el fruto del espíritu tiene nueve manifestaciones o características. </a:t>
            </a:r>
          </a:p>
        </p:txBody>
      </p:sp>
    </p:spTree>
    <p:extLst>
      <p:ext uri="{BB962C8B-B14F-4D97-AF65-F5344CB8AC3E}">
        <p14:creationId xmlns:p14="http://schemas.microsoft.com/office/powerpoint/2010/main" val="597603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881"/>
            <a:ext cx="8229600" cy="52082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4700" b="1" dirty="0"/>
              <a:t>VII.- FE </a:t>
            </a:r>
          </a:p>
          <a:p>
            <a:pPr marL="0" indent="0" algn="just">
              <a:buNone/>
            </a:pPr>
            <a:r>
              <a:rPr lang="es-MX" dirty="0"/>
              <a:t>Del griego </a:t>
            </a:r>
            <a:r>
              <a:rPr lang="es-MX" b="1" dirty="0"/>
              <a:t>“PISTIS</a:t>
            </a:r>
            <a:r>
              <a:rPr lang="es-MX" dirty="0"/>
              <a:t>”. Significa: </a:t>
            </a:r>
            <a:r>
              <a:rPr lang="es-MX" b="1" dirty="0"/>
              <a:t>“Fidelidad”.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carácter de uno se puede confiar, señala el significado pasivo de la fe; que es digno de confianza, fidelidad, honestidad, confianza en el trato de uno con otros, lealtad.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En </a:t>
            </a:r>
            <a:r>
              <a:rPr lang="es-MX" dirty="0"/>
              <a:t>Gálatas 5:22. </a:t>
            </a:r>
            <a:r>
              <a:rPr lang="es-MX" b="1" dirty="0"/>
              <a:t>“FE”. </a:t>
            </a:r>
            <a:r>
              <a:rPr lang="es-MX" dirty="0"/>
              <a:t>No es la confianza en Jesucristo para la salvación, ni tampoco como una doctrina teológica. Es una virtud ética, es una virtud que distingue al cristiano en sus relaciones y vivencias.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Por </a:t>
            </a:r>
            <a:r>
              <a:rPr lang="es-MX" dirty="0"/>
              <a:t>lo tanto, PISTIS, aquí no </a:t>
            </a:r>
            <a:r>
              <a:rPr lang="es-MX" dirty="0" smtClean="0"/>
              <a:t>significa </a:t>
            </a:r>
            <a:r>
              <a:rPr lang="es-MX" dirty="0"/>
              <a:t>fe de creer meramente al azar, si no FIDELIDAD, honestidad, lealtad; puede ser usada esta palabra en sentido de fidelidad. </a:t>
            </a:r>
          </a:p>
        </p:txBody>
      </p:sp>
    </p:spTree>
    <p:extLst>
      <p:ext uri="{BB962C8B-B14F-4D97-AF65-F5344CB8AC3E}">
        <p14:creationId xmlns:p14="http://schemas.microsoft.com/office/powerpoint/2010/main" val="2001409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También consideremos la fe, que hace accesible a Dios en un creyente que tiene el Espíritu de Dios; su fe no menguará jamás.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una fe viva en la cual no hay duda, no solo para la salvación; sino que también opera en los dones y ministerios que Dios (Espíritu) nos dio.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Fe </a:t>
            </a:r>
            <a:r>
              <a:rPr lang="es-MX" dirty="0"/>
              <a:t>es también el gozo, el regocijo que brota del sentir misericordia divina; lo comunicado al alma del perdón de sus iniquidades y de la gloria eterna, que comienza a gozar con el perdón de sus pecados. </a:t>
            </a:r>
          </a:p>
        </p:txBody>
      </p:sp>
    </p:spTree>
    <p:extLst>
      <p:ext uri="{BB962C8B-B14F-4D97-AF65-F5344CB8AC3E}">
        <p14:creationId xmlns:p14="http://schemas.microsoft.com/office/powerpoint/2010/main" val="2753426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9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/>
              <a:t>VIII.- MANSEDUMBRE </a:t>
            </a:r>
            <a:endParaRPr lang="es-MX" sz="4000" dirty="0"/>
          </a:p>
          <a:p>
            <a:pPr marL="0" indent="0" algn="just">
              <a:buNone/>
            </a:pPr>
            <a:r>
              <a:rPr lang="es-MX" sz="2800" dirty="0" smtClean="0"/>
              <a:t>Este </a:t>
            </a:r>
            <a:r>
              <a:rPr lang="es-MX" sz="2800" dirty="0"/>
              <a:t>proviene del griego: </a:t>
            </a:r>
            <a:r>
              <a:rPr lang="es-MX" sz="2800" b="1" dirty="0"/>
              <a:t>“PRAUTES</a:t>
            </a:r>
            <a:r>
              <a:rPr lang="es-MX" sz="2800" dirty="0"/>
              <a:t>”.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Significa</a:t>
            </a:r>
            <a:r>
              <a:rPr lang="es-MX" sz="2800" dirty="0"/>
              <a:t>: gentileza, afabilidad, mansedumbre, amistad dulce opuesto a aspereza, mal temperamento, enojo repentino.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La </a:t>
            </a:r>
            <a:r>
              <a:rPr lang="es-MX" sz="2800" dirty="0"/>
              <a:t>mansedumbre soporta la incomodidad, este fruto se puede manifestar cuando están totalmente rendidos a Dios. </a:t>
            </a:r>
          </a:p>
        </p:txBody>
      </p:sp>
    </p:spTree>
    <p:extLst>
      <p:ext uri="{BB962C8B-B14F-4D97-AF65-F5344CB8AC3E}">
        <p14:creationId xmlns:p14="http://schemas.microsoft.com/office/powerpoint/2010/main" val="3279909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478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La mansedumbre de Dios no implica debilidad, el creyente lleno del Espíritu Santo manifestará mansedumbre; él también puede conocer el poder de la indignación, pero así mismo será manso.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elevado lugar que se concede a la mansedumbre en la lista de las virtudes humanas, se debe al ejemplo y a la enseñanza de Jesucristo. </a:t>
            </a:r>
          </a:p>
          <a:p>
            <a:pPr marL="0" indent="0" algn="just">
              <a:buNone/>
            </a:pPr>
            <a:r>
              <a:rPr lang="es-MX" sz="2800" dirty="0"/>
              <a:t>Por ejemplo la mansedumbre de Moisés aunque retenía la fortaleza del liderazgo, se mostró dispuesta a aceptar daños personales, sin resentimiento o recriminación. </a:t>
            </a:r>
          </a:p>
        </p:txBody>
      </p:sp>
    </p:spTree>
    <p:extLst>
      <p:ext uri="{BB962C8B-B14F-4D97-AF65-F5344CB8AC3E}">
        <p14:creationId xmlns:p14="http://schemas.microsoft.com/office/powerpoint/2010/main" val="4110661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79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En el Nuevo Testamento, la palabra mansedumbre se refiere a una actitud interior; es parte del fruto del carácter semejante al de Cristo, producido solamente por el Espíritu Santo. (Gálatas 5:23).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Los </a:t>
            </a:r>
            <a:r>
              <a:rPr lang="es-MX" sz="2800" dirty="0"/>
              <a:t>mansos no se recienten ante la adversidad, debido a que aceptan todo como efecto sabio y amoroso propósito de Dios. </a:t>
            </a:r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que tiene mansedumbre soportará a los unos y a los otros, aun con sus palabras responderá con mansedumbre. </a:t>
            </a:r>
          </a:p>
        </p:txBody>
      </p:sp>
    </p:spTree>
    <p:extLst>
      <p:ext uri="{BB962C8B-B14F-4D97-AF65-F5344CB8AC3E}">
        <p14:creationId xmlns:p14="http://schemas.microsoft.com/office/powerpoint/2010/main" val="250630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/>
              <a:t>BASE BÍBLICA: </a:t>
            </a:r>
            <a:r>
              <a:rPr lang="es-MX" dirty="0"/>
              <a:t>Mateo 7:16 </a:t>
            </a:r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 sus frutos los conoceréis. ¿Acaso se recogen uvas de los espinos, o higos de los abrojos?”.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065" y="1324780"/>
            <a:ext cx="8229600" cy="52743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4300" b="1" dirty="0"/>
              <a:t>IX.- TEMPLANZA </a:t>
            </a:r>
            <a:endParaRPr lang="es-MX" sz="4300" dirty="0"/>
          </a:p>
          <a:p>
            <a:pPr marL="0" indent="0">
              <a:buNone/>
            </a:pPr>
            <a:r>
              <a:rPr lang="es-MX" dirty="0" smtClean="0"/>
              <a:t>De </a:t>
            </a:r>
            <a:r>
              <a:rPr lang="es-MX" dirty="0"/>
              <a:t>la palabra griega: </a:t>
            </a:r>
            <a:r>
              <a:rPr lang="es-MX" b="1" dirty="0"/>
              <a:t>“ENGKATEIA”.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Significa</a:t>
            </a:r>
            <a:r>
              <a:rPr lang="es-MX" dirty="0"/>
              <a:t>: El control de uno mismo, conocido también como </a:t>
            </a:r>
            <a:r>
              <a:rPr lang="es-MX" b="1" dirty="0"/>
              <a:t>“ DOMINIO PROPIO”.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templanza es una de las virtudes cristianas cardinales, se nos amonesta a ser moderados y equilibrados en nuestra conducta.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el control propio en el pensamiento, en nuestro enojo, en nuestro hablar, en el ejercicio del dominio propio; refleja el poder de Dios en nuestra vida. </a:t>
            </a:r>
          </a:p>
        </p:txBody>
      </p:sp>
    </p:spTree>
    <p:extLst>
      <p:ext uri="{BB962C8B-B14F-4D97-AF65-F5344CB8AC3E}">
        <p14:creationId xmlns:p14="http://schemas.microsoft.com/office/powerpoint/2010/main" val="4034626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Es claro entonces que </a:t>
            </a:r>
            <a:r>
              <a:rPr lang="es-MX" sz="2800" b="1" dirty="0"/>
              <a:t>“EGKRATERA”.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En </a:t>
            </a:r>
            <a:r>
              <a:rPr lang="es-MX" sz="2800" dirty="0"/>
              <a:t>Gálatas 5:23, se usa en oposición o inmortalidad, impureza, libertinaje, y embriaguez; que se mencionan previamente como obras de </a:t>
            </a:r>
            <a:r>
              <a:rPr lang="es-MX" sz="2800" dirty="0" smtClean="0"/>
              <a:t>la </a:t>
            </a:r>
            <a:r>
              <a:rPr lang="es-MX" sz="2800" dirty="0"/>
              <a:t>carne.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dominio propio contra los apetitos sensuales. </a:t>
            </a:r>
          </a:p>
        </p:txBody>
      </p:sp>
    </p:spTree>
    <p:extLst>
      <p:ext uri="{BB962C8B-B14F-4D97-AF65-F5344CB8AC3E}">
        <p14:creationId xmlns:p14="http://schemas.microsoft.com/office/powerpoint/2010/main" val="2672474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MX" sz="4000" b="1" dirty="0"/>
              <a:t>X.- EL FRUTO DEL ESPÍRITU SANTO </a:t>
            </a:r>
            <a:endParaRPr lang="es-MX" sz="4000" dirty="0"/>
          </a:p>
          <a:p>
            <a:pPr marL="0" indent="0" algn="just">
              <a:buNone/>
            </a:pPr>
            <a:r>
              <a:rPr lang="es-MX" sz="2800" dirty="0" smtClean="0"/>
              <a:t>Tienen </a:t>
            </a:r>
            <a:r>
              <a:rPr lang="es-MX" sz="2800" dirty="0"/>
              <a:t>en si una relación </a:t>
            </a:r>
            <a:r>
              <a:rPr lang="es-MX" sz="2800" dirty="0" err="1"/>
              <a:t>mútua</a:t>
            </a:r>
            <a:r>
              <a:rPr lang="es-MX" sz="2800" dirty="0"/>
              <a:t>, que ninguno de los nueve están separados; todos están juntos en esencia, pero basados en el amor.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No </a:t>
            </a:r>
            <a:r>
              <a:rPr lang="es-MX" sz="2800" dirty="0"/>
              <a:t>debemos confundir las </a:t>
            </a:r>
            <a:r>
              <a:rPr lang="es-MX" sz="2800" b="1" dirty="0"/>
              <a:t>“Obras de la Carne”, con el “Fruto del Espíritu”; </a:t>
            </a:r>
            <a:r>
              <a:rPr lang="es-MX" sz="2800" dirty="0"/>
              <a:t>existe una gran e incomparable diferencia. </a:t>
            </a:r>
          </a:p>
        </p:txBody>
      </p:sp>
    </p:spTree>
    <p:extLst>
      <p:ext uri="{BB962C8B-B14F-4D97-AF65-F5344CB8AC3E}">
        <p14:creationId xmlns:p14="http://schemas.microsoft.com/office/powerpoint/2010/main" val="3980175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1" y="1203594"/>
            <a:ext cx="8229600" cy="53624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Las manifestaciones de la carne son llamados OBRAS, porque son hechos y actos del resultado del interior del hombre; cuando está sin la gracia de Dios y son clasificados como PECADOS; </a:t>
            </a:r>
            <a:r>
              <a:rPr lang="es-MX" sz="2800" b="1" dirty="0"/>
              <a:t>“IMPUREZA MORAL”, “INMORALIDAD, INMUNDICIA”.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Como </a:t>
            </a:r>
            <a:r>
              <a:rPr lang="es-MX" sz="2800" dirty="0"/>
              <a:t>los pecados de ocultismo y todo lo que sigue en esa lista de Gálatas 5:19-21. </a:t>
            </a:r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fruto del Espíritu Santo indica unidad, el fruto del Espíritu contribuye a la unidad y perfección; ayuda en las debilidades a triunfar.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Espíritu ayuda a orar, buscar más a Dios por que él intercede por nosotros. Rom.8:26. </a:t>
            </a:r>
          </a:p>
        </p:txBody>
      </p:sp>
    </p:spTree>
    <p:extLst>
      <p:ext uri="{BB962C8B-B14F-4D97-AF65-F5344CB8AC3E}">
        <p14:creationId xmlns:p14="http://schemas.microsoft.com/office/powerpoint/2010/main" val="36725840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Mientras que las obras de la carne en su pluralidad, originan conflicto y confusión.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fruto del Espíritu origina armonía, las obras de la carne luchan entre si. Las obras de la carne destruyen, debilitan y condenan al creyente.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Espíritu hace triunfar, fortalece y hace perseverar. Pero la carne debilita, apaga espiritualmente; no se compadece.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Solo </a:t>
            </a:r>
            <a:r>
              <a:rPr lang="es-MX" sz="2800" dirty="0"/>
              <a:t>el Espíritu Santo nos hace victoriosos. </a:t>
            </a:r>
          </a:p>
        </p:txBody>
      </p:sp>
    </p:spTree>
    <p:extLst>
      <p:ext uri="{BB962C8B-B14F-4D97-AF65-F5344CB8AC3E}">
        <p14:creationId xmlns:p14="http://schemas.microsoft.com/office/powerpoint/2010/main" val="34869879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12"/>
            <a:ext cx="8229600" cy="53294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4700" b="1" dirty="0"/>
              <a:t>CONCLUSIÓN </a:t>
            </a:r>
            <a:endParaRPr lang="es-MX" sz="4700" dirty="0"/>
          </a:p>
          <a:p>
            <a:pPr marL="0" indent="0" algn="just">
              <a:buNone/>
            </a:pPr>
            <a:r>
              <a:rPr lang="es-MX" sz="3000" dirty="0"/>
              <a:t>Reflejar la vida de Dios en nuestras vidas, es el imperativo más grande que tenemos. Podemos vivir ritos, ceremonias , actos de apariencia sin esencia, cantar hasta el cansancio, orar por enfermos y sanar; pero sin frutos verdaderos de cristianos, todo será en vano. </a:t>
            </a:r>
          </a:p>
          <a:p>
            <a:pPr marL="0" indent="0" algn="just">
              <a:buNone/>
            </a:pPr>
            <a:r>
              <a:rPr lang="es-MX" sz="3000" dirty="0"/>
              <a:t>Mateo </a:t>
            </a:r>
            <a:r>
              <a:rPr lang="es-MX" sz="3000" dirty="0" smtClean="0"/>
              <a:t>7:22-23</a:t>
            </a:r>
          </a:p>
          <a:p>
            <a:pPr marL="0" indent="0" algn="just">
              <a:buNone/>
            </a:pPr>
            <a:r>
              <a:rPr lang="es-MX" sz="3000" b="1" dirty="0" smtClean="0"/>
              <a:t>“</a:t>
            </a:r>
            <a:r>
              <a:rPr lang="es-MX" sz="3000" b="1" dirty="0"/>
              <a:t>Muchos me dirán en aquel día: Señor, Señor, ¿no profetizamos en tu nombre, y en tu nombre echamos fuera demonios, y en tu nombre hicimos muchos milagros? Y entonces les declararé: Nunca os conocí; apartaos de mí, hacedores de maldad”. 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979063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065" y="137986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Hebreos 12:15-17: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Mirad bien, no sea que alguno deje de alcanzar la gracia de Dios; que brotando alguna raíz de amargura, os estorbe, y por ella muchos sean contaminados; no sea que haya algún fornicario, o profano, como Esaú, que por una sola comida vendió su primogenitura. Porque ya sabéis que aun después, deseando heredar la bendición, fue desechado, y no hubo oportunidad para el arrepentimiento, aunque la procuró con lágrimas”.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5552271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3932"/>
            <a:ext cx="8229600" cy="510907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1 Corintios 10:5-10: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Pero de los más de ellos no se agradó Dios; por lo cual quedaron postrados en el desierto. Mas estas cosas sucedieron como ejemplos para nosotros, para que no codiciemos cosas malas, como ellos codiciaron. Ni seáis idólatras, </a:t>
            </a:r>
            <a:r>
              <a:rPr lang="es-MX" b="1" dirty="0" smtClean="0"/>
              <a:t>como algunos </a:t>
            </a:r>
            <a:r>
              <a:rPr lang="es-MX" b="1" dirty="0"/>
              <a:t>de ellos, según está escrito: Se sentó el pueblo a comer y a beber, y se levantó a jugar. Ni forniquemos, como algunos de ellos fornicaron, y cayeron en un día veintitrés mil. Ni tentemos al Señor, como también algunos de ellos le tentaron, y perecieron por las serpientes. Ni murmuréis, como algunos de ellos murmuraron, y perecieron por el destructor”.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9571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/>
              <a:t>INTRODUCCIÓN </a:t>
            </a:r>
            <a:endParaRPr lang="es-MX" sz="4000" dirty="0"/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Ser </a:t>
            </a:r>
            <a:r>
              <a:rPr lang="es-MX" sz="2800" dirty="0"/>
              <a:t>cristiano no es una religión, sino tener una relación con Cristo; donde en nuestra vida se manifiestan los frutos de esa relación. 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85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Por ello decir que se es cristiano no es suficiente, si nuestros actos no son acorde a la a vida cristiana.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Hoy </a:t>
            </a:r>
            <a:r>
              <a:rPr lang="es-MX" sz="2800" dirty="0"/>
              <a:t>está de moda decir que se es cristiano, miramos que hasta gente inmoral su auto proclama como cristiana; pero con sus hechos niegan conocer a Dios. </a:t>
            </a:r>
            <a:r>
              <a:rPr lang="es-MX" sz="2800" dirty="0" smtClean="0"/>
              <a:t>Tito </a:t>
            </a:r>
            <a:r>
              <a:rPr lang="es-MX" sz="2800" dirty="0"/>
              <a:t>1:16: </a:t>
            </a:r>
            <a:r>
              <a:rPr lang="es-MX" sz="2800" b="1" dirty="0"/>
              <a:t>“Profesan conocer a Dios, pero con los hechos lo niegan, siendo abominables y rebeldes, reprobados en cuanto a toda buena obra”.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4949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800" b="1" dirty="0"/>
              <a:t>I.- UN EXÁMEN CUIDADOSO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/>
              <a:t>Debemos ser honestos, aplicar un examen a nuestra vida; para ver si nos parecemos a Jesús. Un examen crítico que vea más allá de nuestros prejuicios religiosos. </a:t>
            </a:r>
          </a:p>
          <a:p>
            <a:pPr marL="0" indent="0" algn="just">
              <a:buNone/>
            </a:pPr>
            <a:r>
              <a:rPr lang="es-MX" sz="2800" dirty="0" smtClean="0"/>
              <a:t>2 </a:t>
            </a:r>
            <a:r>
              <a:rPr lang="es-MX" sz="2800" dirty="0"/>
              <a:t>Corintios 13:5: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Examinaos a vosotros mismos si estáis en la fe; probaos a vosotros mismos. ¿O no os conocéis a vosotros mismos, que Jesucristo está en vosotros, a menos que estéis reprobados?”.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91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b="1" dirty="0"/>
              <a:t>II.- FRUTO QUE PRODUCE ÉL ESPÍRITU EN NOSOTROS </a:t>
            </a:r>
            <a:endParaRPr lang="es-MX" dirty="0"/>
          </a:p>
          <a:p>
            <a:pPr marL="0" indent="0" algn="just">
              <a:buNone/>
            </a:pPr>
            <a:r>
              <a:rPr lang="es-MX" sz="2800" dirty="0"/>
              <a:t>Gálatas 5:22-23: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Más el fruto del Espíritu es amor, gozo, paz, paciencia, benignidad, bondad, fe, mansedumbre, templanza; contra tales cosas no hay ley”. </a:t>
            </a:r>
            <a:endParaRPr lang="es-MX" sz="2800" dirty="0"/>
          </a:p>
          <a:p>
            <a:pPr marL="0" indent="0" algn="just">
              <a:buNone/>
            </a:pPr>
            <a:r>
              <a:rPr lang="es-MX" sz="2800" dirty="0" smtClean="0"/>
              <a:t>Fruto </a:t>
            </a:r>
            <a:r>
              <a:rPr lang="es-MX" sz="2800" dirty="0"/>
              <a:t>También significa: </a:t>
            </a:r>
            <a:r>
              <a:rPr lang="es-MX" sz="2800" b="1" dirty="0"/>
              <a:t>“Las virtudes Cristianas”. </a:t>
            </a:r>
            <a:r>
              <a:rPr lang="es-MX" sz="2800" dirty="0"/>
              <a:t>Es decir, actitudes y acciones en el feliz </a:t>
            </a:r>
            <a:r>
              <a:rPr lang="es-MX" sz="2800" dirty="0" smtClean="0"/>
              <a:t>resultado</a:t>
            </a:r>
            <a:r>
              <a:rPr lang="es-MX" sz="2800" dirty="0"/>
              <a:t>; que está en oposición a las obras de la carne. Es aquel que el Espíritu Santo: Produce en aquellos que le obedecen. 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9017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/>
              <a:t>De hecho, en este estudio quiero hablarles del fruto del Espíritu. Algunos dicen los frutos, pero en realidad es uno solo: y produce: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Mas el fruto del Espíritu es amor, gozo, paz, paciencia, benignidad, bondad, fe, mansedumbre, templanza; contra tales cosas no hay ley”. </a:t>
            </a:r>
            <a:endParaRPr lang="es-MX" b="1" dirty="0" smtClean="0"/>
          </a:p>
          <a:p>
            <a:pPr marL="0" indent="0" algn="just">
              <a:buNone/>
            </a:pPr>
            <a:r>
              <a:rPr lang="es-MX" dirty="0" smtClean="0"/>
              <a:t>Gálatas </a:t>
            </a:r>
            <a:r>
              <a:rPr lang="es-MX" dirty="0"/>
              <a:t>5:22,23.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Juan </a:t>
            </a:r>
            <a:r>
              <a:rPr lang="es-MX" dirty="0"/>
              <a:t>3:34: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Porque el que Dios envió, las palabras de Dios habla; pues Dios no da el Espíritu por medida”.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901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Mateo 7:17: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Así, todo buen árbol da buenos frutos, pero el árbol malo da frutos malos”. </a:t>
            </a:r>
            <a:endParaRPr lang="es-MX" sz="2800" dirty="0"/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2 </a:t>
            </a:r>
            <a:r>
              <a:rPr lang="es-MX" sz="2800" dirty="0"/>
              <a:t>Timoteo 2:6: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El labrador, para participar de los frutos, debe trabajar primero”.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2757</Words>
  <Application>Microsoft Office PowerPoint</Application>
  <PresentationFormat>Presentación en pantalla (4:3)</PresentationFormat>
  <Paragraphs>134</Paragraphs>
  <Slides>37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70</cp:revision>
  <dcterms:created xsi:type="dcterms:W3CDTF">2016-01-29T05:02:58Z</dcterms:created>
  <dcterms:modified xsi:type="dcterms:W3CDTF">2018-01-31T19:12:12Z</dcterms:modified>
  <cp:category/>
</cp:coreProperties>
</file>