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B32B"/>
    <a:srgbClr val="0B5AB2"/>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47" autoAdjust="0"/>
    <p:restoredTop sz="94660"/>
  </p:normalViewPr>
  <p:slideViewPr>
    <p:cSldViewPr snapToGrid="0" snapToObjects="1">
      <p:cViewPr varScale="1">
        <p:scale>
          <a:sx n="87" d="100"/>
          <a:sy n="87" d="100"/>
        </p:scale>
        <p:origin x="1680" y="90"/>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31/01/2018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31/01/2018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31/01/2018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31/01/2018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31/01/2018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31/01/2018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31/01/2018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Crece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45965"/>
            <a:ext cx="8229600" cy="4525963"/>
          </a:xfrm>
        </p:spPr>
        <p:txBody>
          <a:bodyPr>
            <a:noAutofit/>
          </a:bodyPr>
          <a:lstStyle/>
          <a:p>
            <a:pPr marL="0" indent="0" algn="just">
              <a:buNone/>
            </a:pPr>
            <a:r>
              <a:rPr lang="es-MX" sz="2000" dirty="0"/>
              <a:t>Mateo 25:6-10: </a:t>
            </a:r>
            <a:endParaRPr lang="es-MX" sz="2000" dirty="0" smtClean="0"/>
          </a:p>
          <a:p>
            <a:pPr marL="0" indent="0" algn="just">
              <a:buNone/>
            </a:pPr>
            <a:r>
              <a:rPr lang="es-MX" sz="2000" b="1" dirty="0" smtClean="0"/>
              <a:t>“</a:t>
            </a:r>
            <a:r>
              <a:rPr lang="es-MX" sz="2000" b="1" dirty="0"/>
              <a:t>Y a la medianoche se oyó un clamor: ¡Aquí viene el esposo; salid a recibirle! Entonces todas aquellas vírgenes se levantaron, y arreglaron sus lámparas. Y las insensatas dijeron a las prudentes: Dadnos de vuestro aceite; porque nuestras lámparas se apagan. </a:t>
            </a:r>
            <a:endParaRPr lang="es-MX" sz="2000" b="1" dirty="0" smtClean="0"/>
          </a:p>
          <a:p>
            <a:pPr marL="0" indent="0" algn="just">
              <a:buNone/>
            </a:pPr>
            <a:r>
              <a:rPr lang="es-MX" sz="2000" b="1" dirty="0" smtClean="0"/>
              <a:t>Mas </a:t>
            </a:r>
            <a:r>
              <a:rPr lang="es-MX" sz="2000" b="1" dirty="0"/>
              <a:t>las prudentes respondieron diciendo: Para que no nos falte a nosotras y a vosotras, id más bien a los que venden, y comprad para vosotras mismas. Pero mientras ellas iban a comprar, vino el esposo; y las que estaban preparadas entraron con él a las bodas; y se cerró la puerta”. </a:t>
            </a:r>
            <a:endParaRPr lang="es-MX" sz="2000" dirty="0"/>
          </a:p>
          <a:p>
            <a:pPr marL="0" indent="0" algn="just">
              <a:buNone/>
            </a:pPr>
            <a:endParaRPr lang="es-MX" sz="2000" dirty="0" smtClean="0"/>
          </a:p>
          <a:p>
            <a:pPr marL="0" indent="0" algn="just">
              <a:buNone/>
            </a:pPr>
            <a:r>
              <a:rPr lang="es-MX" sz="2000" dirty="0" smtClean="0"/>
              <a:t>Las </a:t>
            </a:r>
            <a:r>
              <a:rPr lang="es-MX" sz="2000" dirty="0"/>
              <a:t>vírgenes insensatas, reflejan la poca vida espiritual que tenían. Vivian con él mínimo de </a:t>
            </a:r>
            <a:r>
              <a:rPr lang="es-MX" sz="2000" b="1" dirty="0"/>
              <a:t>CRECIMIENTO</a:t>
            </a:r>
            <a:r>
              <a:rPr lang="es-MX" sz="2000" dirty="0"/>
              <a:t> en él Espíritu Santo. </a:t>
            </a:r>
            <a:endParaRPr lang="es-MX" sz="2000" dirty="0" smtClean="0"/>
          </a:p>
          <a:p>
            <a:pPr marL="0" indent="0" algn="just">
              <a:buNone/>
            </a:pPr>
            <a:r>
              <a:rPr lang="es-MX" sz="2000" b="1" dirty="0" smtClean="0"/>
              <a:t>“</a:t>
            </a:r>
            <a:r>
              <a:rPr lang="es-MX" sz="2000" b="1" dirty="0"/>
              <a:t>nuestras lámparas se apagan”. </a:t>
            </a:r>
            <a:endParaRPr lang="es-MX" sz="2000" dirty="0"/>
          </a:p>
        </p:txBody>
      </p:sp>
    </p:spTree>
    <p:extLst>
      <p:ext uri="{BB962C8B-B14F-4D97-AF65-F5344CB8AC3E}">
        <p14:creationId xmlns:p14="http://schemas.microsoft.com/office/powerpoint/2010/main" val="2001708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282779"/>
            <a:ext cx="8229600" cy="4525963"/>
          </a:xfrm>
        </p:spPr>
        <p:txBody>
          <a:bodyPr>
            <a:normAutofit fontScale="85000" lnSpcReduction="20000"/>
          </a:bodyPr>
          <a:lstStyle/>
          <a:p>
            <a:pPr marL="0" indent="0" algn="just">
              <a:buNone/>
            </a:pPr>
            <a:r>
              <a:rPr lang="es-MX" b="1" dirty="0"/>
              <a:t>III.- VOLVIERON ATRÁS </a:t>
            </a:r>
            <a:endParaRPr lang="es-MX" dirty="0"/>
          </a:p>
          <a:p>
            <a:pPr marL="0" indent="0" algn="just">
              <a:buNone/>
            </a:pPr>
            <a:r>
              <a:rPr lang="es-MX" dirty="0"/>
              <a:t>JUAN 6:66: </a:t>
            </a:r>
            <a:endParaRPr lang="es-MX" dirty="0" smtClean="0"/>
          </a:p>
          <a:p>
            <a:pPr marL="0" indent="0" algn="just">
              <a:buNone/>
            </a:pPr>
            <a:r>
              <a:rPr lang="es-MX" b="1" dirty="0" smtClean="0"/>
              <a:t>“</a:t>
            </a:r>
            <a:r>
              <a:rPr lang="es-MX" b="1" dirty="0"/>
              <a:t>Desde entonces muchos de sus discípulos volvieron atrás, y ya no andaban con él”. </a:t>
            </a:r>
            <a:endParaRPr lang="es-MX" dirty="0"/>
          </a:p>
          <a:p>
            <a:pPr marL="0" indent="0" algn="just">
              <a:buNone/>
            </a:pPr>
            <a:endParaRPr lang="es-MX" dirty="0" smtClean="0"/>
          </a:p>
          <a:p>
            <a:pPr marL="0" indent="0" algn="just">
              <a:buNone/>
            </a:pPr>
            <a:r>
              <a:rPr lang="es-MX" dirty="0" smtClean="0"/>
              <a:t>2 </a:t>
            </a:r>
            <a:r>
              <a:rPr lang="es-MX" dirty="0"/>
              <a:t>Pedro 2:21: </a:t>
            </a:r>
            <a:endParaRPr lang="es-MX" dirty="0" smtClean="0"/>
          </a:p>
          <a:p>
            <a:pPr marL="0" indent="0" algn="just">
              <a:buNone/>
            </a:pPr>
            <a:r>
              <a:rPr lang="es-MX" b="1" dirty="0" smtClean="0"/>
              <a:t>“</a:t>
            </a:r>
            <a:r>
              <a:rPr lang="es-MX" b="1" dirty="0"/>
              <a:t>Porque mejor les hubiera sido no haber conocido el camino de la justicia, que después de haberlo conocido, volverse atrás del santo mandamiento que les fue dado. Pero les ha acontecido lo del verdadero proverbio: El perro vuelve a su vómito, y la puerca lavada a revolcarse en el cieno”. </a:t>
            </a:r>
            <a:endParaRPr lang="es-MX" dirty="0"/>
          </a:p>
        </p:txBody>
      </p:sp>
    </p:spTree>
    <p:extLst>
      <p:ext uri="{BB962C8B-B14F-4D97-AF65-F5344CB8AC3E}">
        <p14:creationId xmlns:p14="http://schemas.microsoft.com/office/powerpoint/2010/main" val="21930585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282779"/>
            <a:ext cx="8229600" cy="4525963"/>
          </a:xfrm>
        </p:spPr>
        <p:txBody>
          <a:bodyPr>
            <a:normAutofit/>
          </a:bodyPr>
          <a:lstStyle/>
          <a:p>
            <a:pPr marL="0" indent="0">
              <a:buNone/>
            </a:pPr>
            <a:r>
              <a:rPr lang="es-MX" b="1" dirty="0"/>
              <a:t>IV.- CARACTERÍSTICAS DE LOS PERSEVERANTES </a:t>
            </a:r>
            <a:endParaRPr lang="es-MX" dirty="0"/>
          </a:p>
          <a:p>
            <a:pPr marL="0" indent="0">
              <a:buNone/>
            </a:pPr>
            <a:r>
              <a:rPr lang="es-MX" dirty="0"/>
              <a:t>Se ocupa que sean: </a:t>
            </a:r>
          </a:p>
          <a:p>
            <a:pPr marL="0" indent="0">
              <a:buNone/>
            </a:pPr>
            <a:endParaRPr lang="es-MX" dirty="0" smtClean="0"/>
          </a:p>
          <a:p>
            <a:pPr marL="514350" indent="-514350">
              <a:buAutoNum type="alphaUcPeriod"/>
            </a:pPr>
            <a:r>
              <a:rPr lang="es-MX" dirty="0" smtClean="0"/>
              <a:t>PACIENTE</a:t>
            </a:r>
            <a:r>
              <a:rPr lang="es-MX" dirty="0"/>
              <a:t>. Salmos 40:1,2: </a:t>
            </a:r>
            <a:endParaRPr lang="es-MX" dirty="0" smtClean="0"/>
          </a:p>
          <a:p>
            <a:pPr marL="0" indent="0" algn="just">
              <a:buNone/>
            </a:pPr>
            <a:r>
              <a:rPr lang="es-MX" b="1" dirty="0" smtClean="0"/>
              <a:t>“</a:t>
            </a:r>
            <a:r>
              <a:rPr lang="es-MX" b="1" dirty="0"/>
              <a:t>Pacientemente esperé a Jehová, Y se inclinó a mí, y oyó mi clamor. Y me hizo sacar del pozo de la desesperación, del lodo cenagoso; Puso mis pies sobre peña, y enderezó mis pasos”. </a:t>
            </a:r>
            <a:endParaRPr lang="es-MX" dirty="0"/>
          </a:p>
          <a:p>
            <a:pPr marL="0" indent="0">
              <a:buNone/>
            </a:pPr>
            <a:endParaRPr lang="es-MX" dirty="0"/>
          </a:p>
        </p:txBody>
      </p:sp>
    </p:spTree>
    <p:extLst>
      <p:ext uri="{BB962C8B-B14F-4D97-AF65-F5344CB8AC3E}">
        <p14:creationId xmlns:p14="http://schemas.microsoft.com/office/powerpoint/2010/main" val="3726647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23932"/>
            <a:ext cx="8229600" cy="4525963"/>
          </a:xfrm>
        </p:spPr>
        <p:txBody>
          <a:bodyPr>
            <a:normAutofit fontScale="92500" lnSpcReduction="10000"/>
          </a:bodyPr>
          <a:lstStyle/>
          <a:p>
            <a:pPr marL="0" indent="0" algn="just">
              <a:buNone/>
            </a:pPr>
            <a:r>
              <a:rPr lang="es-MX" sz="3000" dirty="0" smtClean="0"/>
              <a:t>B</a:t>
            </a:r>
            <a:r>
              <a:rPr lang="es-MX" sz="3000" dirty="0"/>
              <a:t>. DISCIPLINADO. Hebreos 12:11: </a:t>
            </a:r>
            <a:endParaRPr lang="es-MX" sz="3000" dirty="0" smtClean="0"/>
          </a:p>
          <a:p>
            <a:pPr marL="0" indent="0" algn="just">
              <a:buNone/>
            </a:pPr>
            <a:r>
              <a:rPr lang="es-MX" sz="3000" b="1" dirty="0" smtClean="0"/>
              <a:t>“</a:t>
            </a:r>
            <a:r>
              <a:rPr lang="es-MX" sz="3000" b="1" dirty="0"/>
              <a:t>Es verdad que ninguna disciplina al presente parece ser causa de gozo, sino de tristeza; pero después da fruto apacible de justicia a los que en ella han sido ejercitados”. </a:t>
            </a:r>
            <a:endParaRPr lang="es-MX" sz="3000" dirty="0"/>
          </a:p>
          <a:p>
            <a:pPr marL="0" indent="0" algn="just">
              <a:buNone/>
            </a:pPr>
            <a:endParaRPr lang="es-MX" sz="3000" dirty="0"/>
          </a:p>
          <a:p>
            <a:pPr marL="0" indent="0" algn="just">
              <a:buNone/>
            </a:pPr>
            <a:r>
              <a:rPr lang="es-MX" sz="3000" dirty="0"/>
              <a:t>C. DECIDIDO. Isaías 14:24: </a:t>
            </a:r>
            <a:endParaRPr lang="es-MX" sz="3000" dirty="0" smtClean="0"/>
          </a:p>
          <a:p>
            <a:pPr marL="0" indent="0" algn="just">
              <a:buNone/>
            </a:pPr>
            <a:r>
              <a:rPr lang="es-MX" sz="3000" b="1" dirty="0" smtClean="0"/>
              <a:t>“</a:t>
            </a:r>
            <a:r>
              <a:rPr lang="es-MX" sz="3000" b="1" dirty="0"/>
              <a:t>Jehová de los ejércitos juró diciendo: Ciertamente se hará de la manera que lo he pensado, y será confirmado como lo he determinado”. </a:t>
            </a:r>
            <a:endParaRPr lang="es-MX" sz="3000" dirty="0"/>
          </a:p>
          <a:p>
            <a:pPr marL="0" indent="0">
              <a:buNone/>
            </a:pPr>
            <a:endParaRPr lang="es-MX" dirty="0"/>
          </a:p>
        </p:txBody>
      </p:sp>
    </p:spTree>
    <p:extLst>
      <p:ext uri="{BB962C8B-B14F-4D97-AF65-F5344CB8AC3E}">
        <p14:creationId xmlns:p14="http://schemas.microsoft.com/office/powerpoint/2010/main" val="19527910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271762"/>
            <a:ext cx="8229600" cy="4765481"/>
          </a:xfrm>
        </p:spPr>
        <p:txBody>
          <a:bodyPr>
            <a:normAutofit fontScale="85000" lnSpcReduction="20000"/>
          </a:bodyPr>
          <a:lstStyle/>
          <a:p>
            <a:pPr marL="0" indent="0" algn="just">
              <a:buNone/>
            </a:pPr>
            <a:r>
              <a:rPr lang="es-MX" b="1" dirty="0" smtClean="0"/>
              <a:t>D</a:t>
            </a:r>
            <a:r>
              <a:rPr lang="es-MX" b="1" dirty="0"/>
              <a:t>. VALIENTES. </a:t>
            </a:r>
            <a:endParaRPr lang="es-MX" b="1" dirty="0" smtClean="0"/>
          </a:p>
          <a:p>
            <a:pPr marL="0" indent="0" algn="just">
              <a:buNone/>
            </a:pPr>
            <a:r>
              <a:rPr lang="es-MX" dirty="0" smtClean="0"/>
              <a:t>Josué </a:t>
            </a:r>
            <a:r>
              <a:rPr lang="es-MX" dirty="0"/>
              <a:t>1:9: </a:t>
            </a:r>
            <a:endParaRPr lang="es-MX" dirty="0" smtClean="0"/>
          </a:p>
          <a:p>
            <a:pPr marL="0" indent="0" algn="just">
              <a:buNone/>
            </a:pPr>
            <a:r>
              <a:rPr lang="es-MX" b="1" dirty="0" smtClean="0"/>
              <a:t>“</a:t>
            </a:r>
            <a:r>
              <a:rPr lang="es-MX" b="1" dirty="0"/>
              <a:t>Mira que te mando que te esfuerces y seas valiente; no temas ni desmayes, porque Jehová tu Dios estará contigo en dondequiera que vayas”. </a:t>
            </a:r>
            <a:r>
              <a:rPr lang="es-MX" dirty="0"/>
              <a:t>Indudablemente que Josué estaba firme y perseveró. Fue uno de los dos que entraron a la tierra prometida. Todos los demás, incluyendo a Moisés; no pudieron gozar de esa bendición. </a:t>
            </a:r>
          </a:p>
          <a:p>
            <a:pPr marL="0" indent="0" algn="just">
              <a:buNone/>
            </a:pPr>
            <a:r>
              <a:rPr lang="es-MX" b="1" dirty="0" smtClean="0"/>
              <a:t>E</a:t>
            </a:r>
            <a:r>
              <a:rPr lang="es-MX" b="1" dirty="0"/>
              <a:t>. RESPONSABLE. </a:t>
            </a:r>
            <a:endParaRPr lang="es-MX" b="1" dirty="0" smtClean="0"/>
          </a:p>
          <a:p>
            <a:pPr marL="0" indent="0" algn="just">
              <a:buNone/>
            </a:pPr>
            <a:r>
              <a:rPr lang="es-MX" dirty="0" smtClean="0"/>
              <a:t>2 </a:t>
            </a:r>
            <a:r>
              <a:rPr lang="es-MX" dirty="0"/>
              <a:t>Timoteo 4:5: </a:t>
            </a:r>
            <a:endParaRPr lang="es-MX" dirty="0" smtClean="0"/>
          </a:p>
          <a:p>
            <a:pPr marL="0" indent="0" algn="just">
              <a:buNone/>
            </a:pPr>
            <a:r>
              <a:rPr lang="es-MX" b="1" dirty="0" smtClean="0"/>
              <a:t>“</a:t>
            </a:r>
            <a:r>
              <a:rPr lang="es-MX" b="1" dirty="0"/>
              <a:t>Pero tú sé sobrio en todo, soporta las aflicciones, haz obra de evangelista, cumple tu ministerio”. </a:t>
            </a:r>
            <a:endParaRPr lang="es-MX" dirty="0"/>
          </a:p>
          <a:p>
            <a:pPr marL="0" indent="0">
              <a:buNone/>
            </a:pPr>
            <a:endParaRPr lang="es-MX" dirty="0"/>
          </a:p>
        </p:txBody>
      </p:sp>
    </p:spTree>
    <p:extLst>
      <p:ext uri="{BB962C8B-B14F-4D97-AF65-F5344CB8AC3E}">
        <p14:creationId xmlns:p14="http://schemas.microsoft.com/office/powerpoint/2010/main" val="32022528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a:bodyPr>
          <a:lstStyle/>
          <a:p>
            <a:pPr marL="0" indent="0" algn="just">
              <a:buNone/>
            </a:pPr>
            <a:r>
              <a:rPr lang="es-MX" sz="2800" dirty="0"/>
              <a:t>La perseverancia es el aliento o la fuerza interior, que nos permite llevar a buen término las cosas que emprendemos sabiamente; en el transcurso de nuestro caminar. </a:t>
            </a:r>
          </a:p>
          <a:p>
            <a:pPr marL="0" indent="0" algn="just">
              <a:buNone/>
            </a:pPr>
            <a:r>
              <a:rPr lang="es-MX" sz="2800" dirty="0" smtClean="0"/>
              <a:t>Los </a:t>
            </a:r>
            <a:r>
              <a:rPr lang="es-MX" sz="2800" dirty="0"/>
              <a:t>que son perseverantes tienen una alta motivación y un profundo sentido del compromiso, que les impide abandonar las tareas que comienzan y los animan a trabajar hasta el final. </a:t>
            </a:r>
          </a:p>
        </p:txBody>
      </p:sp>
    </p:spTree>
    <p:extLst>
      <p:ext uri="{BB962C8B-B14F-4D97-AF65-F5344CB8AC3E}">
        <p14:creationId xmlns:p14="http://schemas.microsoft.com/office/powerpoint/2010/main" val="35308677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90882"/>
            <a:ext cx="8229600" cy="4525963"/>
          </a:xfrm>
        </p:spPr>
        <p:txBody>
          <a:bodyPr>
            <a:normAutofit fontScale="85000" lnSpcReduction="10000"/>
          </a:bodyPr>
          <a:lstStyle/>
          <a:p>
            <a:pPr marL="0" indent="0">
              <a:buNone/>
            </a:pPr>
            <a:r>
              <a:rPr lang="es-MX" sz="3800" b="1" dirty="0"/>
              <a:t>V.- CARACTERÍSTICAS DE LOS INCONSTANTES </a:t>
            </a:r>
            <a:endParaRPr lang="es-MX" sz="3800" dirty="0"/>
          </a:p>
          <a:p>
            <a:pPr marL="0" indent="0">
              <a:buNone/>
            </a:pPr>
            <a:r>
              <a:rPr lang="es-MX" dirty="0"/>
              <a:t>Ellos son: </a:t>
            </a:r>
          </a:p>
          <a:p>
            <a:pPr marL="514350" indent="-514350">
              <a:buAutoNum type="alphaUcPeriod"/>
            </a:pPr>
            <a:r>
              <a:rPr lang="es-MX" dirty="0" smtClean="0"/>
              <a:t>FALTOS </a:t>
            </a:r>
            <a:r>
              <a:rPr lang="es-MX" dirty="0"/>
              <a:t>DE VOLUNTAD. </a:t>
            </a:r>
            <a:endParaRPr lang="es-MX" dirty="0" smtClean="0"/>
          </a:p>
          <a:p>
            <a:pPr marL="0" indent="0">
              <a:buNone/>
            </a:pPr>
            <a:r>
              <a:rPr lang="es-MX" b="1" dirty="0" smtClean="0"/>
              <a:t>“</a:t>
            </a:r>
            <a:r>
              <a:rPr lang="es-MX" b="1" dirty="0"/>
              <a:t>Y dijo Moisés: En esto conoceréis que Jehová me ha enviado para que hiciese todas estas cosas, y que no las hice de mi propia voluntad”. </a:t>
            </a:r>
            <a:r>
              <a:rPr lang="es-MX" dirty="0"/>
              <a:t>Números 16:28 </a:t>
            </a:r>
          </a:p>
          <a:p>
            <a:endParaRPr lang="es-MX" dirty="0"/>
          </a:p>
          <a:p>
            <a:pPr marL="0" indent="0">
              <a:buNone/>
            </a:pPr>
            <a:r>
              <a:rPr lang="es-MX" dirty="0"/>
              <a:t>B. INCONSTANTES. </a:t>
            </a:r>
            <a:endParaRPr lang="es-MX" dirty="0" smtClean="0"/>
          </a:p>
          <a:p>
            <a:pPr marL="0" indent="0">
              <a:buNone/>
            </a:pPr>
            <a:r>
              <a:rPr lang="es-MX" b="1" dirty="0" smtClean="0"/>
              <a:t>“</a:t>
            </a:r>
            <a:r>
              <a:rPr lang="es-MX" b="1" dirty="0"/>
              <a:t>El hombre de doble ánimo es inconstante en todos sus caminos”. </a:t>
            </a:r>
            <a:r>
              <a:rPr lang="es-MX" dirty="0"/>
              <a:t>Santiago 1:8. </a:t>
            </a:r>
          </a:p>
          <a:p>
            <a:pPr marL="0" indent="0">
              <a:buNone/>
            </a:pPr>
            <a:endParaRPr lang="es-MX" dirty="0"/>
          </a:p>
        </p:txBody>
      </p:sp>
    </p:spTree>
    <p:extLst>
      <p:ext uri="{BB962C8B-B14F-4D97-AF65-F5344CB8AC3E}">
        <p14:creationId xmlns:p14="http://schemas.microsoft.com/office/powerpoint/2010/main" val="13771578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369065" y="1315830"/>
            <a:ext cx="8229600" cy="4525963"/>
          </a:xfrm>
        </p:spPr>
        <p:txBody>
          <a:bodyPr>
            <a:normAutofit fontScale="92500"/>
          </a:bodyPr>
          <a:lstStyle/>
          <a:p>
            <a:pPr marL="0" indent="0">
              <a:buNone/>
            </a:pPr>
            <a:r>
              <a:rPr lang="es-MX" dirty="0" smtClean="0"/>
              <a:t>C</a:t>
            </a:r>
            <a:r>
              <a:rPr lang="es-MX" dirty="0"/>
              <a:t>. IMPACIENTES. </a:t>
            </a:r>
            <a:endParaRPr lang="es-MX" dirty="0" smtClean="0"/>
          </a:p>
          <a:p>
            <a:pPr marL="0" indent="0">
              <a:buNone/>
            </a:pPr>
            <a:r>
              <a:rPr lang="es-MX" dirty="0" smtClean="0"/>
              <a:t>2 </a:t>
            </a:r>
            <a:r>
              <a:rPr lang="es-MX" dirty="0"/>
              <a:t>Timoteo 3:4: </a:t>
            </a:r>
            <a:endParaRPr lang="es-MX" dirty="0" smtClean="0"/>
          </a:p>
          <a:p>
            <a:pPr marL="0" indent="0">
              <a:buNone/>
            </a:pPr>
            <a:r>
              <a:rPr lang="es-MX" b="1" dirty="0" smtClean="0"/>
              <a:t>“</a:t>
            </a:r>
            <a:r>
              <a:rPr lang="es-MX" b="1" dirty="0"/>
              <a:t>traidores, impetuosos (impacientes), infatuados, amadores de los deleites más que de Dios”. </a:t>
            </a:r>
            <a:endParaRPr lang="es-MX" dirty="0"/>
          </a:p>
          <a:p>
            <a:pPr marL="0" indent="0">
              <a:buNone/>
            </a:pPr>
            <a:r>
              <a:rPr lang="es-MX" dirty="0" smtClean="0"/>
              <a:t>D</a:t>
            </a:r>
            <a:r>
              <a:rPr lang="es-MX" dirty="0"/>
              <a:t>. INDECISOS. </a:t>
            </a:r>
            <a:endParaRPr lang="es-MX" dirty="0" smtClean="0"/>
          </a:p>
          <a:p>
            <a:pPr marL="0" indent="0">
              <a:buNone/>
            </a:pPr>
            <a:r>
              <a:rPr lang="es-MX" dirty="0" smtClean="0"/>
              <a:t>Salmos </a:t>
            </a:r>
            <a:r>
              <a:rPr lang="es-MX" dirty="0"/>
              <a:t>107:27: </a:t>
            </a:r>
            <a:endParaRPr lang="es-MX" dirty="0" smtClean="0"/>
          </a:p>
          <a:p>
            <a:pPr marL="0" indent="0">
              <a:buNone/>
            </a:pPr>
            <a:r>
              <a:rPr lang="es-MX" b="1" dirty="0" smtClean="0"/>
              <a:t>“</a:t>
            </a:r>
            <a:r>
              <a:rPr lang="es-MX" b="1" dirty="0"/>
              <a:t>Tiemblan y titubean (indecisos) como ebrios, y toda su ciencia es inútil”. </a:t>
            </a:r>
            <a:endParaRPr lang="es-MX" dirty="0"/>
          </a:p>
          <a:p>
            <a:pPr marL="0" indent="0">
              <a:buNone/>
            </a:pPr>
            <a:endParaRPr lang="es-MX" dirty="0"/>
          </a:p>
        </p:txBody>
      </p:sp>
    </p:spTree>
    <p:extLst>
      <p:ext uri="{BB962C8B-B14F-4D97-AF65-F5344CB8AC3E}">
        <p14:creationId xmlns:p14="http://schemas.microsoft.com/office/powerpoint/2010/main" val="38986318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260745"/>
            <a:ext cx="8229600" cy="4525963"/>
          </a:xfrm>
        </p:spPr>
        <p:txBody>
          <a:bodyPr>
            <a:normAutofit fontScale="70000" lnSpcReduction="20000"/>
          </a:bodyPr>
          <a:lstStyle/>
          <a:p>
            <a:pPr marL="0" indent="0" algn="just">
              <a:buNone/>
            </a:pPr>
            <a:r>
              <a:rPr lang="es-MX" dirty="0" smtClean="0"/>
              <a:t>E</a:t>
            </a:r>
            <a:r>
              <a:rPr lang="es-MX" dirty="0"/>
              <a:t>. MEDIOCRES. </a:t>
            </a:r>
            <a:endParaRPr lang="es-MX" dirty="0" smtClean="0"/>
          </a:p>
          <a:p>
            <a:pPr marL="0" indent="0" algn="just">
              <a:buNone/>
            </a:pPr>
            <a:r>
              <a:rPr lang="es-MX" dirty="0" smtClean="0"/>
              <a:t>Apocalipsis </a:t>
            </a:r>
            <a:r>
              <a:rPr lang="es-MX" dirty="0"/>
              <a:t>3:16: </a:t>
            </a:r>
            <a:endParaRPr lang="es-MX" dirty="0" smtClean="0"/>
          </a:p>
          <a:p>
            <a:pPr marL="0" indent="0" algn="just">
              <a:buNone/>
            </a:pPr>
            <a:r>
              <a:rPr lang="es-MX" b="1" dirty="0" smtClean="0"/>
              <a:t>“</a:t>
            </a:r>
            <a:r>
              <a:rPr lang="es-MX" b="1" dirty="0"/>
              <a:t>Pero por cuanto eres tibio (mediano, mediocre, vulgar, común) y no frío ni caliente, te vomitaré de mi boca”. </a:t>
            </a:r>
            <a:endParaRPr lang="es-MX" dirty="0"/>
          </a:p>
          <a:p>
            <a:pPr marL="0" indent="0" algn="just">
              <a:buNone/>
            </a:pPr>
            <a:r>
              <a:rPr lang="es-MX" dirty="0"/>
              <a:t>Para poder perseverar, es necesario tomar una decisión. </a:t>
            </a:r>
            <a:endParaRPr lang="es-MX" dirty="0" smtClean="0"/>
          </a:p>
          <a:p>
            <a:pPr marL="0" indent="0" algn="just">
              <a:buNone/>
            </a:pPr>
            <a:r>
              <a:rPr lang="es-MX" dirty="0" smtClean="0"/>
              <a:t>El </a:t>
            </a:r>
            <a:r>
              <a:rPr lang="es-MX" dirty="0"/>
              <a:t>profeta Malaquías en el 2:2 dice: </a:t>
            </a:r>
            <a:endParaRPr lang="es-MX" dirty="0" smtClean="0"/>
          </a:p>
          <a:p>
            <a:pPr marL="0" indent="0" algn="just">
              <a:buNone/>
            </a:pPr>
            <a:r>
              <a:rPr lang="es-MX" b="1" dirty="0" smtClean="0"/>
              <a:t>“</a:t>
            </a:r>
            <a:r>
              <a:rPr lang="es-MX" b="1" dirty="0"/>
              <a:t>Si no oyereis, y si no decidís de corazón dar gloria a mi nombre, ha dicho Jehová de los ejércitos, enviaré maldición sobre vosotros, y maldeciré vuestras bendiciones; y aun las he maldecido, porque no os habéis decidido de corazón”. </a:t>
            </a:r>
            <a:endParaRPr lang="es-MX" dirty="0"/>
          </a:p>
          <a:p>
            <a:pPr marL="0" indent="0" algn="just">
              <a:buNone/>
            </a:pPr>
            <a:r>
              <a:rPr lang="es-MX" dirty="0"/>
              <a:t>Éxodo 14:13: </a:t>
            </a:r>
            <a:endParaRPr lang="es-MX" dirty="0" smtClean="0"/>
          </a:p>
          <a:p>
            <a:pPr marL="0" indent="0" algn="just">
              <a:buNone/>
            </a:pPr>
            <a:r>
              <a:rPr lang="es-MX" b="1" dirty="0" smtClean="0"/>
              <a:t>“</a:t>
            </a:r>
            <a:r>
              <a:rPr lang="es-MX" b="1" dirty="0"/>
              <a:t>Y Moisés dijo al pueblo: No temáis; estad firmes, y ved la salvación que Jehová hará hoy con vosotros; porque los egipcios que hoy habéis visto, nunca más para siempre los veréis”. </a:t>
            </a:r>
            <a:endParaRPr lang="es-MX" dirty="0"/>
          </a:p>
        </p:txBody>
      </p:sp>
    </p:spTree>
    <p:extLst>
      <p:ext uri="{BB962C8B-B14F-4D97-AF65-F5344CB8AC3E}">
        <p14:creationId xmlns:p14="http://schemas.microsoft.com/office/powerpoint/2010/main" val="9889119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a:bodyPr>
          <a:lstStyle/>
          <a:p>
            <a:pPr marL="0" indent="0" algn="just">
              <a:buNone/>
            </a:pPr>
            <a:r>
              <a:rPr lang="es-MX" sz="2800" dirty="0"/>
              <a:t>1 Pedro 5:9 dice: </a:t>
            </a:r>
            <a:endParaRPr lang="es-MX" sz="2800" dirty="0" smtClean="0"/>
          </a:p>
          <a:p>
            <a:pPr marL="0" indent="0" algn="just">
              <a:buNone/>
            </a:pPr>
            <a:r>
              <a:rPr lang="es-MX" sz="2800" b="1" dirty="0" smtClean="0"/>
              <a:t>“</a:t>
            </a:r>
            <a:r>
              <a:rPr lang="es-MX" sz="2800" b="1" dirty="0"/>
              <a:t>al cual resistid firmes en la fe, sabiendo que los mismos padecimientos se van cumpliendo en vuestros hermanos en todo el mundo”. </a:t>
            </a:r>
            <a:endParaRPr lang="es-MX" sz="2800" b="1" dirty="0" smtClean="0"/>
          </a:p>
          <a:p>
            <a:pPr marL="0" indent="0" algn="just">
              <a:buNone/>
            </a:pPr>
            <a:r>
              <a:rPr lang="es-MX" sz="2800" dirty="0" smtClean="0"/>
              <a:t>Pero </a:t>
            </a:r>
            <a:r>
              <a:rPr lang="es-MX" sz="2800" dirty="0"/>
              <a:t>no por eso los cristianos desertan, no por eso se apartan. Los que saben que han recibido una promesa de vida eterna, se preparan y corren con paciencia la carrera. </a:t>
            </a:r>
          </a:p>
        </p:txBody>
      </p:sp>
    </p:spTree>
    <p:extLst>
      <p:ext uri="{BB962C8B-B14F-4D97-AF65-F5344CB8AC3E}">
        <p14:creationId xmlns:p14="http://schemas.microsoft.com/office/powerpoint/2010/main" val="25420768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886642"/>
            <a:ext cx="8229600" cy="2740444"/>
          </a:xfrm>
        </p:spPr>
        <p:txBody>
          <a:bodyPr>
            <a:normAutofit/>
          </a:bodyPr>
          <a:lstStyle/>
          <a:p>
            <a:pPr marL="0" indent="0" algn="ctr">
              <a:buNone/>
            </a:pPr>
            <a:r>
              <a:rPr lang="es-MX" sz="6600" b="1" dirty="0" smtClean="0"/>
              <a:t>EL QUE PERSEVERE HASTA EL FIN</a:t>
            </a:r>
            <a:endParaRPr lang="es-MX" sz="6600" b="1" dirty="0"/>
          </a:p>
        </p:txBody>
      </p:sp>
    </p:spTree>
    <p:extLst>
      <p:ext uri="{BB962C8B-B14F-4D97-AF65-F5344CB8AC3E}">
        <p14:creationId xmlns:p14="http://schemas.microsoft.com/office/powerpoint/2010/main" val="1711745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412915"/>
            <a:ext cx="8229600" cy="4525963"/>
          </a:xfrm>
        </p:spPr>
        <p:txBody>
          <a:bodyPr>
            <a:normAutofit lnSpcReduction="10000"/>
          </a:bodyPr>
          <a:lstStyle/>
          <a:p>
            <a:pPr marL="0" indent="0">
              <a:buNone/>
            </a:pPr>
            <a:r>
              <a:rPr lang="es-MX" b="1" dirty="0"/>
              <a:t>VI.- PERSEVERANCIA EN LO MALO </a:t>
            </a:r>
            <a:endParaRPr lang="es-MX" dirty="0"/>
          </a:p>
          <a:p>
            <a:pPr marL="0" indent="0">
              <a:buNone/>
            </a:pPr>
            <a:r>
              <a:rPr lang="es-MX" dirty="0" smtClean="0"/>
              <a:t>Isaías </a:t>
            </a:r>
            <a:r>
              <a:rPr lang="es-MX" dirty="0"/>
              <a:t>5:20 expresa lo siguiente: </a:t>
            </a:r>
            <a:endParaRPr lang="es-MX" dirty="0" smtClean="0"/>
          </a:p>
          <a:p>
            <a:pPr marL="0" indent="0">
              <a:buNone/>
            </a:pPr>
            <a:r>
              <a:rPr lang="es-MX" b="1" dirty="0" smtClean="0"/>
              <a:t>“¡</a:t>
            </a:r>
            <a:r>
              <a:rPr lang="es-MX" b="1" dirty="0"/>
              <a:t>Ay de los que a lo malo dicen bueno, y a lo bueno malo; que hacen de la luz tinieblas, y de las tinieblas luz; que ponen lo amargo por dulce, y lo dulce por amargo!” O veamos lo que dice Miqueas 3:2: “Vosotros que aborrecéis lo bueno y amáis lo malo, que les quitáis su piel y su carne de sobre los huesos”. </a:t>
            </a:r>
            <a:endParaRPr lang="es-MX" dirty="0"/>
          </a:p>
        </p:txBody>
      </p:sp>
    </p:spTree>
    <p:extLst>
      <p:ext uri="{BB962C8B-B14F-4D97-AF65-F5344CB8AC3E}">
        <p14:creationId xmlns:p14="http://schemas.microsoft.com/office/powerpoint/2010/main" val="31646996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56983"/>
            <a:ext cx="8229600" cy="4525963"/>
          </a:xfrm>
        </p:spPr>
        <p:txBody>
          <a:bodyPr>
            <a:normAutofit/>
          </a:bodyPr>
          <a:lstStyle/>
          <a:p>
            <a:pPr marL="0" indent="0" algn="just">
              <a:buNone/>
            </a:pPr>
            <a:r>
              <a:rPr lang="es-MX" sz="2800" dirty="0"/>
              <a:t>Lucas 6:45 nos relata: </a:t>
            </a:r>
            <a:endParaRPr lang="es-MX" sz="2800" dirty="0" smtClean="0"/>
          </a:p>
          <a:p>
            <a:pPr marL="0" indent="0" algn="just">
              <a:buNone/>
            </a:pPr>
            <a:r>
              <a:rPr lang="es-MX" sz="2800" b="1" dirty="0" smtClean="0"/>
              <a:t>“</a:t>
            </a:r>
            <a:r>
              <a:rPr lang="es-MX" sz="2800" b="1" dirty="0"/>
              <a:t>El hombre bueno, del buen tesoro de su corazón saca lo bueno; y el hombre malo, del mal tesoro de su corazón saca lo malo; porque de la abundancia del corazón habla la boca”. </a:t>
            </a:r>
            <a:endParaRPr lang="es-MX" sz="2800" dirty="0"/>
          </a:p>
          <a:p>
            <a:pPr marL="0" indent="0" algn="just">
              <a:buNone/>
            </a:pPr>
            <a:endParaRPr lang="es-MX" sz="2800" dirty="0" smtClean="0"/>
          </a:p>
          <a:p>
            <a:pPr marL="0" indent="0" algn="just">
              <a:buNone/>
            </a:pPr>
            <a:r>
              <a:rPr lang="es-MX" sz="2800" dirty="0" smtClean="0"/>
              <a:t>1 </a:t>
            </a:r>
            <a:r>
              <a:rPr lang="es-MX" sz="2800" dirty="0"/>
              <a:t>Samuel 12:25: </a:t>
            </a:r>
            <a:endParaRPr lang="es-MX" sz="2800" dirty="0" smtClean="0"/>
          </a:p>
          <a:p>
            <a:pPr marL="0" indent="0" algn="just">
              <a:buNone/>
            </a:pPr>
            <a:r>
              <a:rPr lang="es-MX" sz="2800" b="1" dirty="0" smtClean="0"/>
              <a:t>“</a:t>
            </a:r>
            <a:r>
              <a:rPr lang="es-MX" sz="2800" b="1" dirty="0"/>
              <a:t>Más si perseverareis en hacer mal, vosotros y vuestro rey pereceréis”. </a:t>
            </a:r>
            <a:endParaRPr lang="es-MX" sz="2800" dirty="0"/>
          </a:p>
        </p:txBody>
      </p:sp>
    </p:spTree>
    <p:extLst>
      <p:ext uri="{BB962C8B-B14F-4D97-AF65-F5344CB8AC3E}">
        <p14:creationId xmlns:p14="http://schemas.microsoft.com/office/powerpoint/2010/main" val="4267921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90882"/>
            <a:ext cx="8229600" cy="4525963"/>
          </a:xfrm>
        </p:spPr>
        <p:txBody>
          <a:bodyPr>
            <a:normAutofit fontScale="77500" lnSpcReduction="20000"/>
          </a:bodyPr>
          <a:lstStyle/>
          <a:p>
            <a:pPr marL="0" indent="0" algn="just">
              <a:buNone/>
            </a:pPr>
            <a:r>
              <a:rPr lang="es-MX" sz="3800" b="1" dirty="0"/>
              <a:t>VII.- PROMESA PARA LOS QUE PERSEVERAN </a:t>
            </a:r>
            <a:endParaRPr lang="es-MX" sz="3800" dirty="0"/>
          </a:p>
          <a:p>
            <a:pPr marL="0" indent="0" algn="just">
              <a:buNone/>
            </a:pPr>
            <a:r>
              <a:rPr lang="es-MX" dirty="0"/>
              <a:t>La Iglesia primitiva era digna de imitar. </a:t>
            </a:r>
            <a:endParaRPr lang="es-MX" dirty="0" smtClean="0"/>
          </a:p>
          <a:p>
            <a:pPr marL="0" indent="0" algn="just">
              <a:buNone/>
            </a:pPr>
            <a:r>
              <a:rPr lang="es-MX" dirty="0" smtClean="0"/>
              <a:t>Hechos </a:t>
            </a:r>
            <a:r>
              <a:rPr lang="es-MX" dirty="0"/>
              <a:t>2:46 dice de ellos: </a:t>
            </a:r>
            <a:endParaRPr lang="es-MX" dirty="0" smtClean="0"/>
          </a:p>
          <a:p>
            <a:pPr marL="0" indent="0" algn="just">
              <a:buNone/>
            </a:pPr>
            <a:r>
              <a:rPr lang="es-MX" b="1" dirty="0" smtClean="0"/>
              <a:t>“</a:t>
            </a:r>
            <a:r>
              <a:rPr lang="es-MX" b="1" dirty="0"/>
              <a:t>Y perseverando unánimes cada día en el templo, y partiendo el pan en las casas, comían juntos con alegría y sencillez de corazón”. </a:t>
            </a:r>
            <a:endParaRPr lang="es-MX" dirty="0"/>
          </a:p>
          <a:p>
            <a:pPr marL="0" indent="0" algn="just">
              <a:buNone/>
            </a:pPr>
            <a:r>
              <a:rPr lang="es-MX" dirty="0" smtClean="0"/>
              <a:t>Hay </a:t>
            </a:r>
            <a:r>
              <a:rPr lang="es-MX" dirty="0"/>
              <a:t>gente que desea llegar al cielo, pero no quiere ir a la célula o Grupo de Amistad, no quiere CRECER. </a:t>
            </a:r>
            <a:endParaRPr lang="es-MX" dirty="0" smtClean="0"/>
          </a:p>
          <a:p>
            <a:pPr marL="0" indent="0" algn="just">
              <a:buNone/>
            </a:pPr>
            <a:r>
              <a:rPr lang="es-MX" dirty="0" smtClean="0"/>
              <a:t>Algunos </a:t>
            </a:r>
            <a:r>
              <a:rPr lang="es-MX" dirty="0"/>
              <a:t>creen que con solo asistir los domingos, ya lo es todo en la vida cristiana. No, esa Iglesia perseveraba todos los días… De hecho, no hay descanso hasta llegar. Hebreos 10:23: </a:t>
            </a:r>
            <a:r>
              <a:rPr lang="es-MX" b="1" dirty="0"/>
              <a:t>“Mantengamos firme, sin fluctuar, la profesión de nuestra esperanza, porque fiel es el que prometió”. </a:t>
            </a:r>
            <a:endParaRPr lang="es-MX" dirty="0"/>
          </a:p>
        </p:txBody>
      </p:sp>
    </p:spTree>
    <p:extLst>
      <p:ext uri="{BB962C8B-B14F-4D97-AF65-F5344CB8AC3E}">
        <p14:creationId xmlns:p14="http://schemas.microsoft.com/office/powerpoint/2010/main" val="12529953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7032" y="1467999"/>
            <a:ext cx="8229600" cy="4525963"/>
          </a:xfrm>
        </p:spPr>
        <p:txBody>
          <a:bodyPr>
            <a:normAutofit/>
          </a:bodyPr>
          <a:lstStyle/>
          <a:p>
            <a:pPr marL="0" indent="0" algn="just">
              <a:buNone/>
            </a:pPr>
            <a:r>
              <a:rPr lang="es-MX" sz="2800" dirty="0"/>
              <a:t>Josué 21:45: </a:t>
            </a:r>
            <a:endParaRPr lang="es-MX" sz="2800" dirty="0" smtClean="0"/>
          </a:p>
          <a:p>
            <a:pPr marL="0" indent="0" algn="just">
              <a:buNone/>
            </a:pPr>
            <a:r>
              <a:rPr lang="es-MX" sz="2800" b="1" dirty="0" smtClean="0"/>
              <a:t>“</a:t>
            </a:r>
            <a:r>
              <a:rPr lang="es-MX" sz="2800" b="1" dirty="0"/>
              <a:t>No faltó palabra de todas las buenas promesas que Jehová había hecho a </a:t>
            </a:r>
            <a:r>
              <a:rPr lang="es-MX" sz="2800" b="1" dirty="0" smtClean="0"/>
              <a:t>la </a:t>
            </a:r>
            <a:r>
              <a:rPr lang="es-MX" sz="2800" b="1" dirty="0"/>
              <a:t>casa de Israel; todo se cumplió”. </a:t>
            </a:r>
            <a:endParaRPr lang="es-MX" sz="2800" dirty="0"/>
          </a:p>
          <a:p>
            <a:pPr marL="0" indent="0" algn="just">
              <a:buNone/>
            </a:pPr>
            <a:endParaRPr lang="es-MX" sz="2800" dirty="0" smtClean="0"/>
          </a:p>
          <a:p>
            <a:pPr marL="0" indent="0" algn="just">
              <a:buNone/>
            </a:pPr>
            <a:r>
              <a:rPr lang="es-MX" sz="2800" dirty="0" smtClean="0"/>
              <a:t>2 </a:t>
            </a:r>
            <a:r>
              <a:rPr lang="es-MX" sz="2800" dirty="0"/>
              <a:t>Pedro 3:13: </a:t>
            </a:r>
            <a:endParaRPr lang="es-MX" sz="2800" dirty="0" smtClean="0"/>
          </a:p>
          <a:p>
            <a:pPr marL="0" indent="0" algn="just">
              <a:buNone/>
            </a:pPr>
            <a:r>
              <a:rPr lang="es-MX" sz="2800" b="1" dirty="0" smtClean="0"/>
              <a:t>“</a:t>
            </a:r>
            <a:r>
              <a:rPr lang="es-MX" sz="2800" b="1" dirty="0"/>
              <a:t>Pero nosotros esperamos, según sus promesas, cielos nuevos y tierra nueva, en los cuales mora la justicia”. </a:t>
            </a:r>
            <a:endParaRPr lang="es-MX" sz="2800" dirty="0"/>
          </a:p>
        </p:txBody>
      </p:sp>
    </p:spTree>
    <p:extLst>
      <p:ext uri="{BB962C8B-B14F-4D97-AF65-F5344CB8AC3E}">
        <p14:creationId xmlns:p14="http://schemas.microsoft.com/office/powerpoint/2010/main" val="41287100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47662"/>
            <a:ext cx="8229600" cy="4525963"/>
          </a:xfrm>
        </p:spPr>
        <p:txBody>
          <a:bodyPr>
            <a:normAutofit fontScale="92500" lnSpcReduction="10000"/>
          </a:bodyPr>
          <a:lstStyle/>
          <a:p>
            <a:pPr marL="0" indent="0">
              <a:buNone/>
            </a:pPr>
            <a:r>
              <a:rPr lang="es-MX" sz="3900" b="1" dirty="0"/>
              <a:t>CONCLUSIÓN </a:t>
            </a:r>
            <a:endParaRPr lang="es-MX" sz="3900" dirty="0"/>
          </a:p>
          <a:p>
            <a:pPr marL="0" indent="0" algn="just">
              <a:buNone/>
            </a:pPr>
            <a:r>
              <a:rPr lang="es-MX" sz="3000" dirty="0"/>
              <a:t>Efesios 6:18 dice: </a:t>
            </a:r>
            <a:endParaRPr lang="es-MX" sz="3000" dirty="0" smtClean="0"/>
          </a:p>
          <a:p>
            <a:pPr marL="0" indent="0" algn="just">
              <a:buNone/>
            </a:pPr>
            <a:r>
              <a:rPr lang="es-MX" sz="3000" b="1" dirty="0" smtClean="0"/>
              <a:t>“</a:t>
            </a:r>
            <a:r>
              <a:rPr lang="es-MX" sz="3000" b="1" dirty="0"/>
              <a:t>orando en todo tiempo con toda oración y súplica en el Espíritu, y velando en ello con toda perseverancia y súplica por todos los santos”. </a:t>
            </a:r>
            <a:endParaRPr lang="es-MX" sz="3000" dirty="0"/>
          </a:p>
          <a:p>
            <a:pPr marL="0" indent="0" algn="just">
              <a:buNone/>
            </a:pPr>
            <a:endParaRPr lang="es-MX" sz="3000" dirty="0" smtClean="0"/>
          </a:p>
          <a:p>
            <a:pPr marL="0" indent="0" algn="just">
              <a:buNone/>
            </a:pPr>
            <a:r>
              <a:rPr lang="es-MX" sz="3000" dirty="0" smtClean="0"/>
              <a:t>2 </a:t>
            </a:r>
            <a:r>
              <a:rPr lang="es-MX" sz="3000" dirty="0"/>
              <a:t>Tesalonicenses 2:15</a:t>
            </a:r>
            <a:r>
              <a:rPr lang="es-MX" sz="3000" b="1" dirty="0"/>
              <a:t>: </a:t>
            </a:r>
            <a:endParaRPr lang="es-MX" sz="3000" b="1" dirty="0" smtClean="0"/>
          </a:p>
          <a:p>
            <a:pPr marL="0" indent="0" algn="just">
              <a:buNone/>
            </a:pPr>
            <a:r>
              <a:rPr lang="es-MX" sz="3000" b="1" dirty="0" smtClean="0"/>
              <a:t>“</a:t>
            </a:r>
            <a:r>
              <a:rPr lang="es-MX" sz="3000" b="1" dirty="0"/>
              <a:t>Así que, hermanos, estad firmes, y retened la doctrina que habéis aprendido, sea por palabra, o por carta nuestra”. </a:t>
            </a:r>
            <a:endParaRPr lang="es-MX" sz="3000" dirty="0"/>
          </a:p>
        </p:txBody>
      </p:sp>
    </p:spTree>
    <p:extLst>
      <p:ext uri="{BB962C8B-B14F-4D97-AF65-F5344CB8AC3E}">
        <p14:creationId xmlns:p14="http://schemas.microsoft.com/office/powerpoint/2010/main" val="10733096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01051"/>
            <a:ext cx="8229600" cy="4525963"/>
          </a:xfrm>
        </p:spPr>
        <p:txBody>
          <a:bodyPr>
            <a:normAutofit/>
          </a:bodyPr>
          <a:lstStyle/>
          <a:p>
            <a:pPr marL="0" indent="0" algn="just">
              <a:buNone/>
            </a:pPr>
            <a:r>
              <a:rPr lang="es-MX" sz="2800" dirty="0"/>
              <a:t>1 Corintios 10:12: </a:t>
            </a:r>
            <a:endParaRPr lang="es-MX" sz="2800" dirty="0" smtClean="0"/>
          </a:p>
          <a:p>
            <a:pPr marL="0" indent="0" algn="just">
              <a:buNone/>
            </a:pPr>
            <a:r>
              <a:rPr lang="es-MX" sz="2800" b="1" dirty="0" smtClean="0"/>
              <a:t>“</a:t>
            </a:r>
            <a:r>
              <a:rPr lang="es-MX" sz="2800" b="1" dirty="0"/>
              <a:t>Así que, el que piensa estar firme, mire que no caiga”. </a:t>
            </a:r>
            <a:endParaRPr lang="es-MX" sz="2800" dirty="0"/>
          </a:p>
          <a:p>
            <a:pPr marL="0" indent="0" algn="just">
              <a:buNone/>
            </a:pPr>
            <a:endParaRPr lang="es-MX" sz="2800" dirty="0" smtClean="0"/>
          </a:p>
          <a:p>
            <a:pPr marL="0" indent="0" algn="just">
              <a:buNone/>
            </a:pPr>
            <a:r>
              <a:rPr lang="es-MX" sz="2800" dirty="0" smtClean="0"/>
              <a:t>Lucas </a:t>
            </a:r>
            <a:r>
              <a:rPr lang="es-MX" sz="2800" dirty="0"/>
              <a:t>9:62: </a:t>
            </a:r>
            <a:endParaRPr lang="es-MX" sz="2800" dirty="0" smtClean="0"/>
          </a:p>
          <a:p>
            <a:pPr marL="0" indent="0" algn="just">
              <a:buNone/>
            </a:pPr>
            <a:r>
              <a:rPr lang="es-MX" sz="2800" b="1" dirty="0" smtClean="0"/>
              <a:t>“</a:t>
            </a:r>
            <a:r>
              <a:rPr lang="es-MX" sz="2800" b="1" dirty="0"/>
              <a:t>Y Jesús le dijo: Ninguno que poniendo su mano en el arado mira hacia atrás, es apto para el reino de Dios”.</a:t>
            </a:r>
            <a:endParaRPr lang="es-MX" sz="2800" dirty="0"/>
          </a:p>
        </p:txBody>
      </p:sp>
    </p:spTree>
    <p:extLst>
      <p:ext uri="{BB962C8B-B14F-4D97-AF65-F5344CB8AC3E}">
        <p14:creationId xmlns:p14="http://schemas.microsoft.com/office/powerpoint/2010/main" val="208625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lstStyle/>
          <a:p>
            <a:pPr marL="0" indent="0">
              <a:buNone/>
            </a:pPr>
            <a:r>
              <a:rPr lang="es-MX" sz="4000" b="1" dirty="0"/>
              <a:t>BASE BÍBLICA: </a:t>
            </a:r>
            <a:r>
              <a:rPr lang="es-MX" dirty="0"/>
              <a:t>San Marcos 13:13 </a:t>
            </a:r>
          </a:p>
          <a:p>
            <a:pPr marL="0" indent="0">
              <a:buNone/>
            </a:pPr>
            <a:endParaRPr lang="es-MX" b="1" dirty="0" smtClean="0"/>
          </a:p>
          <a:p>
            <a:pPr marL="0" indent="0" algn="just">
              <a:buNone/>
            </a:pPr>
            <a:r>
              <a:rPr lang="es-MX" b="1" dirty="0" smtClean="0"/>
              <a:t>“</a:t>
            </a:r>
            <a:r>
              <a:rPr lang="es-MX" b="1" dirty="0"/>
              <a:t>Y seréis aborrecidos de todos por causa de mi nombre; mas el que persevere hasta el fin, éste será salvo”. </a:t>
            </a:r>
            <a:endParaRPr lang="es-MX" dirty="0"/>
          </a:p>
        </p:txBody>
      </p:sp>
    </p:spTree>
    <p:extLst>
      <p:ext uri="{BB962C8B-B14F-4D97-AF65-F5344CB8AC3E}">
        <p14:creationId xmlns:p14="http://schemas.microsoft.com/office/powerpoint/2010/main" val="19252963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11007"/>
            <a:ext cx="8229600" cy="4804141"/>
          </a:xfrm>
        </p:spPr>
        <p:txBody>
          <a:bodyPr>
            <a:normAutofit fontScale="85000" lnSpcReduction="10000"/>
          </a:bodyPr>
          <a:lstStyle/>
          <a:p>
            <a:pPr marL="0" indent="0">
              <a:buNone/>
            </a:pPr>
            <a:r>
              <a:rPr lang="es-MX" sz="4700" b="1" dirty="0"/>
              <a:t>INTRODUCCIÓN </a:t>
            </a:r>
            <a:endParaRPr lang="es-MX" sz="4700" dirty="0"/>
          </a:p>
          <a:p>
            <a:pPr marL="0" indent="0" algn="just">
              <a:buNone/>
            </a:pPr>
            <a:r>
              <a:rPr lang="es-MX" dirty="0"/>
              <a:t>Recibir el evangelio de Cristo es lo mejor que él ser humano puede lograr, porque es lo único que tiene retribución eterna. Solo que recibirlo no es suficiente, se tendrá que perseverar viviendo en santidad; hasta el fin de tus días o hasta que Cristo venga. </a:t>
            </a:r>
          </a:p>
          <a:p>
            <a:pPr marL="0" indent="0" algn="just">
              <a:buNone/>
            </a:pPr>
            <a:endParaRPr lang="es-MX" dirty="0" smtClean="0"/>
          </a:p>
          <a:p>
            <a:pPr marL="0" indent="0" algn="just">
              <a:buNone/>
            </a:pPr>
            <a:r>
              <a:rPr lang="es-MX" dirty="0" smtClean="0"/>
              <a:t>Hebreos </a:t>
            </a:r>
            <a:r>
              <a:rPr lang="es-MX" dirty="0"/>
              <a:t>3:6: </a:t>
            </a:r>
            <a:endParaRPr lang="es-MX" dirty="0" smtClean="0"/>
          </a:p>
          <a:p>
            <a:pPr marL="0" indent="0" algn="just">
              <a:buNone/>
            </a:pPr>
            <a:r>
              <a:rPr lang="es-MX" b="1" dirty="0" smtClean="0"/>
              <a:t>“</a:t>
            </a:r>
            <a:r>
              <a:rPr lang="es-MX" b="1" dirty="0"/>
              <a:t>pero Cristo como hijo sobre su casa, la cual casa somos nosotros, si retenemos firme hasta el fin la confianza y el gloriarnos en la esperanza”. </a:t>
            </a:r>
            <a:endParaRPr lang="es-MX" dirty="0"/>
          </a:p>
        </p:txBody>
      </p:sp>
    </p:spTree>
    <p:extLst>
      <p:ext uri="{BB962C8B-B14F-4D97-AF65-F5344CB8AC3E}">
        <p14:creationId xmlns:p14="http://schemas.microsoft.com/office/powerpoint/2010/main" val="1465223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a:bodyPr>
          <a:lstStyle/>
          <a:p>
            <a:pPr marL="0" indent="0" algn="just">
              <a:buNone/>
            </a:pPr>
            <a:r>
              <a:rPr lang="es-MX" sz="2800" dirty="0"/>
              <a:t>Mateo 24:13: </a:t>
            </a:r>
            <a:endParaRPr lang="es-MX" sz="2800" dirty="0" smtClean="0"/>
          </a:p>
          <a:p>
            <a:pPr marL="0" indent="0" algn="just">
              <a:buNone/>
            </a:pPr>
            <a:r>
              <a:rPr lang="es-MX" sz="2800" b="1" dirty="0" smtClean="0"/>
              <a:t>“</a:t>
            </a:r>
            <a:r>
              <a:rPr lang="es-MX" sz="2800" b="1" dirty="0"/>
              <a:t>Mas el que persevere hasta el fin, éste será salvo”. </a:t>
            </a:r>
            <a:endParaRPr lang="es-MX" sz="2800" dirty="0"/>
          </a:p>
          <a:p>
            <a:pPr marL="0" indent="0" algn="just">
              <a:buNone/>
            </a:pPr>
            <a:r>
              <a:rPr lang="es-MX" sz="2800" dirty="0" smtClean="0"/>
              <a:t>Perseverar </a:t>
            </a:r>
            <a:r>
              <a:rPr lang="es-MX" sz="2800" dirty="0"/>
              <a:t>es la actitud de ser firme, en alcanzar un objetivo. </a:t>
            </a:r>
            <a:endParaRPr lang="es-MX" sz="2800" dirty="0" smtClean="0"/>
          </a:p>
          <a:p>
            <a:pPr marL="0" indent="0" algn="just">
              <a:buNone/>
            </a:pPr>
            <a:r>
              <a:rPr lang="es-MX" sz="2800" dirty="0" smtClean="0"/>
              <a:t>Arturo </a:t>
            </a:r>
            <a:r>
              <a:rPr lang="es-MX" sz="2800" dirty="0"/>
              <a:t>Graf, un escritor italiano; dice al respecto: </a:t>
            </a:r>
            <a:endParaRPr lang="es-MX" sz="2800" dirty="0" smtClean="0"/>
          </a:p>
          <a:p>
            <a:pPr marL="0" indent="0" algn="just">
              <a:buNone/>
            </a:pPr>
            <a:r>
              <a:rPr lang="es-MX" sz="2800" b="1" i="1" dirty="0" smtClean="0"/>
              <a:t>“</a:t>
            </a:r>
            <a:r>
              <a:rPr lang="es-MX" sz="2800" b="1" i="1" dirty="0"/>
              <a:t>La perseverancia es la virtud por la cual todas las otras virtudes dan su fruto”. </a:t>
            </a:r>
            <a:endParaRPr lang="es-MX" sz="2800" b="1" dirty="0"/>
          </a:p>
        </p:txBody>
      </p:sp>
    </p:spTree>
    <p:extLst>
      <p:ext uri="{BB962C8B-B14F-4D97-AF65-F5344CB8AC3E}">
        <p14:creationId xmlns:p14="http://schemas.microsoft.com/office/powerpoint/2010/main" val="1952267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88126"/>
            <a:ext cx="8229600" cy="4738040"/>
          </a:xfrm>
        </p:spPr>
        <p:txBody>
          <a:bodyPr>
            <a:normAutofit/>
          </a:bodyPr>
          <a:lstStyle/>
          <a:p>
            <a:pPr marL="0" indent="0">
              <a:buNone/>
            </a:pPr>
            <a:r>
              <a:rPr lang="es-MX" b="1" dirty="0"/>
              <a:t>I.- PENSAMIENTOS O FRASES SOBRE LA PERSEVERANCIA </a:t>
            </a:r>
            <a:endParaRPr lang="es-MX" dirty="0"/>
          </a:p>
          <a:p>
            <a:pPr marL="0" indent="0" algn="just">
              <a:buNone/>
            </a:pPr>
            <a:r>
              <a:rPr lang="es-MX" sz="2800" dirty="0"/>
              <a:t>A. </a:t>
            </a:r>
            <a:r>
              <a:rPr lang="es-MX" sz="2800" b="1" dirty="0"/>
              <a:t>“La victoria pertenece al más perseverante”. </a:t>
            </a:r>
            <a:r>
              <a:rPr lang="es-MX" sz="2800" dirty="0"/>
              <a:t>Napoleón I (1769-1821). </a:t>
            </a:r>
            <a:r>
              <a:rPr lang="es-MX" sz="2800" i="1" dirty="0"/>
              <a:t>Napoleón </a:t>
            </a:r>
            <a:r>
              <a:rPr lang="es-MX" sz="2800" i="1" dirty="0" smtClean="0"/>
              <a:t>Bonaparte</a:t>
            </a:r>
            <a:r>
              <a:rPr lang="es-MX" sz="2800" i="1" dirty="0"/>
              <a:t>. Emperador francés. </a:t>
            </a:r>
            <a:endParaRPr lang="es-MX" sz="2800" dirty="0"/>
          </a:p>
          <a:p>
            <a:pPr marL="0" indent="0" algn="just">
              <a:buNone/>
            </a:pPr>
            <a:r>
              <a:rPr lang="es-MX" sz="2800" dirty="0"/>
              <a:t>B. </a:t>
            </a:r>
            <a:r>
              <a:rPr lang="es-MX" sz="2800" b="1" dirty="0"/>
              <a:t>“Las grandes obras son hechas no con la fuerza, sino con la perseverancia”. </a:t>
            </a:r>
            <a:endParaRPr lang="es-MX" sz="2800" b="1" dirty="0" smtClean="0"/>
          </a:p>
          <a:p>
            <a:pPr marL="0" indent="0" algn="just">
              <a:buNone/>
            </a:pPr>
            <a:r>
              <a:rPr lang="es-MX" sz="2800" dirty="0" smtClean="0"/>
              <a:t>Samuel </a:t>
            </a:r>
            <a:r>
              <a:rPr lang="es-MX" sz="2800" dirty="0" smtClean="0"/>
              <a:t>Johnson </a:t>
            </a:r>
            <a:r>
              <a:rPr lang="es-MX" sz="2800" dirty="0"/>
              <a:t>(1709-1784)</a:t>
            </a:r>
            <a:r>
              <a:rPr lang="es-MX" sz="2800" i="1" dirty="0"/>
              <a:t>. Escritor inglés. </a:t>
            </a:r>
            <a:endParaRPr lang="es-MX" sz="2800" dirty="0"/>
          </a:p>
        </p:txBody>
      </p:sp>
    </p:spTree>
    <p:extLst>
      <p:ext uri="{BB962C8B-B14F-4D97-AF65-F5344CB8AC3E}">
        <p14:creationId xmlns:p14="http://schemas.microsoft.com/office/powerpoint/2010/main" val="2127458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lstStyle/>
          <a:p>
            <a:pPr marL="0" indent="0" algn="just">
              <a:buNone/>
            </a:pPr>
            <a:r>
              <a:rPr lang="es-MX" dirty="0" smtClean="0"/>
              <a:t>C</a:t>
            </a:r>
            <a:r>
              <a:rPr lang="es-MX" dirty="0"/>
              <a:t>. </a:t>
            </a:r>
            <a:r>
              <a:rPr lang="es-MX" b="1" dirty="0"/>
              <a:t>“Si te caes siete veces, levántate ocho”. </a:t>
            </a:r>
            <a:r>
              <a:rPr lang="es-MX" dirty="0"/>
              <a:t>Proverbio chino. </a:t>
            </a:r>
          </a:p>
          <a:p>
            <a:pPr marL="0" indent="0" algn="just">
              <a:buNone/>
            </a:pPr>
            <a:endParaRPr lang="es-MX" dirty="0" smtClean="0"/>
          </a:p>
          <a:p>
            <a:pPr marL="0" indent="0" algn="just">
              <a:buNone/>
            </a:pPr>
            <a:r>
              <a:rPr lang="es-MX" dirty="0" smtClean="0"/>
              <a:t>D</a:t>
            </a:r>
            <a:r>
              <a:rPr lang="es-MX" dirty="0"/>
              <a:t>. </a:t>
            </a:r>
            <a:r>
              <a:rPr lang="es-MX" b="1" dirty="0"/>
              <a:t>“El hombre superior, es el que siempre es fiel a la esperanza; no perseverar es de </a:t>
            </a:r>
            <a:r>
              <a:rPr lang="es-MX" b="1" dirty="0" smtClean="0"/>
              <a:t>cobardes</a:t>
            </a:r>
            <a:r>
              <a:rPr lang="es-MX" b="1" dirty="0"/>
              <a:t>”</a:t>
            </a:r>
            <a:r>
              <a:rPr lang="es-MX" dirty="0"/>
              <a:t>. Eurípides.</a:t>
            </a:r>
          </a:p>
        </p:txBody>
      </p:sp>
    </p:spTree>
    <p:extLst>
      <p:ext uri="{BB962C8B-B14F-4D97-AF65-F5344CB8AC3E}">
        <p14:creationId xmlns:p14="http://schemas.microsoft.com/office/powerpoint/2010/main" val="4019767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390882"/>
            <a:ext cx="8229600" cy="4525963"/>
          </a:xfrm>
        </p:spPr>
        <p:txBody>
          <a:bodyPr/>
          <a:lstStyle/>
          <a:p>
            <a:pPr marL="0" indent="0">
              <a:buNone/>
            </a:pPr>
            <a:r>
              <a:rPr lang="es-MX" sz="4000" b="1" dirty="0"/>
              <a:t>II.- SOLO ENTRARÁN LOS QUE PERSEVEREN </a:t>
            </a:r>
            <a:endParaRPr lang="es-MX" sz="4000" dirty="0"/>
          </a:p>
          <a:p>
            <a:pPr marL="0" indent="0" algn="just">
              <a:buNone/>
            </a:pPr>
            <a:endParaRPr lang="es-MX" dirty="0"/>
          </a:p>
          <a:p>
            <a:pPr marL="0" indent="0" algn="just">
              <a:buNone/>
            </a:pPr>
            <a:r>
              <a:rPr lang="es-MX" dirty="0" smtClean="0"/>
              <a:t>Mateo </a:t>
            </a:r>
            <a:r>
              <a:rPr lang="es-MX" dirty="0"/>
              <a:t>25:1,2: </a:t>
            </a:r>
            <a:r>
              <a:rPr lang="es-MX" b="1" dirty="0"/>
              <a:t>“Entonces el reino de los cielos será semejante a diez vírgenes que tomando sus lámparas, salieron a recibir al esposo. Cinco de ellas eran prudentes y cinco insensatas”. </a:t>
            </a:r>
            <a:endParaRPr lang="es-MX" dirty="0"/>
          </a:p>
        </p:txBody>
      </p:sp>
    </p:spTree>
    <p:extLst>
      <p:ext uri="{BB962C8B-B14F-4D97-AF65-F5344CB8AC3E}">
        <p14:creationId xmlns:p14="http://schemas.microsoft.com/office/powerpoint/2010/main" val="21326834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p:txBody>
          <a:bodyPr>
            <a:normAutofit/>
          </a:bodyPr>
          <a:lstStyle/>
          <a:p>
            <a:pPr marL="0" indent="0" algn="just">
              <a:buNone/>
            </a:pPr>
            <a:r>
              <a:rPr lang="es-MX" sz="2800" dirty="0"/>
              <a:t>La parábola de las diez vírgenes, nos presenta la verdad del evangelio; que no todos los que reciben a Cristo entrarán, solo los que toman con seriedad y prudencia la vida cristiana. </a:t>
            </a:r>
            <a:endParaRPr lang="es-MX" sz="2800" dirty="0" smtClean="0"/>
          </a:p>
          <a:p>
            <a:pPr marL="0" indent="0" algn="just">
              <a:buNone/>
            </a:pPr>
            <a:r>
              <a:rPr lang="es-MX" sz="2800" dirty="0" smtClean="0"/>
              <a:t>Solo </a:t>
            </a:r>
            <a:r>
              <a:rPr lang="es-MX" sz="2800" dirty="0"/>
              <a:t>quienes quieren vivir la vida en el Señor, sin CRECER en su entrega ni llenarse del Señor; lamentaran haber vivido a medias su relación con Dios. </a:t>
            </a:r>
          </a:p>
        </p:txBody>
      </p:sp>
    </p:spTree>
    <p:extLst>
      <p:ext uri="{BB962C8B-B14F-4D97-AF65-F5344CB8AC3E}">
        <p14:creationId xmlns:p14="http://schemas.microsoft.com/office/powerpoint/2010/main" val="150600796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302</TotalTime>
  <Words>1669</Words>
  <Application>Microsoft Office PowerPoint</Application>
  <PresentationFormat>Presentación en pantalla (4:3)</PresentationFormat>
  <Paragraphs>110</Paragraphs>
  <Slides>25</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25</vt:i4>
      </vt:variant>
    </vt:vector>
  </HeadingPairs>
  <TitlesOfParts>
    <vt:vector size="28"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user</dc:creator>
  <cp:keywords/>
  <dc:description/>
  <cp:lastModifiedBy>Iglesia La Misión</cp:lastModifiedBy>
  <cp:revision>67</cp:revision>
  <dcterms:created xsi:type="dcterms:W3CDTF">2016-01-29T05:02:58Z</dcterms:created>
  <dcterms:modified xsi:type="dcterms:W3CDTF">2018-01-31T18:54:13Z</dcterms:modified>
  <cp:category/>
</cp:coreProperties>
</file>