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392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47" autoAdjust="0"/>
    <p:restoredTop sz="96606" autoAdjust="0"/>
  </p:normalViewPr>
  <p:slideViewPr>
    <p:cSldViewPr snapToGrid="0" snapToObjects="1">
      <p:cViewPr varScale="1">
        <p:scale>
          <a:sx n="88" d="100"/>
          <a:sy n="88" d="100"/>
        </p:scale>
        <p:origin x="1650" y="84"/>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01/02/2018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01/02/2018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01/02/2018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01/02/2018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adur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68085" y="1208575"/>
            <a:ext cx="8196943" cy="4832092"/>
          </a:xfrm>
          <a:prstGeom prst="rect">
            <a:avLst/>
          </a:prstGeom>
        </p:spPr>
        <p:txBody>
          <a:bodyPr wrap="square">
            <a:spAutoFit/>
          </a:bodyPr>
          <a:lstStyle/>
          <a:p>
            <a:pPr algn="just"/>
            <a:r>
              <a:rPr lang="es-MX" sz="2800" dirty="0"/>
              <a:t>Para eso nuestra iglesia ha desarrollado temas de la palabra de Dios, para no dar lugar a</a:t>
            </a:r>
            <a:r>
              <a:rPr lang="es-MX" sz="2800" dirty="0" smtClean="0"/>
              <a:t>:</a:t>
            </a:r>
          </a:p>
          <a:p>
            <a:pPr algn="just"/>
            <a:r>
              <a:rPr lang="es-MX" sz="2800" dirty="0" smtClean="0"/>
              <a:t>A.  La </a:t>
            </a:r>
            <a:r>
              <a:rPr lang="es-MX" sz="2800" dirty="0"/>
              <a:t>improvisación. </a:t>
            </a:r>
            <a:endParaRPr lang="es-MX" sz="2800" dirty="0" smtClean="0"/>
          </a:p>
          <a:p>
            <a:pPr algn="just"/>
            <a:r>
              <a:rPr lang="es-MX" sz="2800" dirty="0" smtClean="0"/>
              <a:t>B</a:t>
            </a:r>
            <a:r>
              <a:rPr lang="es-MX" sz="2800" dirty="0"/>
              <a:t>. Especulación sobre temas. </a:t>
            </a:r>
            <a:endParaRPr lang="es-MX" sz="2800" dirty="0" smtClean="0"/>
          </a:p>
          <a:p>
            <a:pPr algn="just"/>
            <a:r>
              <a:rPr lang="es-MX" sz="2800" dirty="0" smtClean="0"/>
              <a:t>C</a:t>
            </a:r>
            <a:r>
              <a:rPr lang="es-MX" sz="2800" dirty="0"/>
              <a:t>. El desarrollar personas sin propósito. </a:t>
            </a:r>
            <a:endParaRPr lang="es-MX" sz="2800" dirty="0" smtClean="0"/>
          </a:p>
          <a:p>
            <a:pPr algn="just"/>
            <a:r>
              <a:rPr lang="es-MX" sz="2800" dirty="0" smtClean="0"/>
              <a:t>D</a:t>
            </a:r>
            <a:r>
              <a:rPr lang="es-MX" sz="2800" dirty="0"/>
              <a:t>. Al desenfoque del grupo. </a:t>
            </a:r>
            <a:endParaRPr lang="es-MX" sz="2800" dirty="0" smtClean="0"/>
          </a:p>
          <a:p>
            <a:pPr algn="just"/>
            <a:r>
              <a:rPr lang="es-MX" sz="2800" dirty="0" smtClean="0"/>
              <a:t>E</a:t>
            </a:r>
            <a:r>
              <a:rPr lang="es-MX" sz="2800" dirty="0"/>
              <a:t>. A líderes sin sujeción a la visión de la iglesia. </a:t>
            </a:r>
            <a:endParaRPr lang="es-MX" sz="2800" dirty="0" smtClean="0"/>
          </a:p>
          <a:p>
            <a:pPr algn="just"/>
            <a:r>
              <a:rPr lang="es-MX" sz="2800" dirty="0" smtClean="0"/>
              <a:t>2 </a:t>
            </a:r>
            <a:r>
              <a:rPr lang="es-MX" sz="2800" dirty="0"/>
              <a:t>Timoteo 3:16: </a:t>
            </a:r>
            <a:endParaRPr lang="es-MX" sz="2800" dirty="0" smtClean="0"/>
          </a:p>
          <a:p>
            <a:pPr algn="just"/>
            <a:r>
              <a:rPr lang="es-MX" sz="2800" b="1" dirty="0" smtClean="0"/>
              <a:t>“</a:t>
            </a:r>
            <a:r>
              <a:rPr lang="es-MX" sz="2800" b="1" dirty="0"/>
              <a:t>Toda la Escritura es inspirada por Dios, y útil para enseñar, para redargüir, para corregir, para instruir en justicia”.</a:t>
            </a:r>
          </a:p>
        </p:txBody>
      </p:sp>
    </p:spTree>
    <p:extLst>
      <p:ext uri="{BB962C8B-B14F-4D97-AF65-F5344CB8AC3E}">
        <p14:creationId xmlns:p14="http://schemas.microsoft.com/office/powerpoint/2010/main" val="4049040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76943" y="1456569"/>
            <a:ext cx="8066314" cy="4401205"/>
          </a:xfrm>
          <a:prstGeom prst="rect">
            <a:avLst/>
          </a:prstGeom>
        </p:spPr>
        <p:txBody>
          <a:bodyPr wrap="square">
            <a:spAutoFit/>
          </a:bodyPr>
          <a:lstStyle/>
          <a:p>
            <a:pPr algn="just"/>
            <a:r>
              <a:rPr lang="es-MX" sz="2800" b="1" dirty="0"/>
              <a:t>IV.- EVITAR DISCUSIONES DOCTRINALES </a:t>
            </a:r>
            <a:endParaRPr lang="es-MX" sz="2800" b="1" dirty="0" smtClean="0"/>
          </a:p>
          <a:p>
            <a:pPr algn="just"/>
            <a:r>
              <a:rPr lang="es-MX" sz="2800" dirty="0" smtClean="0"/>
              <a:t>Nuestro </a:t>
            </a:r>
            <a:r>
              <a:rPr lang="es-MX" sz="2800" dirty="0"/>
              <a:t>alcance principal, se concentra a cada comunidad cercana al grupo, donde viven todo tipo de personas; con diversas creencias. </a:t>
            </a:r>
            <a:endParaRPr lang="es-MX" sz="2800" dirty="0" smtClean="0"/>
          </a:p>
          <a:p>
            <a:pPr algn="just"/>
            <a:r>
              <a:rPr lang="es-MX" sz="2800" dirty="0" smtClean="0"/>
              <a:t>Por </a:t>
            </a:r>
            <a:r>
              <a:rPr lang="es-MX" sz="2800" dirty="0"/>
              <a:t>ello, será de suma importancia que el líder evite, que los grupos de amistad se conviertan en un lugar de debates; que solo conducirán a la perdida de congregantes a la reunión. </a:t>
            </a:r>
            <a:endParaRPr lang="es-MX" sz="2800" dirty="0" smtClean="0"/>
          </a:p>
          <a:p>
            <a:pPr algn="just"/>
            <a:r>
              <a:rPr lang="es-MX" sz="2800" dirty="0" smtClean="0"/>
              <a:t>1 </a:t>
            </a:r>
            <a:r>
              <a:rPr lang="es-MX" sz="2800" dirty="0"/>
              <a:t>Corintios 11:16: </a:t>
            </a:r>
            <a:r>
              <a:rPr lang="es-MX" sz="2800" b="1" dirty="0"/>
              <a:t>“si alguno quiere ser contencioso, nosotros no tenemos tal costumbre…”.</a:t>
            </a:r>
          </a:p>
        </p:txBody>
      </p:sp>
    </p:spTree>
    <p:extLst>
      <p:ext uri="{BB962C8B-B14F-4D97-AF65-F5344CB8AC3E}">
        <p14:creationId xmlns:p14="http://schemas.microsoft.com/office/powerpoint/2010/main" val="111971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11629" y="1257335"/>
            <a:ext cx="8077200" cy="4708981"/>
          </a:xfrm>
          <a:prstGeom prst="rect">
            <a:avLst/>
          </a:prstGeom>
        </p:spPr>
        <p:txBody>
          <a:bodyPr wrap="square">
            <a:spAutoFit/>
          </a:bodyPr>
          <a:lstStyle/>
          <a:p>
            <a:pPr algn="just"/>
            <a:r>
              <a:rPr lang="es-MX" sz="3000" dirty="0"/>
              <a:t>En un grupo que no se evitan las discusiones, la reunión no logrará su objetivo de reproducir discípulos de Cristo, sino que producirá cristianos mal enfocados. </a:t>
            </a:r>
            <a:endParaRPr lang="es-MX" sz="3000" dirty="0" smtClean="0"/>
          </a:p>
          <a:p>
            <a:pPr algn="just"/>
            <a:r>
              <a:rPr lang="es-MX" sz="3000" dirty="0" smtClean="0"/>
              <a:t>1 </a:t>
            </a:r>
            <a:r>
              <a:rPr lang="es-MX" sz="3000" dirty="0"/>
              <a:t>Corintios 11:17: </a:t>
            </a:r>
            <a:r>
              <a:rPr lang="es-MX" sz="3000" b="1" dirty="0"/>
              <a:t>“…porque no os congregáis para lo mejor, sino para lo peor”. </a:t>
            </a:r>
            <a:endParaRPr lang="es-MX" sz="3000" b="1" dirty="0" smtClean="0"/>
          </a:p>
          <a:p>
            <a:pPr algn="just"/>
            <a:r>
              <a:rPr lang="es-MX" sz="3000" dirty="0" smtClean="0"/>
              <a:t>Las </a:t>
            </a:r>
            <a:r>
              <a:rPr lang="es-MX" sz="3000" dirty="0"/>
              <a:t>discusiones doctrinales solo logran hacer divisiones y partidismo, por ello es de suma importancia para el líder; lograr el éxito en esta área.</a:t>
            </a:r>
          </a:p>
        </p:txBody>
      </p:sp>
    </p:spTree>
    <p:extLst>
      <p:ext uri="{BB962C8B-B14F-4D97-AF65-F5344CB8AC3E}">
        <p14:creationId xmlns:p14="http://schemas.microsoft.com/office/powerpoint/2010/main" val="1261073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24543" y="1532769"/>
            <a:ext cx="8305800" cy="4247317"/>
          </a:xfrm>
          <a:prstGeom prst="rect">
            <a:avLst/>
          </a:prstGeom>
        </p:spPr>
        <p:txBody>
          <a:bodyPr wrap="square">
            <a:spAutoFit/>
          </a:bodyPr>
          <a:lstStyle/>
          <a:p>
            <a:pPr algn="just"/>
            <a:r>
              <a:rPr lang="es-MX" sz="2700" dirty="0"/>
              <a:t>El apóstol pablo exhortó a la iglesia de Corinto, a evitar este tipo de divisiones; la cual se había vuelto muy problemática. </a:t>
            </a:r>
            <a:endParaRPr lang="es-MX" sz="2700" dirty="0" smtClean="0"/>
          </a:p>
          <a:p>
            <a:pPr algn="just"/>
            <a:r>
              <a:rPr lang="es-MX" sz="2700" dirty="0" smtClean="0"/>
              <a:t>1ª </a:t>
            </a:r>
            <a:r>
              <a:rPr lang="es-MX" sz="2700" dirty="0"/>
              <a:t>Corintios 11:18: </a:t>
            </a:r>
            <a:r>
              <a:rPr lang="es-MX" sz="2700" b="1" dirty="0"/>
              <a:t>“…cuando os reunís como iglesia, oigo que hay entre vosotros divisiones…”. </a:t>
            </a:r>
            <a:endParaRPr lang="es-MX" sz="2700" b="1" dirty="0" smtClean="0"/>
          </a:p>
          <a:p>
            <a:pPr algn="just"/>
            <a:r>
              <a:rPr lang="es-MX" sz="2700" dirty="0" smtClean="0"/>
              <a:t>Aunque </a:t>
            </a:r>
            <a:r>
              <a:rPr lang="es-MX" sz="2700" dirty="0"/>
              <a:t>le hizo un llamado a evitar el desorden en la cena del Señor, éste también es para nuestras reuniones; donde debe imperar un espíritu de unidad y confraternidad. Salmos 133:1: </a:t>
            </a:r>
            <a:r>
              <a:rPr lang="es-MX" sz="2700" b="1" dirty="0"/>
              <a:t>“¡Mirad cuán bueno y cuán delicioso es habitar los hermanos juntos en armonía!</a:t>
            </a:r>
          </a:p>
        </p:txBody>
      </p:sp>
    </p:spTree>
    <p:extLst>
      <p:ext uri="{BB962C8B-B14F-4D97-AF65-F5344CB8AC3E}">
        <p14:creationId xmlns:p14="http://schemas.microsoft.com/office/powerpoint/2010/main" val="172003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35429" y="1477167"/>
            <a:ext cx="8240485" cy="4154984"/>
          </a:xfrm>
          <a:prstGeom prst="rect">
            <a:avLst/>
          </a:prstGeom>
        </p:spPr>
        <p:txBody>
          <a:bodyPr wrap="square">
            <a:spAutoFit/>
          </a:bodyPr>
          <a:lstStyle/>
          <a:p>
            <a:pPr algn="just"/>
            <a:r>
              <a:rPr lang="es-MX" sz="3300" dirty="0"/>
              <a:t>Algunas recomendaciones son</a:t>
            </a:r>
            <a:r>
              <a:rPr lang="es-MX" sz="3300" dirty="0" smtClean="0"/>
              <a:t>:</a:t>
            </a:r>
          </a:p>
          <a:p>
            <a:pPr algn="just"/>
            <a:r>
              <a:rPr lang="es-MX" sz="3300" dirty="0" smtClean="0"/>
              <a:t> </a:t>
            </a:r>
          </a:p>
          <a:p>
            <a:pPr marL="342900" indent="-342900" algn="just">
              <a:buAutoNum type="alphaUcPeriod"/>
            </a:pPr>
            <a:r>
              <a:rPr lang="es-MX" sz="3300" dirty="0" smtClean="0"/>
              <a:t>Dejar </a:t>
            </a:r>
            <a:r>
              <a:rPr lang="es-MX" sz="3300" dirty="0"/>
              <a:t>de lado otros temas por el líder. </a:t>
            </a:r>
            <a:endParaRPr lang="es-MX" sz="3300" dirty="0" smtClean="0"/>
          </a:p>
          <a:p>
            <a:pPr algn="just"/>
            <a:r>
              <a:rPr lang="es-MX" sz="3300" dirty="0" smtClean="0"/>
              <a:t>B</a:t>
            </a:r>
            <a:r>
              <a:rPr lang="es-MX" sz="3300" dirty="0"/>
              <a:t>. Tratarse aparte las preguntas fuera de tema. </a:t>
            </a:r>
            <a:endParaRPr lang="es-MX" sz="3300" dirty="0" smtClean="0"/>
          </a:p>
          <a:p>
            <a:pPr algn="just"/>
            <a:r>
              <a:rPr lang="es-MX" sz="3300" dirty="0" smtClean="0"/>
              <a:t>C</a:t>
            </a:r>
            <a:r>
              <a:rPr lang="es-MX" sz="3300" dirty="0"/>
              <a:t>. Detectar personas con otra formación doctrinal y ocuparlos fuera de la reunión. </a:t>
            </a:r>
            <a:endParaRPr lang="es-MX" sz="3300" dirty="0" smtClean="0"/>
          </a:p>
          <a:p>
            <a:pPr algn="just"/>
            <a:r>
              <a:rPr lang="es-MX" sz="3300" dirty="0" smtClean="0"/>
              <a:t>D</a:t>
            </a:r>
            <a:r>
              <a:rPr lang="es-MX" sz="3300" dirty="0"/>
              <a:t>. Identificar a personas polémicas y evitarles dominar la reunión.</a:t>
            </a:r>
          </a:p>
        </p:txBody>
      </p:sp>
    </p:spTree>
    <p:extLst>
      <p:ext uri="{BB962C8B-B14F-4D97-AF65-F5344CB8AC3E}">
        <p14:creationId xmlns:p14="http://schemas.microsoft.com/office/powerpoint/2010/main" val="3678294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59227" y="1459582"/>
            <a:ext cx="8360229" cy="4524315"/>
          </a:xfrm>
          <a:prstGeom prst="rect">
            <a:avLst/>
          </a:prstGeom>
        </p:spPr>
        <p:txBody>
          <a:bodyPr wrap="square">
            <a:spAutoFit/>
          </a:bodyPr>
          <a:lstStyle/>
          <a:p>
            <a:pPr algn="just"/>
            <a:r>
              <a:rPr lang="es-MX" sz="2400" b="1" dirty="0"/>
              <a:t>V.- LOS ERRORES AJENOS </a:t>
            </a:r>
            <a:endParaRPr lang="es-MX" sz="2400" b="1" dirty="0" smtClean="0"/>
          </a:p>
          <a:p>
            <a:pPr algn="just"/>
            <a:r>
              <a:rPr lang="es-MX" sz="2400" dirty="0" smtClean="0"/>
              <a:t>Durante </a:t>
            </a:r>
            <a:r>
              <a:rPr lang="es-MX" sz="2400" dirty="0"/>
              <a:t>nuestras reuniones, será inevitable que los congregantes de los grupos de amistad; conozcan las faltas de los integrantes del grupo. </a:t>
            </a:r>
            <a:endParaRPr lang="es-MX" sz="2400" dirty="0" smtClean="0"/>
          </a:p>
          <a:p>
            <a:pPr algn="just"/>
            <a:r>
              <a:rPr lang="es-MX" sz="2400" dirty="0" smtClean="0"/>
              <a:t>Efesios </a:t>
            </a:r>
            <a:r>
              <a:rPr lang="es-MX" sz="2400" dirty="0"/>
              <a:t>4:31: </a:t>
            </a:r>
            <a:r>
              <a:rPr lang="es-MX" sz="2400" b="1" dirty="0"/>
              <a:t>“Quítense de vosotros toda amargura, enojo, ira, gritería y maledicencia, y toda malicia”. </a:t>
            </a:r>
            <a:endParaRPr lang="es-MX" sz="2400" b="1" dirty="0" smtClean="0"/>
          </a:p>
          <a:p>
            <a:pPr algn="just"/>
            <a:r>
              <a:rPr lang="es-MX" sz="2400" dirty="0" smtClean="0"/>
              <a:t>Por </a:t>
            </a:r>
            <a:r>
              <a:rPr lang="es-MX" sz="2400" dirty="0"/>
              <a:t>ello, será una prioridad que los líderes estén tan consientes de esto, para evitar que dichas faltas se conviertan en: </a:t>
            </a:r>
            <a:endParaRPr lang="es-MX" sz="2400" dirty="0" smtClean="0"/>
          </a:p>
          <a:p>
            <a:pPr algn="just"/>
            <a:r>
              <a:rPr lang="es-MX" sz="2400" dirty="0" smtClean="0"/>
              <a:t>A. Comentarios </a:t>
            </a:r>
            <a:r>
              <a:rPr lang="es-MX" sz="2400" dirty="0"/>
              <a:t>negativos. </a:t>
            </a:r>
            <a:endParaRPr lang="es-MX" sz="2400" dirty="0" smtClean="0"/>
          </a:p>
          <a:p>
            <a:pPr algn="just"/>
            <a:r>
              <a:rPr lang="es-MX" sz="2400" dirty="0" smtClean="0"/>
              <a:t>B</a:t>
            </a:r>
            <a:r>
              <a:rPr lang="es-MX" sz="2400" dirty="0"/>
              <a:t>. Justificaciones para otros. </a:t>
            </a:r>
            <a:endParaRPr lang="es-MX" sz="2400" dirty="0" smtClean="0"/>
          </a:p>
          <a:p>
            <a:pPr algn="just"/>
            <a:r>
              <a:rPr lang="es-MX" sz="2400" dirty="0" smtClean="0"/>
              <a:t>C</a:t>
            </a:r>
            <a:r>
              <a:rPr lang="es-MX" sz="2400" dirty="0"/>
              <a:t>. Chismes. </a:t>
            </a:r>
            <a:endParaRPr lang="es-MX" sz="2400" dirty="0" smtClean="0"/>
          </a:p>
          <a:p>
            <a:pPr algn="just"/>
            <a:r>
              <a:rPr lang="es-MX" sz="2400" dirty="0" smtClean="0"/>
              <a:t>D</a:t>
            </a:r>
            <a:r>
              <a:rPr lang="es-MX" sz="2400" dirty="0"/>
              <a:t>. Pérdida de interés en el grupo.</a:t>
            </a:r>
          </a:p>
        </p:txBody>
      </p:sp>
    </p:spTree>
    <p:extLst>
      <p:ext uri="{BB962C8B-B14F-4D97-AF65-F5344CB8AC3E}">
        <p14:creationId xmlns:p14="http://schemas.microsoft.com/office/powerpoint/2010/main" val="2659008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68086" y="1403980"/>
            <a:ext cx="8207828" cy="4524315"/>
          </a:xfrm>
          <a:prstGeom prst="rect">
            <a:avLst/>
          </a:prstGeom>
        </p:spPr>
        <p:txBody>
          <a:bodyPr wrap="square">
            <a:spAutoFit/>
          </a:bodyPr>
          <a:lstStyle/>
          <a:p>
            <a:pPr algn="just"/>
            <a:r>
              <a:rPr lang="es-MX" sz="3200" dirty="0"/>
              <a:t>Cada líder concientizará durante su reunión, que la santidad es un proceso para llegar a una meta; y que ninguno estamos exentos de cometer errores. </a:t>
            </a:r>
            <a:endParaRPr lang="es-MX" sz="3200" dirty="0" smtClean="0"/>
          </a:p>
          <a:p>
            <a:pPr algn="just"/>
            <a:r>
              <a:rPr lang="es-MX" sz="3200" dirty="0" smtClean="0"/>
              <a:t>Por </a:t>
            </a:r>
            <a:r>
              <a:rPr lang="es-MX" sz="3200" dirty="0"/>
              <a:t>lo cual, el objetivo será ayudarnos como dice Gálatas 6:1: </a:t>
            </a:r>
            <a:endParaRPr lang="es-MX" sz="3200" dirty="0" smtClean="0"/>
          </a:p>
          <a:p>
            <a:pPr algn="just"/>
            <a:r>
              <a:rPr lang="es-MX" sz="3200" b="1" dirty="0" smtClean="0"/>
              <a:t>“…</a:t>
            </a:r>
            <a:r>
              <a:rPr lang="es-MX" sz="3200" b="1" dirty="0"/>
              <a:t>si alguno fuere sorprendido en alguna falta, vosotros que sois espirituales, restauradle con espíritu de mansedumbre…”. </a:t>
            </a:r>
          </a:p>
        </p:txBody>
      </p:sp>
    </p:spTree>
    <p:extLst>
      <p:ext uri="{BB962C8B-B14F-4D97-AF65-F5344CB8AC3E}">
        <p14:creationId xmlns:p14="http://schemas.microsoft.com/office/powerpoint/2010/main" val="382317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35429" y="1532769"/>
            <a:ext cx="8273142" cy="4401205"/>
          </a:xfrm>
          <a:prstGeom prst="rect">
            <a:avLst/>
          </a:prstGeom>
        </p:spPr>
        <p:txBody>
          <a:bodyPr wrap="square">
            <a:spAutoFit/>
          </a:bodyPr>
          <a:lstStyle/>
          <a:p>
            <a:pPr algn="just"/>
            <a:r>
              <a:rPr lang="es-MX" sz="2800" dirty="0"/>
              <a:t>El líder dará consejo fuera de la reunión, a cualquier hermano o congregante que sea sorprendido en una falta. Nunca deberá hacerlo de manera pública o usar ese momento; para evidenciar a alguien. Cuando tenga que aconsejar o exhortar, deberá hacerlo con tacto; mansedumbre y sabiduría. Buscando que Dios obre de manera perfecta en ellos. </a:t>
            </a:r>
            <a:endParaRPr lang="es-MX" sz="2800" dirty="0" smtClean="0"/>
          </a:p>
          <a:p>
            <a:pPr algn="just"/>
            <a:r>
              <a:rPr lang="es-MX" sz="2800" dirty="0" smtClean="0"/>
              <a:t>Mateo </a:t>
            </a:r>
            <a:r>
              <a:rPr lang="es-MX" sz="2800" dirty="0"/>
              <a:t>18:15-17: </a:t>
            </a:r>
            <a:endParaRPr lang="es-MX" sz="2800" dirty="0" smtClean="0"/>
          </a:p>
          <a:p>
            <a:pPr algn="just"/>
            <a:r>
              <a:rPr lang="es-MX" sz="2800" b="1" dirty="0" smtClean="0"/>
              <a:t>“…</a:t>
            </a:r>
            <a:r>
              <a:rPr lang="es-MX" sz="2800" b="1" dirty="0"/>
              <a:t>si tu hermano peca contra ti, ve y repréndele estando tú y él solos…”.</a:t>
            </a:r>
          </a:p>
        </p:txBody>
      </p:sp>
    </p:spTree>
    <p:extLst>
      <p:ext uri="{BB962C8B-B14F-4D97-AF65-F5344CB8AC3E}">
        <p14:creationId xmlns:p14="http://schemas.microsoft.com/office/powerpoint/2010/main" val="563030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13657" y="1443841"/>
            <a:ext cx="8294913" cy="4154984"/>
          </a:xfrm>
          <a:prstGeom prst="rect">
            <a:avLst/>
          </a:prstGeom>
        </p:spPr>
        <p:txBody>
          <a:bodyPr wrap="square">
            <a:spAutoFit/>
          </a:bodyPr>
          <a:lstStyle/>
          <a:p>
            <a:pPr algn="just"/>
            <a:r>
              <a:rPr lang="es-MX" sz="2400" b="1" dirty="0"/>
              <a:t>VI.- LA MUTUA EDIFICACIÓN </a:t>
            </a:r>
            <a:endParaRPr lang="es-MX" sz="2400" b="1" dirty="0" smtClean="0"/>
          </a:p>
          <a:p>
            <a:pPr algn="just"/>
            <a:r>
              <a:rPr lang="es-MX" sz="2400" dirty="0" smtClean="0"/>
              <a:t>Romanos </a:t>
            </a:r>
            <a:r>
              <a:rPr lang="es-MX" sz="2400" dirty="0"/>
              <a:t>14:19: </a:t>
            </a:r>
            <a:r>
              <a:rPr lang="es-MX" sz="2400" b="1" dirty="0"/>
              <a:t>“… sigamos lo que contribuye a la paz y a la mutua edificación”. </a:t>
            </a:r>
            <a:r>
              <a:rPr lang="es-MX" sz="2400" dirty="0"/>
              <a:t>Pablo escribiendo a la iglesia de Roma, la llama a procurar la mutua edificación. La edificación de los nuevos creyentes, no solo es responsabilidad del líder; por lo cual cada miembro del grupo de amistad, deberá ser enseñado a compartir con otros lo que Dios también le ha dado a él. Tanto en conocimiento de Dios, como en aquello que pueda ser bueno para la edificación de los demás. Romanos 15:2: </a:t>
            </a:r>
            <a:r>
              <a:rPr lang="es-MX" sz="2400" b="1" dirty="0"/>
              <a:t>“Cada uno de nosotros agrade a su prójimo en lo que es bueno, para edificación”.</a:t>
            </a:r>
          </a:p>
        </p:txBody>
      </p:sp>
    </p:spTree>
    <p:extLst>
      <p:ext uri="{BB962C8B-B14F-4D97-AF65-F5344CB8AC3E}">
        <p14:creationId xmlns:p14="http://schemas.microsoft.com/office/powerpoint/2010/main" val="1719408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24543" y="1443841"/>
            <a:ext cx="8360228" cy="4493538"/>
          </a:xfrm>
          <a:prstGeom prst="rect">
            <a:avLst/>
          </a:prstGeom>
        </p:spPr>
        <p:txBody>
          <a:bodyPr wrap="square">
            <a:spAutoFit/>
          </a:bodyPr>
          <a:lstStyle/>
          <a:p>
            <a:pPr algn="just"/>
            <a:r>
              <a:rPr lang="es-MX" sz="2600" dirty="0"/>
              <a:t>Aunque esto a veces necesita un sacrificio de nuestra parte en: nuestro tiempo, dinero, esfuerzo, material, etc. 1 Corintios 14:26: </a:t>
            </a:r>
            <a:r>
              <a:rPr lang="es-MX" sz="2600" b="1" dirty="0"/>
              <a:t>“Cuando os reunís, cada uno de vosotros tiene salmo, tiene doctrina, tiene lengua, tiene revelación, tiene interpretación…”. </a:t>
            </a:r>
            <a:r>
              <a:rPr lang="es-MX" sz="2600" dirty="0"/>
              <a:t>Efesios 4:12: </a:t>
            </a:r>
            <a:r>
              <a:rPr lang="es-MX" sz="2600" b="1" dirty="0"/>
              <a:t>“a fin de perfeccionar a los santos para la obra del ministerio, para la edificación del cuerpo de Cristo”. </a:t>
            </a:r>
            <a:r>
              <a:rPr lang="es-MX" sz="2600" dirty="0"/>
              <a:t>Versículo 29: </a:t>
            </a:r>
            <a:r>
              <a:rPr lang="es-MX" sz="2600" b="1" dirty="0"/>
              <a:t>“Ninguna palabra corrompida salga de vuestra boca, sino la que sea buena para la necesaria edificación…”</a:t>
            </a:r>
            <a:r>
              <a:rPr lang="es-MX" sz="2600" dirty="0"/>
              <a:t>. </a:t>
            </a:r>
            <a:endParaRPr lang="es-MX" sz="2600" dirty="0" smtClean="0"/>
          </a:p>
          <a:p>
            <a:pPr algn="just"/>
            <a:r>
              <a:rPr lang="es-MX" sz="2600" dirty="0" smtClean="0"/>
              <a:t>Y </a:t>
            </a:r>
            <a:r>
              <a:rPr lang="es-MX" sz="2600" dirty="0"/>
              <a:t>1 Tesalonicenses 5:11: </a:t>
            </a:r>
            <a:r>
              <a:rPr lang="es-MX" sz="2600" b="1" dirty="0"/>
              <a:t>“… animaos unos a otros, y edificaos unos a otros…”.</a:t>
            </a:r>
          </a:p>
        </p:txBody>
      </p:sp>
    </p:spTree>
    <p:extLst>
      <p:ext uri="{BB962C8B-B14F-4D97-AF65-F5344CB8AC3E}">
        <p14:creationId xmlns:p14="http://schemas.microsoft.com/office/powerpoint/2010/main" val="1007925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631371" y="1752600"/>
            <a:ext cx="7772400" cy="3785652"/>
          </a:xfrm>
          <a:prstGeom prst="rect">
            <a:avLst/>
          </a:prstGeom>
          <a:noFill/>
        </p:spPr>
        <p:txBody>
          <a:bodyPr wrap="square" rtlCol="0">
            <a:spAutoFit/>
          </a:bodyPr>
          <a:lstStyle/>
          <a:p>
            <a:pPr algn="ctr"/>
            <a:r>
              <a:rPr lang="es-MX" sz="8000" b="1" dirty="0" smtClean="0"/>
              <a:t>DOCE PRINCIPIOS PARA LAS CÉLULAS</a:t>
            </a:r>
            <a:endParaRPr lang="es-MX" sz="80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80999" y="1309553"/>
            <a:ext cx="8360229" cy="4493538"/>
          </a:xfrm>
          <a:prstGeom prst="rect">
            <a:avLst/>
          </a:prstGeom>
        </p:spPr>
        <p:txBody>
          <a:bodyPr wrap="square">
            <a:spAutoFit/>
          </a:bodyPr>
          <a:lstStyle/>
          <a:p>
            <a:pPr algn="just"/>
            <a:r>
              <a:rPr lang="es-MX" sz="2200" b="1" dirty="0"/>
              <a:t>VII.- DIRIGIR A LOS DEMÁS CON AMOR </a:t>
            </a:r>
            <a:endParaRPr lang="es-MX" sz="2200" b="1" dirty="0" smtClean="0"/>
          </a:p>
          <a:p>
            <a:pPr algn="just"/>
            <a:r>
              <a:rPr lang="es-MX" sz="2200" dirty="0" smtClean="0"/>
              <a:t>Los </a:t>
            </a:r>
            <a:r>
              <a:rPr lang="es-MX" sz="2200" dirty="0"/>
              <a:t>seres humanos fuimos hechos por el creador, con necesidades afectivas: El mundo está carente de amor, existen millones de personas desesperadas por ser amadas por alguien. Los grupos de amistad son el lugar más importante para desarrollar el amor, ya que esa es la esencia de la existencia de las reuniones. Es en las células que se muestra el amor de Dios a los demás, a través de nuestras reuniones y nuestro sincero </a:t>
            </a:r>
            <a:r>
              <a:rPr lang="es-MX" sz="2200" dirty="0" smtClean="0"/>
              <a:t>compañerismo </a:t>
            </a:r>
            <a:r>
              <a:rPr lang="es-MX" sz="2200" dirty="0"/>
              <a:t>a las personas. A ello debemos el nombre grupos de amistad, porque solo quien se encuentra conectado con la fuente del amor; puede amar. </a:t>
            </a:r>
            <a:endParaRPr lang="es-MX" sz="2200" dirty="0" smtClean="0"/>
          </a:p>
          <a:p>
            <a:pPr algn="just"/>
            <a:r>
              <a:rPr lang="es-MX" sz="2200" dirty="0" smtClean="0"/>
              <a:t>1 </a:t>
            </a:r>
            <a:r>
              <a:rPr lang="es-MX" sz="2200" dirty="0"/>
              <a:t>Juan 3:16: </a:t>
            </a:r>
            <a:r>
              <a:rPr lang="es-MX" sz="2200" b="1" dirty="0"/>
              <a:t>“En esto hemos conocido el amor, en que él puso su vida por nosotros; también nosotros debemos poner nuestras vidas por los </a:t>
            </a:r>
            <a:r>
              <a:rPr lang="es-MX" sz="2200" b="1" dirty="0" smtClean="0"/>
              <a:t>hermanos</a:t>
            </a:r>
            <a:endParaRPr lang="es-MX" sz="2200" b="1" dirty="0"/>
          </a:p>
        </p:txBody>
      </p:sp>
    </p:spTree>
    <p:extLst>
      <p:ext uri="{BB962C8B-B14F-4D97-AF65-F5344CB8AC3E}">
        <p14:creationId xmlns:p14="http://schemas.microsoft.com/office/powerpoint/2010/main" val="2577344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89857" y="1544045"/>
            <a:ext cx="8142514" cy="3970318"/>
          </a:xfrm>
          <a:prstGeom prst="rect">
            <a:avLst/>
          </a:prstGeom>
        </p:spPr>
        <p:txBody>
          <a:bodyPr wrap="square">
            <a:spAutoFit/>
          </a:bodyPr>
          <a:lstStyle/>
          <a:p>
            <a:pPr algn="just"/>
            <a:r>
              <a:rPr lang="es-MX" sz="2800" dirty="0"/>
              <a:t>Recordemos que el amor en 1 Corintios 13:4-7 nos dice: </a:t>
            </a:r>
            <a:endParaRPr lang="es-MX" sz="2800" dirty="0" smtClean="0"/>
          </a:p>
          <a:p>
            <a:pPr algn="just"/>
            <a:r>
              <a:rPr lang="es-MX" sz="2800" dirty="0" smtClean="0"/>
              <a:t>A.  Todo </a:t>
            </a:r>
            <a:r>
              <a:rPr lang="es-MX" sz="2800" dirty="0"/>
              <a:t>lo sufre. </a:t>
            </a:r>
            <a:endParaRPr lang="es-MX" sz="2800" dirty="0" smtClean="0"/>
          </a:p>
          <a:p>
            <a:pPr algn="just"/>
            <a:r>
              <a:rPr lang="es-MX" sz="2800" dirty="0" smtClean="0"/>
              <a:t>B</a:t>
            </a:r>
            <a:r>
              <a:rPr lang="es-MX" sz="2800" dirty="0"/>
              <a:t>. Da, espera. </a:t>
            </a:r>
            <a:endParaRPr lang="es-MX" sz="2800" dirty="0" smtClean="0"/>
          </a:p>
          <a:p>
            <a:pPr algn="just"/>
            <a:r>
              <a:rPr lang="es-MX" sz="2800" dirty="0" smtClean="0"/>
              <a:t>C</a:t>
            </a:r>
            <a:r>
              <a:rPr lang="es-MX" sz="2800" dirty="0"/>
              <a:t>. Perdona (soporta). </a:t>
            </a:r>
            <a:endParaRPr lang="es-MX" sz="2800" dirty="0" smtClean="0"/>
          </a:p>
          <a:p>
            <a:pPr algn="just"/>
            <a:r>
              <a:rPr lang="es-MX" sz="2800" dirty="0" smtClean="0"/>
              <a:t>D</a:t>
            </a:r>
            <a:r>
              <a:rPr lang="es-MX" sz="2800" dirty="0"/>
              <a:t>. Busca el bien del otro. </a:t>
            </a:r>
            <a:endParaRPr lang="es-MX" sz="2800" dirty="0" smtClean="0"/>
          </a:p>
          <a:p>
            <a:pPr algn="just"/>
            <a:r>
              <a:rPr lang="es-MX" sz="2800" dirty="0" smtClean="0"/>
              <a:t>E</a:t>
            </a:r>
            <a:r>
              <a:rPr lang="es-MX" sz="2800" dirty="0"/>
              <a:t>. No hace nada indebido, etc. </a:t>
            </a:r>
            <a:endParaRPr lang="es-MX" sz="2800" dirty="0" smtClean="0"/>
          </a:p>
          <a:p>
            <a:pPr algn="just"/>
            <a:r>
              <a:rPr lang="es-MX" sz="2800" dirty="0" smtClean="0"/>
              <a:t>Hagamos </a:t>
            </a:r>
            <a:r>
              <a:rPr lang="es-MX" sz="2800" dirty="0"/>
              <a:t>pues de cada reunión la esencia misma del amor de Dios.</a:t>
            </a:r>
          </a:p>
        </p:txBody>
      </p:sp>
    </p:spTree>
    <p:extLst>
      <p:ext uri="{BB962C8B-B14F-4D97-AF65-F5344CB8AC3E}">
        <p14:creationId xmlns:p14="http://schemas.microsoft.com/office/powerpoint/2010/main" val="2244322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68085" y="1351900"/>
            <a:ext cx="8294915" cy="4524315"/>
          </a:xfrm>
          <a:prstGeom prst="rect">
            <a:avLst/>
          </a:prstGeom>
        </p:spPr>
        <p:txBody>
          <a:bodyPr wrap="square">
            <a:spAutoFit/>
          </a:bodyPr>
          <a:lstStyle/>
          <a:p>
            <a:pPr algn="just"/>
            <a:r>
              <a:rPr lang="es-MX" sz="2400" b="1" dirty="0"/>
              <a:t>VIII.-EL SEGUIMIENTO (DESPUÉS DE CADA REUNIÓN) </a:t>
            </a:r>
            <a:endParaRPr lang="es-MX" sz="2400" b="1" dirty="0" smtClean="0"/>
          </a:p>
          <a:p>
            <a:pPr algn="just"/>
            <a:r>
              <a:rPr lang="es-MX" sz="2400" dirty="0" smtClean="0"/>
              <a:t>Siendo </a:t>
            </a:r>
            <a:r>
              <a:rPr lang="es-MX" sz="2400" dirty="0"/>
              <a:t>los grupos de amistad un estilo de vida y no solo una reunión, la vida del grupo después de la reunión debe tomar prioridad; para desarrollar actividades que fomenten la unidad y el seguimiento de los nuevos congregantes. También debe tomarse muy en cuenta, la ausencia de algún miembro para realizarle una llamada; que aunque haya faltado a la reunión, la vida del grupo continúa todos los días. Hebreos 10:24: </a:t>
            </a:r>
            <a:r>
              <a:rPr lang="es-MX" sz="2400" b="1" dirty="0"/>
              <a:t>“Y considerémonos unos a otros para estimularnos al amor y a las buenas obras”. </a:t>
            </a:r>
            <a:r>
              <a:rPr lang="es-MX" sz="2400" dirty="0"/>
              <a:t>1 Pedro 5:2: </a:t>
            </a:r>
            <a:r>
              <a:rPr lang="es-MX" sz="2400" b="1" dirty="0"/>
              <a:t>“…cuidando de ella, no por fuerza, sino voluntariamente; no por ganancia deshonesta, sino con ánimo pronto”.</a:t>
            </a:r>
          </a:p>
        </p:txBody>
      </p:sp>
    </p:spTree>
    <p:extLst>
      <p:ext uri="{BB962C8B-B14F-4D97-AF65-F5344CB8AC3E}">
        <p14:creationId xmlns:p14="http://schemas.microsoft.com/office/powerpoint/2010/main" val="5830390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33399" y="1627057"/>
            <a:ext cx="7968343" cy="3539430"/>
          </a:xfrm>
          <a:prstGeom prst="rect">
            <a:avLst/>
          </a:prstGeom>
        </p:spPr>
        <p:txBody>
          <a:bodyPr wrap="square">
            <a:spAutoFit/>
          </a:bodyPr>
          <a:lstStyle/>
          <a:p>
            <a:pPr algn="just"/>
            <a:r>
              <a:rPr lang="es-MX" sz="3200" dirty="0"/>
              <a:t>No olvidemos durante la semana, fomentar los propósitos del grupo</a:t>
            </a:r>
            <a:r>
              <a:rPr lang="es-MX" sz="3200" dirty="0" smtClean="0"/>
              <a:t>:</a:t>
            </a:r>
          </a:p>
          <a:p>
            <a:pPr algn="just"/>
            <a:r>
              <a:rPr lang="es-MX" sz="3200" dirty="0" smtClean="0"/>
              <a:t> </a:t>
            </a:r>
            <a:r>
              <a:rPr lang="es-MX" sz="3200" dirty="0"/>
              <a:t>A. CRECER EN RELACIÓN CON DIOS </a:t>
            </a:r>
            <a:endParaRPr lang="es-MX" sz="3200" dirty="0" smtClean="0"/>
          </a:p>
          <a:p>
            <a:pPr algn="just"/>
            <a:endParaRPr lang="es-MX" sz="3200" dirty="0" smtClean="0"/>
          </a:p>
          <a:p>
            <a:pPr algn="just"/>
            <a:r>
              <a:rPr lang="es-MX" sz="3200" dirty="0" smtClean="0"/>
              <a:t>1.  Lectura </a:t>
            </a:r>
            <a:r>
              <a:rPr lang="es-MX" sz="3200" dirty="0"/>
              <a:t>bíblica. </a:t>
            </a:r>
            <a:endParaRPr lang="es-MX" sz="3200" dirty="0" smtClean="0"/>
          </a:p>
          <a:p>
            <a:pPr algn="just"/>
            <a:r>
              <a:rPr lang="es-MX" sz="3200" dirty="0" smtClean="0"/>
              <a:t>2</a:t>
            </a:r>
            <a:r>
              <a:rPr lang="es-MX" sz="3200" dirty="0"/>
              <a:t>. Ayuno. </a:t>
            </a:r>
            <a:endParaRPr lang="es-MX" sz="3200" dirty="0" smtClean="0"/>
          </a:p>
          <a:p>
            <a:pPr algn="just"/>
            <a:r>
              <a:rPr lang="es-MX" sz="3200" dirty="0" smtClean="0"/>
              <a:t>3</a:t>
            </a:r>
            <a:r>
              <a:rPr lang="es-MX" sz="3200" dirty="0"/>
              <a:t>. Oración.</a:t>
            </a:r>
          </a:p>
        </p:txBody>
      </p:sp>
    </p:spTree>
    <p:extLst>
      <p:ext uri="{BB962C8B-B14F-4D97-AF65-F5344CB8AC3E}">
        <p14:creationId xmlns:p14="http://schemas.microsoft.com/office/powerpoint/2010/main" val="14500580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66057" y="1674674"/>
            <a:ext cx="8033657" cy="3970318"/>
          </a:xfrm>
          <a:prstGeom prst="rect">
            <a:avLst/>
          </a:prstGeom>
        </p:spPr>
        <p:txBody>
          <a:bodyPr wrap="square">
            <a:spAutoFit/>
          </a:bodyPr>
          <a:lstStyle/>
          <a:p>
            <a:pPr algn="just"/>
            <a:r>
              <a:rPr lang="es-MX" sz="2800" dirty="0"/>
              <a:t>B. CRECER EN RELACIÓN UNOS CON OTROS </a:t>
            </a:r>
            <a:endParaRPr lang="es-MX" sz="2800" dirty="0" smtClean="0"/>
          </a:p>
          <a:p>
            <a:pPr marL="342900" indent="-342900" algn="just">
              <a:buAutoNum type="arabicPeriod"/>
            </a:pPr>
            <a:r>
              <a:rPr lang="es-MX" sz="2800" dirty="0" smtClean="0"/>
              <a:t>Reunión </a:t>
            </a:r>
            <a:r>
              <a:rPr lang="es-MX" sz="2800" dirty="0"/>
              <a:t>de grupo. </a:t>
            </a:r>
            <a:endParaRPr lang="es-MX" sz="2800" dirty="0" smtClean="0"/>
          </a:p>
          <a:p>
            <a:pPr algn="just"/>
            <a:r>
              <a:rPr lang="es-MX" sz="2800" dirty="0" smtClean="0"/>
              <a:t>2</a:t>
            </a:r>
            <a:r>
              <a:rPr lang="es-MX" sz="2800" dirty="0"/>
              <a:t>. Eventos sociales. </a:t>
            </a:r>
            <a:endParaRPr lang="es-MX" sz="2800" dirty="0" smtClean="0"/>
          </a:p>
          <a:p>
            <a:pPr algn="just"/>
            <a:r>
              <a:rPr lang="es-MX" sz="2800" dirty="0" smtClean="0"/>
              <a:t>3</a:t>
            </a:r>
            <a:r>
              <a:rPr lang="es-MX" sz="2800" dirty="0"/>
              <a:t>. Invitaciones personales. </a:t>
            </a:r>
            <a:endParaRPr lang="es-MX" sz="2800" dirty="0" smtClean="0"/>
          </a:p>
          <a:p>
            <a:pPr algn="just"/>
            <a:endParaRPr lang="es-MX" sz="2800" dirty="0"/>
          </a:p>
          <a:p>
            <a:pPr algn="just"/>
            <a:r>
              <a:rPr lang="es-MX" sz="2800" dirty="0" smtClean="0"/>
              <a:t>C</a:t>
            </a:r>
            <a:r>
              <a:rPr lang="es-MX" sz="2800" dirty="0"/>
              <a:t>. CRECER EN NÚMERO Y MULTIPLICARSE </a:t>
            </a:r>
            <a:endParaRPr lang="es-MX" sz="2800" dirty="0" smtClean="0"/>
          </a:p>
          <a:p>
            <a:pPr algn="just"/>
            <a:r>
              <a:rPr lang="es-MX" sz="2800" dirty="0" smtClean="0"/>
              <a:t>1. Llevando </a:t>
            </a:r>
            <a:r>
              <a:rPr lang="es-MX" sz="2800" dirty="0"/>
              <a:t>amigos. </a:t>
            </a:r>
            <a:endParaRPr lang="es-MX" sz="2800" dirty="0" smtClean="0"/>
          </a:p>
          <a:p>
            <a:pPr algn="just"/>
            <a:r>
              <a:rPr lang="es-MX" sz="2800" dirty="0" smtClean="0"/>
              <a:t>2</a:t>
            </a:r>
            <a:r>
              <a:rPr lang="es-MX" sz="2800" dirty="0"/>
              <a:t>. Adiestrando un discípulo. </a:t>
            </a:r>
            <a:endParaRPr lang="es-MX" sz="2800" dirty="0" smtClean="0"/>
          </a:p>
          <a:p>
            <a:pPr algn="just"/>
            <a:r>
              <a:rPr lang="es-MX" sz="2800" dirty="0" smtClean="0"/>
              <a:t>3</a:t>
            </a:r>
            <a:r>
              <a:rPr lang="es-MX" sz="2800" dirty="0"/>
              <a:t>. Evangelismo personal.</a:t>
            </a:r>
          </a:p>
        </p:txBody>
      </p:sp>
    </p:spTree>
    <p:extLst>
      <p:ext uri="{BB962C8B-B14F-4D97-AF65-F5344CB8AC3E}">
        <p14:creationId xmlns:p14="http://schemas.microsoft.com/office/powerpoint/2010/main" val="32162718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44285" y="1501952"/>
            <a:ext cx="7946571" cy="4031873"/>
          </a:xfrm>
          <a:prstGeom prst="rect">
            <a:avLst/>
          </a:prstGeom>
        </p:spPr>
        <p:txBody>
          <a:bodyPr wrap="square">
            <a:spAutoFit/>
          </a:bodyPr>
          <a:lstStyle/>
          <a:p>
            <a:pPr algn="just"/>
            <a:r>
              <a:rPr lang="es-MX" sz="3200" b="1" dirty="0"/>
              <a:t>IX.- DAR A LUZ DA VIDA </a:t>
            </a:r>
            <a:endParaRPr lang="es-MX" sz="3200" b="1" dirty="0" smtClean="0"/>
          </a:p>
          <a:p>
            <a:pPr algn="just"/>
            <a:r>
              <a:rPr lang="es-MX" sz="3200" dirty="0" smtClean="0"/>
              <a:t>En </a:t>
            </a:r>
            <a:r>
              <a:rPr lang="es-MX" sz="3200" dirty="0"/>
              <a:t>los grupos de amistad se experimentan dos tipos de nacimientos continuamente. Esto es uno de los propósitos del grupo, como lo vimos en los propósitos anteriores. </a:t>
            </a:r>
            <a:endParaRPr lang="es-MX" sz="3200" dirty="0" smtClean="0"/>
          </a:p>
          <a:p>
            <a:pPr algn="just"/>
            <a:r>
              <a:rPr lang="es-MX" sz="3200" dirty="0" smtClean="0"/>
              <a:t>Pero </a:t>
            </a:r>
            <a:r>
              <a:rPr lang="es-MX" sz="3200" dirty="0"/>
              <a:t>ya que es uno de los que garantiza la vida del grupo, será necesario enfocarlo como un </a:t>
            </a:r>
            <a:r>
              <a:rPr lang="es-MX" sz="3200" dirty="0" smtClean="0"/>
              <a:t>principio </a:t>
            </a:r>
            <a:r>
              <a:rPr lang="es-MX" sz="3200" dirty="0"/>
              <a:t>que no puede ser movido.</a:t>
            </a:r>
          </a:p>
        </p:txBody>
      </p:sp>
    </p:spTree>
    <p:extLst>
      <p:ext uri="{BB962C8B-B14F-4D97-AF65-F5344CB8AC3E}">
        <p14:creationId xmlns:p14="http://schemas.microsoft.com/office/powerpoint/2010/main" val="21928316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46314" y="1382747"/>
            <a:ext cx="8229600" cy="4401205"/>
          </a:xfrm>
          <a:prstGeom prst="rect">
            <a:avLst/>
          </a:prstGeom>
        </p:spPr>
        <p:txBody>
          <a:bodyPr wrap="square">
            <a:spAutoFit/>
          </a:bodyPr>
          <a:lstStyle/>
          <a:p>
            <a:pPr marL="342900" indent="-342900" algn="just">
              <a:buAutoNum type="alphaUcPeriod"/>
            </a:pPr>
            <a:r>
              <a:rPr lang="es-MX" sz="2800" b="1" dirty="0" smtClean="0"/>
              <a:t>EL </a:t>
            </a:r>
            <a:r>
              <a:rPr lang="es-MX" sz="2800" b="1" dirty="0"/>
              <a:t>NACIMIENTO DE ALMAS </a:t>
            </a:r>
            <a:endParaRPr lang="es-MX" sz="2800" b="1" dirty="0" smtClean="0"/>
          </a:p>
          <a:p>
            <a:pPr algn="just"/>
            <a:r>
              <a:rPr lang="es-MX" sz="2800" dirty="0" smtClean="0"/>
              <a:t>Romanos </a:t>
            </a:r>
            <a:r>
              <a:rPr lang="es-MX" sz="2800" dirty="0"/>
              <a:t>16:5: </a:t>
            </a:r>
            <a:r>
              <a:rPr lang="es-MX" sz="2800" b="1" dirty="0"/>
              <a:t>“…que es el primer fruto de </a:t>
            </a:r>
            <a:r>
              <a:rPr lang="es-MX" sz="2800" b="1" dirty="0" err="1"/>
              <a:t>Acaya</a:t>
            </a:r>
            <a:r>
              <a:rPr lang="es-MX" sz="2800" b="1" dirty="0"/>
              <a:t> para Cristo”.</a:t>
            </a:r>
            <a:r>
              <a:rPr lang="es-MX" sz="2800" dirty="0"/>
              <a:t> </a:t>
            </a:r>
            <a:endParaRPr lang="es-MX" sz="2800" dirty="0" smtClean="0"/>
          </a:p>
          <a:p>
            <a:pPr algn="just"/>
            <a:r>
              <a:rPr lang="es-MX" sz="2800" dirty="0" smtClean="0"/>
              <a:t>Garantizan </a:t>
            </a:r>
            <a:r>
              <a:rPr lang="es-MX" sz="2800" dirty="0"/>
              <a:t>la multiplicación de los miembros, no permiten la comodidad diabólica que nos detiene el crecimiento; nos hacen trabajar y esforzarnos, evitan también la distracción, y que la célula entre en </a:t>
            </a:r>
            <a:r>
              <a:rPr lang="es-MX" sz="2800" b="1" dirty="0"/>
              <a:t>“estado de coma</a:t>
            </a:r>
            <a:r>
              <a:rPr lang="es-MX" sz="2800" b="1" dirty="0" smtClean="0"/>
              <a:t>”.</a:t>
            </a:r>
          </a:p>
          <a:p>
            <a:pPr algn="just"/>
            <a:r>
              <a:rPr lang="es-MX" sz="2800" dirty="0" smtClean="0"/>
              <a:t> </a:t>
            </a:r>
            <a:r>
              <a:rPr lang="es-MX" sz="2800" dirty="0"/>
              <a:t>Es decir muerta en vida, donde solo bautizados asisten como una rutina.</a:t>
            </a:r>
          </a:p>
        </p:txBody>
      </p:sp>
    </p:spTree>
    <p:extLst>
      <p:ext uri="{BB962C8B-B14F-4D97-AF65-F5344CB8AC3E}">
        <p14:creationId xmlns:p14="http://schemas.microsoft.com/office/powerpoint/2010/main" val="1351399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80999" y="1443841"/>
            <a:ext cx="8349343" cy="4324261"/>
          </a:xfrm>
          <a:prstGeom prst="rect">
            <a:avLst/>
          </a:prstGeom>
        </p:spPr>
        <p:txBody>
          <a:bodyPr wrap="square">
            <a:spAutoFit/>
          </a:bodyPr>
          <a:lstStyle/>
          <a:p>
            <a:pPr algn="just"/>
            <a:r>
              <a:rPr lang="es-MX" sz="2500" b="1" dirty="0"/>
              <a:t>B. EL NACIMIENTO DE LÍDERES </a:t>
            </a:r>
            <a:endParaRPr lang="es-MX" sz="2500" b="1" dirty="0" smtClean="0"/>
          </a:p>
          <a:p>
            <a:pPr algn="just"/>
            <a:r>
              <a:rPr lang="es-MX" sz="2500" dirty="0" smtClean="0"/>
              <a:t>Garantizan </a:t>
            </a:r>
            <a:r>
              <a:rPr lang="es-MX" sz="2500" dirty="0"/>
              <a:t>la multiplicación de la célula, sin nuevos líderes naciendo; la célula nunca se multiplicará, y el equilibrio del crecimiento se da cuando el numero de líderes y miembros son proporcionales 1/10 como mínimo aplicando el modelo </a:t>
            </a:r>
            <a:r>
              <a:rPr lang="es-MX" sz="2500" dirty="0" err="1"/>
              <a:t>Jetro</a:t>
            </a:r>
            <a:r>
              <a:rPr lang="es-MX" sz="2500" dirty="0"/>
              <a:t>. </a:t>
            </a:r>
            <a:endParaRPr lang="es-MX" sz="2500" dirty="0" smtClean="0"/>
          </a:p>
          <a:p>
            <a:pPr algn="just"/>
            <a:r>
              <a:rPr lang="es-MX" sz="2500" dirty="0" smtClean="0"/>
              <a:t>Éxodo </a:t>
            </a:r>
            <a:r>
              <a:rPr lang="es-MX" sz="2500" dirty="0"/>
              <a:t>18:21: </a:t>
            </a:r>
            <a:r>
              <a:rPr lang="es-MX" sz="2500" b="1" dirty="0"/>
              <a:t>“…y ponlos sobre el pueblo por jefes de millares, de centenas, de cincuenta y de diez”. </a:t>
            </a:r>
            <a:endParaRPr lang="es-MX" sz="2500" b="1" dirty="0" smtClean="0"/>
          </a:p>
          <a:p>
            <a:pPr algn="just"/>
            <a:r>
              <a:rPr lang="es-MX" sz="2500" dirty="0" smtClean="0"/>
              <a:t>Sin </a:t>
            </a:r>
            <a:r>
              <a:rPr lang="es-MX" sz="2500" dirty="0"/>
              <a:t>nacimientos de nuevos líderes, se correrá el riesgo de que los líderes existentes se enseñoreen de los miembros del grupo; al no permitirles la reproducción, esto ocasiona que las células engorden; pero que no crezcan.</a:t>
            </a:r>
          </a:p>
        </p:txBody>
      </p:sp>
    </p:spTree>
    <p:extLst>
      <p:ext uri="{BB962C8B-B14F-4D97-AF65-F5344CB8AC3E}">
        <p14:creationId xmlns:p14="http://schemas.microsoft.com/office/powerpoint/2010/main" val="24629729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78971" y="1510997"/>
            <a:ext cx="8218715" cy="3939540"/>
          </a:xfrm>
          <a:prstGeom prst="rect">
            <a:avLst/>
          </a:prstGeom>
        </p:spPr>
        <p:txBody>
          <a:bodyPr wrap="square">
            <a:spAutoFit/>
          </a:bodyPr>
          <a:lstStyle/>
          <a:p>
            <a:pPr algn="just"/>
            <a:r>
              <a:rPr lang="es-MX" sz="2500" b="1" dirty="0"/>
              <a:t>X.- UN ESPÍRITU AGRADABLE </a:t>
            </a:r>
            <a:endParaRPr lang="es-MX" sz="2500" b="1" dirty="0" smtClean="0"/>
          </a:p>
          <a:p>
            <a:pPr algn="just"/>
            <a:r>
              <a:rPr lang="es-MX" sz="2500" dirty="0" smtClean="0"/>
              <a:t>La </a:t>
            </a:r>
            <a:r>
              <a:rPr lang="es-MX" sz="2500" dirty="0"/>
              <a:t>atmosfera del grupo, determina la motivación de los congregantes para asistir a la reunión. Por ello el anfitrión y el Timoteo, deben estar bien unidos con el mismo propósito y con un espíritu agradable; para los miembros de la célula</a:t>
            </a:r>
            <a:r>
              <a:rPr lang="es-MX" sz="2500" dirty="0" smtClean="0"/>
              <a:t>.</a:t>
            </a:r>
          </a:p>
          <a:p>
            <a:pPr algn="just"/>
            <a:r>
              <a:rPr lang="es-MX" sz="2500" dirty="0" smtClean="0"/>
              <a:t> </a:t>
            </a:r>
            <a:r>
              <a:rPr lang="es-MX" sz="2500" dirty="0"/>
              <a:t>Amós 3:3: </a:t>
            </a:r>
            <a:r>
              <a:rPr lang="es-MX" sz="2500" b="1" dirty="0"/>
              <a:t>“¿Andarán dos juntos, si no estuvieren de acuerdo?”. </a:t>
            </a:r>
            <a:endParaRPr lang="es-MX" sz="2500" b="1" dirty="0" smtClean="0"/>
          </a:p>
          <a:p>
            <a:pPr algn="just"/>
            <a:r>
              <a:rPr lang="es-MX" sz="2500" dirty="0" smtClean="0"/>
              <a:t>Estudios </a:t>
            </a:r>
            <a:r>
              <a:rPr lang="es-MX" sz="2500" dirty="0"/>
              <a:t>realizados, determinan que las personas deciden volver a nuestras reuniones; los primeros cinco minutos de haber llegado.</a:t>
            </a:r>
          </a:p>
        </p:txBody>
      </p:sp>
    </p:spTree>
    <p:extLst>
      <p:ext uri="{BB962C8B-B14F-4D97-AF65-F5344CB8AC3E}">
        <p14:creationId xmlns:p14="http://schemas.microsoft.com/office/powerpoint/2010/main" val="20107247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68085" y="1448697"/>
            <a:ext cx="8251371" cy="4401205"/>
          </a:xfrm>
          <a:prstGeom prst="rect">
            <a:avLst/>
          </a:prstGeom>
        </p:spPr>
        <p:txBody>
          <a:bodyPr wrap="square">
            <a:spAutoFit/>
          </a:bodyPr>
          <a:lstStyle/>
          <a:p>
            <a:pPr algn="just"/>
            <a:r>
              <a:rPr lang="es-MX" sz="2800" dirty="0"/>
              <a:t>Gran parte del ambiente en los grupos, es determinado por el anfitrión; por eso es de suma importancia conocer el carácter del anfitrión y el de su familia, antes de establecer la célula. Lucas 10:5: </a:t>
            </a:r>
            <a:r>
              <a:rPr lang="es-MX" sz="2800" b="1" dirty="0"/>
              <a:t>“En cualquier casa donde entréis, primeramente decid: Paz sea a esta casa”.</a:t>
            </a:r>
            <a:r>
              <a:rPr lang="es-MX" sz="2800" dirty="0"/>
              <a:t> </a:t>
            </a:r>
            <a:endParaRPr lang="es-MX" sz="2800" dirty="0" smtClean="0"/>
          </a:p>
          <a:p>
            <a:pPr algn="just"/>
            <a:r>
              <a:rPr lang="es-MX" sz="2800" dirty="0" smtClean="0"/>
              <a:t>El </a:t>
            </a:r>
            <a:r>
              <a:rPr lang="es-MX" sz="2800" dirty="0"/>
              <a:t>pastor y el líder, determinarán si la casa es apta para engendrar bebés espirituales. Recordemos que la gran mayoría de creyentes son ganados más por las relaciones, que por las reuniones </a:t>
            </a:r>
            <a:r>
              <a:rPr lang="es-MX" sz="2800" dirty="0" smtClean="0"/>
              <a:t>evangelistas.</a:t>
            </a:r>
            <a:endParaRPr lang="es-MX" sz="2800" dirty="0"/>
          </a:p>
        </p:txBody>
      </p:sp>
    </p:spTree>
    <p:extLst>
      <p:ext uri="{BB962C8B-B14F-4D97-AF65-F5344CB8AC3E}">
        <p14:creationId xmlns:p14="http://schemas.microsoft.com/office/powerpoint/2010/main" val="875911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11629" y="1995492"/>
            <a:ext cx="8022771" cy="1754326"/>
          </a:xfrm>
          <a:prstGeom prst="rect">
            <a:avLst/>
          </a:prstGeom>
        </p:spPr>
        <p:txBody>
          <a:bodyPr wrap="square">
            <a:spAutoFit/>
          </a:bodyPr>
          <a:lstStyle/>
          <a:p>
            <a:pPr algn="just"/>
            <a:r>
              <a:rPr lang="es-MX" sz="3600" dirty="0"/>
              <a:t>BASE BÍBLICA: 1 Corintios 11:17 </a:t>
            </a:r>
            <a:endParaRPr lang="es-MX" sz="3600" dirty="0" smtClean="0"/>
          </a:p>
          <a:p>
            <a:pPr algn="just"/>
            <a:r>
              <a:rPr lang="es-MX" sz="3600" b="1" dirty="0" smtClean="0"/>
              <a:t>“…</a:t>
            </a:r>
            <a:r>
              <a:rPr lang="es-MX" sz="3600" b="1" dirty="0"/>
              <a:t>porque no os congregáis para lo mejor, sino para lo peor”.</a:t>
            </a:r>
          </a:p>
        </p:txBody>
      </p:sp>
    </p:spTree>
    <p:extLst>
      <p:ext uri="{BB962C8B-B14F-4D97-AF65-F5344CB8AC3E}">
        <p14:creationId xmlns:p14="http://schemas.microsoft.com/office/powerpoint/2010/main" val="13917919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55171" y="1446351"/>
            <a:ext cx="8153400" cy="4031873"/>
          </a:xfrm>
          <a:prstGeom prst="rect">
            <a:avLst/>
          </a:prstGeom>
        </p:spPr>
        <p:txBody>
          <a:bodyPr wrap="square">
            <a:spAutoFit/>
          </a:bodyPr>
          <a:lstStyle/>
          <a:p>
            <a:pPr algn="just"/>
            <a:r>
              <a:rPr lang="es-MX" sz="3200" dirty="0"/>
              <a:t>Algunas recomendaciones en las casas celulares</a:t>
            </a:r>
            <a:r>
              <a:rPr lang="es-MX" sz="3200" dirty="0" smtClean="0"/>
              <a:t>:</a:t>
            </a:r>
          </a:p>
          <a:p>
            <a:pPr algn="just"/>
            <a:r>
              <a:rPr lang="es-MX" sz="3200" dirty="0" smtClean="0"/>
              <a:t> </a:t>
            </a:r>
          </a:p>
          <a:p>
            <a:pPr algn="just"/>
            <a:r>
              <a:rPr lang="es-MX" sz="3200" dirty="0" smtClean="0"/>
              <a:t>A. Ambiente </a:t>
            </a:r>
            <a:r>
              <a:rPr lang="es-MX" sz="3200" dirty="0"/>
              <a:t>agradable. </a:t>
            </a:r>
            <a:endParaRPr lang="es-MX" sz="3200" dirty="0" smtClean="0"/>
          </a:p>
          <a:p>
            <a:pPr algn="just"/>
            <a:r>
              <a:rPr lang="es-MX" sz="3200" dirty="0" smtClean="0"/>
              <a:t>B</a:t>
            </a:r>
            <a:r>
              <a:rPr lang="es-MX" sz="3200" dirty="0"/>
              <a:t>. Ambiente de confianza. </a:t>
            </a:r>
            <a:endParaRPr lang="es-MX" sz="3200" dirty="0" smtClean="0"/>
          </a:p>
          <a:p>
            <a:pPr algn="just"/>
            <a:r>
              <a:rPr lang="es-MX" sz="3200" dirty="0" smtClean="0"/>
              <a:t>C</a:t>
            </a:r>
            <a:r>
              <a:rPr lang="es-MX" sz="3200" dirty="0"/>
              <a:t>. Tolerancia. </a:t>
            </a:r>
            <a:endParaRPr lang="es-MX" sz="3200" dirty="0" smtClean="0"/>
          </a:p>
          <a:p>
            <a:pPr algn="just"/>
            <a:r>
              <a:rPr lang="es-MX" sz="3200" dirty="0" smtClean="0"/>
              <a:t>D</a:t>
            </a:r>
            <a:r>
              <a:rPr lang="es-MX" sz="3200" dirty="0"/>
              <a:t>. Respeto. </a:t>
            </a:r>
            <a:endParaRPr lang="es-MX" sz="3200" dirty="0" smtClean="0"/>
          </a:p>
          <a:p>
            <a:pPr algn="just"/>
            <a:r>
              <a:rPr lang="es-MX" sz="3200" dirty="0" smtClean="0"/>
              <a:t>E</a:t>
            </a:r>
            <a:r>
              <a:rPr lang="es-MX" sz="3200" dirty="0"/>
              <a:t>. Ambiente limpio.</a:t>
            </a:r>
          </a:p>
        </p:txBody>
      </p:sp>
    </p:spTree>
    <p:extLst>
      <p:ext uri="{BB962C8B-B14F-4D97-AF65-F5344CB8AC3E}">
        <p14:creationId xmlns:p14="http://schemas.microsoft.com/office/powerpoint/2010/main" val="20921701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55171" y="1581168"/>
            <a:ext cx="8098972" cy="3970318"/>
          </a:xfrm>
          <a:prstGeom prst="rect">
            <a:avLst/>
          </a:prstGeom>
        </p:spPr>
        <p:txBody>
          <a:bodyPr wrap="square">
            <a:spAutoFit/>
          </a:bodyPr>
          <a:lstStyle/>
          <a:p>
            <a:pPr algn="just"/>
            <a:r>
              <a:rPr lang="es-MX" sz="2800" b="1" dirty="0"/>
              <a:t>XI.- LOS LÍDERES CON BUENA ACTITUD </a:t>
            </a:r>
            <a:endParaRPr lang="es-MX" sz="2800" b="1" dirty="0" smtClean="0"/>
          </a:p>
          <a:p>
            <a:pPr algn="just"/>
            <a:r>
              <a:rPr lang="es-MX" sz="2800" dirty="0" smtClean="0"/>
              <a:t>Son </a:t>
            </a:r>
            <a:r>
              <a:rPr lang="es-MX" sz="2800" dirty="0"/>
              <a:t>los anfitriones los que en su mayoría, determinan el ambiente de la casa. Sin embargo, es el líder quien determina el ambiente de la reunión. </a:t>
            </a:r>
            <a:endParaRPr lang="es-MX" sz="2800" dirty="0" smtClean="0"/>
          </a:p>
          <a:p>
            <a:pPr algn="just"/>
            <a:r>
              <a:rPr lang="es-MX" sz="2800" dirty="0" smtClean="0"/>
              <a:t>Proverbios </a:t>
            </a:r>
            <a:r>
              <a:rPr lang="es-MX" sz="2800" dirty="0"/>
              <a:t>17:22: </a:t>
            </a:r>
            <a:r>
              <a:rPr lang="es-MX" sz="2800" b="1" dirty="0"/>
              <a:t>“El corazón alegre constituye un buen remedio…”. </a:t>
            </a:r>
            <a:r>
              <a:rPr lang="es-MX" sz="2800" dirty="0"/>
              <a:t>Creo que la actitud del líder, será usada por Dios como un buen remedio para el enfermo; de aquel que le falta paz, perdón, aceptación, etc.</a:t>
            </a:r>
          </a:p>
        </p:txBody>
      </p:sp>
    </p:spTree>
    <p:extLst>
      <p:ext uri="{BB962C8B-B14F-4D97-AF65-F5344CB8AC3E}">
        <p14:creationId xmlns:p14="http://schemas.microsoft.com/office/powerpoint/2010/main" val="29287774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55171" y="1382747"/>
            <a:ext cx="7957458" cy="4401205"/>
          </a:xfrm>
          <a:prstGeom prst="rect">
            <a:avLst/>
          </a:prstGeom>
        </p:spPr>
        <p:txBody>
          <a:bodyPr wrap="square">
            <a:spAutoFit/>
          </a:bodyPr>
          <a:lstStyle/>
          <a:p>
            <a:pPr algn="just"/>
            <a:r>
              <a:rPr lang="es-MX" sz="2800" dirty="0"/>
              <a:t>La mayoría de las personas al llegar a una reunión, perciben la actitud del líder (buena o mala); la cual producirá paz o perturbación en el oyente. Siempre recuerde que lo que traemos, es lo que trasmitimos, que nadie puede dar lo que no tiene. Los líderes deberán enseñorearse de su espíritu, es decir tener control de sus actitudes. </a:t>
            </a:r>
            <a:endParaRPr lang="es-MX" sz="2800" dirty="0" smtClean="0"/>
          </a:p>
          <a:p>
            <a:pPr algn="just"/>
            <a:r>
              <a:rPr lang="es-MX" sz="2800" dirty="0" smtClean="0"/>
              <a:t>Proverbios </a:t>
            </a:r>
            <a:r>
              <a:rPr lang="es-MX" sz="2800" dirty="0"/>
              <a:t>16:32: </a:t>
            </a:r>
            <a:r>
              <a:rPr lang="es-MX" sz="2800" b="1" dirty="0"/>
              <a:t>“Mejor es el que tarda en airarse que el fuerte; y el que se enseñorea de su espíritu…”.</a:t>
            </a:r>
          </a:p>
        </p:txBody>
      </p:sp>
    </p:spTree>
    <p:extLst>
      <p:ext uri="{BB962C8B-B14F-4D97-AF65-F5344CB8AC3E}">
        <p14:creationId xmlns:p14="http://schemas.microsoft.com/office/powerpoint/2010/main" val="3225244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91885" y="1489226"/>
            <a:ext cx="8338457" cy="4154984"/>
          </a:xfrm>
          <a:prstGeom prst="rect">
            <a:avLst/>
          </a:prstGeom>
        </p:spPr>
        <p:txBody>
          <a:bodyPr wrap="square">
            <a:spAutoFit/>
          </a:bodyPr>
          <a:lstStyle/>
          <a:p>
            <a:pPr algn="just"/>
            <a:r>
              <a:rPr lang="es-MX" sz="2400" b="1" dirty="0"/>
              <a:t>XII.- LA VISIÓN </a:t>
            </a:r>
            <a:endParaRPr lang="es-MX" sz="2400" b="1" dirty="0" smtClean="0"/>
          </a:p>
          <a:p>
            <a:pPr algn="just"/>
            <a:r>
              <a:rPr lang="es-MX" sz="2400" dirty="0" smtClean="0"/>
              <a:t>Toda </a:t>
            </a:r>
            <a:r>
              <a:rPr lang="es-MX" sz="2400" dirty="0"/>
              <a:t>iglesia necesita una visión para tener rumbo, sin ella el trabajo no tendrá éxito. En los tiempos de Samuel la visión escaseaba. </a:t>
            </a:r>
            <a:endParaRPr lang="es-MX" sz="2400" dirty="0" smtClean="0"/>
          </a:p>
          <a:p>
            <a:pPr algn="just"/>
            <a:r>
              <a:rPr lang="es-MX" sz="2400" dirty="0" smtClean="0"/>
              <a:t>1 </a:t>
            </a:r>
            <a:r>
              <a:rPr lang="es-MX" sz="2400" dirty="0"/>
              <a:t>Samuel 3:1: </a:t>
            </a:r>
            <a:r>
              <a:rPr lang="es-MX" sz="2400" b="1" dirty="0"/>
              <a:t>“la palabra de Jehová escaseaba en aquellos días; no había visión con frecuencia”. </a:t>
            </a:r>
            <a:endParaRPr lang="es-MX" sz="2400" b="1" dirty="0" smtClean="0"/>
          </a:p>
          <a:p>
            <a:pPr algn="just"/>
            <a:r>
              <a:rPr lang="es-MX" sz="2400" dirty="0" smtClean="0"/>
              <a:t>Cuando </a:t>
            </a:r>
            <a:r>
              <a:rPr lang="es-MX" sz="2400" dirty="0"/>
              <a:t>la visión es escasa, no hay discernimiento para la voz de Dios. Samuel escuchó la voz de Dios y no supo conocerla. ¿Para qué me llamaste? Le pregunto Elí. </a:t>
            </a:r>
            <a:endParaRPr lang="es-MX" sz="2400" dirty="0" smtClean="0"/>
          </a:p>
          <a:p>
            <a:pPr algn="just"/>
            <a:r>
              <a:rPr lang="es-MX" sz="2400" dirty="0" smtClean="0"/>
              <a:t>1 </a:t>
            </a:r>
            <a:r>
              <a:rPr lang="es-MX" sz="2400" dirty="0"/>
              <a:t>Samuel 3:5: </a:t>
            </a:r>
            <a:r>
              <a:rPr lang="es-MX" sz="2400" b="1" dirty="0"/>
              <a:t>“… ¿Para qué me llamaste? Y Elí le dijo: Yo no he llamado; vuelve y acuéstate…”. </a:t>
            </a:r>
          </a:p>
        </p:txBody>
      </p:sp>
    </p:spTree>
    <p:extLst>
      <p:ext uri="{BB962C8B-B14F-4D97-AF65-F5344CB8AC3E}">
        <p14:creationId xmlns:p14="http://schemas.microsoft.com/office/powerpoint/2010/main" val="1821913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89857" y="1380630"/>
            <a:ext cx="8186057" cy="4401205"/>
          </a:xfrm>
          <a:prstGeom prst="rect">
            <a:avLst/>
          </a:prstGeom>
        </p:spPr>
        <p:txBody>
          <a:bodyPr wrap="square">
            <a:spAutoFit/>
          </a:bodyPr>
          <a:lstStyle/>
          <a:p>
            <a:pPr algn="just"/>
            <a:r>
              <a:rPr lang="es-MX" sz="2800" dirty="0"/>
              <a:t>Sin visión se forman cristianos solo con conocimiento y religiosidad, pero faltos de discernimiento para el trabajo de la obra de Dios. Habacuc </a:t>
            </a:r>
            <a:r>
              <a:rPr lang="es-MX" sz="2800" b="1" dirty="0"/>
              <a:t>2:2-3: “…Escribe la visión, y </a:t>
            </a:r>
            <a:r>
              <a:rPr lang="es-MX" sz="2800" b="1" dirty="0" err="1"/>
              <a:t>declá</a:t>
            </a:r>
            <a:r>
              <a:rPr lang="es-MX" sz="2800" b="1" dirty="0"/>
              <a:t>- rala en tablas, para que corra el que leyere en ella. Aunque la visión tardará aún por un tiempo, mas se apresura hacia el fin, y no mentirá; aunque tardare, espéralo, porque sin duda vendrá, no tardará”.</a:t>
            </a:r>
            <a:r>
              <a:rPr lang="es-MX" sz="2800" dirty="0"/>
              <a:t> </a:t>
            </a:r>
            <a:endParaRPr lang="es-MX" sz="2800" dirty="0" smtClean="0"/>
          </a:p>
          <a:p>
            <a:pPr algn="just"/>
            <a:r>
              <a:rPr lang="es-MX" sz="2800" dirty="0" smtClean="0"/>
              <a:t>Elí </a:t>
            </a:r>
            <a:r>
              <a:rPr lang="es-MX" sz="2800" dirty="0"/>
              <a:t>es el prototipo de líder sin visión, que no pudo siquiera reproducir su fe en sus hijos. </a:t>
            </a:r>
          </a:p>
        </p:txBody>
      </p:sp>
    </p:spTree>
    <p:extLst>
      <p:ext uri="{BB962C8B-B14F-4D97-AF65-F5344CB8AC3E}">
        <p14:creationId xmlns:p14="http://schemas.microsoft.com/office/powerpoint/2010/main" val="9768602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66057" y="1653179"/>
            <a:ext cx="7979229" cy="3539430"/>
          </a:xfrm>
          <a:prstGeom prst="rect">
            <a:avLst/>
          </a:prstGeom>
        </p:spPr>
        <p:txBody>
          <a:bodyPr wrap="square">
            <a:spAutoFit/>
          </a:bodyPr>
          <a:lstStyle/>
          <a:p>
            <a:pPr algn="just"/>
            <a:r>
              <a:rPr lang="es-MX" sz="2800" dirty="0"/>
              <a:t>La visión nos permite</a:t>
            </a:r>
            <a:r>
              <a:rPr lang="es-MX" sz="2800" dirty="0" smtClean="0"/>
              <a:t>:</a:t>
            </a:r>
          </a:p>
          <a:p>
            <a:pPr algn="just"/>
            <a:r>
              <a:rPr lang="es-MX" sz="2800" dirty="0" smtClean="0"/>
              <a:t> </a:t>
            </a:r>
          </a:p>
          <a:p>
            <a:pPr algn="just"/>
            <a:r>
              <a:rPr lang="es-MX" sz="2800" dirty="0" smtClean="0"/>
              <a:t>A.  Ver </a:t>
            </a:r>
            <a:r>
              <a:rPr lang="es-MX" sz="2800" dirty="0"/>
              <a:t>nuestro progreso. </a:t>
            </a:r>
            <a:endParaRPr lang="es-MX" sz="2800" dirty="0" smtClean="0"/>
          </a:p>
          <a:p>
            <a:pPr algn="just"/>
            <a:r>
              <a:rPr lang="es-MX" sz="2800" dirty="0" smtClean="0"/>
              <a:t>B</a:t>
            </a:r>
            <a:r>
              <a:rPr lang="es-MX" sz="2800" dirty="0"/>
              <a:t>. Nos mantiene unidos </a:t>
            </a:r>
            <a:endParaRPr lang="es-MX" sz="2800" dirty="0" smtClean="0"/>
          </a:p>
          <a:p>
            <a:pPr algn="just"/>
            <a:r>
              <a:rPr lang="es-MX" sz="2800" dirty="0" smtClean="0"/>
              <a:t>C</a:t>
            </a:r>
            <a:r>
              <a:rPr lang="es-MX" sz="2800" dirty="0"/>
              <a:t>. Nos motiva. </a:t>
            </a:r>
            <a:endParaRPr lang="es-MX" sz="2800" dirty="0" smtClean="0"/>
          </a:p>
          <a:p>
            <a:pPr algn="just"/>
            <a:r>
              <a:rPr lang="es-MX" sz="2800" dirty="0" smtClean="0"/>
              <a:t>D</a:t>
            </a:r>
            <a:r>
              <a:rPr lang="es-MX" sz="2800" dirty="0"/>
              <a:t>. Da dirección. </a:t>
            </a:r>
            <a:endParaRPr lang="es-MX" sz="2800" dirty="0" smtClean="0"/>
          </a:p>
          <a:p>
            <a:pPr algn="just"/>
            <a:r>
              <a:rPr lang="es-MX" sz="2800" dirty="0" smtClean="0"/>
              <a:t>Proverbios </a:t>
            </a:r>
            <a:r>
              <a:rPr lang="es-MX" sz="2800" dirty="0"/>
              <a:t>29:18: </a:t>
            </a:r>
            <a:endParaRPr lang="es-MX" sz="2800" dirty="0" smtClean="0"/>
          </a:p>
          <a:p>
            <a:pPr algn="just"/>
            <a:r>
              <a:rPr lang="es-MX" sz="2800" b="1" dirty="0" smtClean="0"/>
              <a:t>“</a:t>
            </a:r>
            <a:r>
              <a:rPr lang="es-MX" sz="2800" b="1" dirty="0"/>
              <a:t>Sin profecía el pueblo se desenfrena…”. </a:t>
            </a:r>
          </a:p>
        </p:txBody>
      </p:sp>
    </p:spTree>
    <p:extLst>
      <p:ext uri="{BB962C8B-B14F-4D97-AF65-F5344CB8AC3E}">
        <p14:creationId xmlns:p14="http://schemas.microsoft.com/office/powerpoint/2010/main" val="309413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11629" y="1615665"/>
            <a:ext cx="8131628" cy="3662541"/>
          </a:xfrm>
          <a:prstGeom prst="rect">
            <a:avLst/>
          </a:prstGeom>
        </p:spPr>
        <p:txBody>
          <a:bodyPr wrap="square">
            <a:spAutoFit/>
          </a:bodyPr>
          <a:lstStyle/>
          <a:p>
            <a:pPr algn="just"/>
            <a:r>
              <a:rPr lang="es-MX" sz="4000" b="1" dirty="0"/>
              <a:t>CONCLUSIÓN</a:t>
            </a:r>
            <a:r>
              <a:rPr lang="es-MX" sz="3200" b="1" dirty="0"/>
              <a:t> </a:t>
            </a:r>
            <a:endParaRPr lang="es-MX" sz="3200" b="1" dirty="0" smtClean="0"/>
          </a:p>
          <a:p>
            <a:pPr algn="just"/>
            <a:r>
              <a:rPr lang="es-MX" sz="3200" dirty="0" smtClean="0"/>
              <a:t>Si </a:t>
            </a:r>
            <a:r>
              <a:rPr lang="es-MX" sz="3200" dirty="0"/>
              <a:t>quieres tener éxito en tu célula, no olvides estas recomendaciones. Todas ellas han sido probadas en la práctica de nuestra iglesia. </a:t>
            </a:r>
            <a:endParaRPr lang="es-MX" sz="3200" dirty="0" smtClean="0"/>
          </a:p>
          <a:p>
            <a:pPr algn="just"/>
            <a:r>
              <a:rPr lang="es-MX" sz="3200" dirty="0" smtClean="0"/>
              <a:t>Si </a:t>
            </a:r>
            <a:r>
              <a:rPr lang="es-MX" sz="3200" dirty="0"/>
              <a:t>estás teniendo problemas con alguna de ellas, pide consejo a tus líderes o al Señor en oración.</a:t>
            </a:r>
          </a:p>
        </p:txBody>
      </p:sp>
    </p:spTree>
    <p:extLst>
      <p:ext uri="{BB962C8B-B14F-4D97-AF65-F5344CB8AC3E}">
        <p14:creationId xmlns:p14="http://schemas.microsoft.com/office/powerpoint/2010/main" val="647100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13657" y="1285411"/>
            <a:ext cx="8229600" cy="4708981"/>
          </a:xfrm>
          <a:prstGeom prst="rect">
            <a:avLst/>
          </a:prstGeom>
        </p:spPr>
        <p:txBody>
          <a:bodyPr wrap="square">
            <a:spAutoFit/>
          </a:bodyPr>
          <a:lstStyle/>
          <a:p>
            <a:pPr algn="just"/>
            <a:r>
              <a:rPr lang="es-MX" sz="4000" b="1" dirty="0"/>
              <a:t>INTRODUCCIÓN </a:t>
            </a:r>
            <a:endParaRPr lang="es-MX" sz="4000" b="1" dirty="0" smtClean="0"/>
          </a:p>
          <a:p>
            <a:pPr algn="just"/>
            <a:r>
              <a:rPr lang="es-MX" sz="2600" dirty="0" smtClean="0"/>
              <a:t>Los </a:t>
            </a:r>
            <a:r>
              <a:rPr lang="es-MX" sz="2600" dirty="0"/>
              <a:t>principios son reglas o normas de conducta, que orientan a la acción. Se trata de normas de carácter general, máximas universales, como por ejemplo: amar al prójimo, no mentir, respetar la vida, etc. </a:t>
            </a:r>
            <a:endParaRPr lang="es-MX" sz="2600" dirty="0" smtClean="0"/>
          </a:p>
          <a:p>
            <a:pPr algn="just"/>
            <a:r>
              <a:rPr lang="es-MX" sz="2600" dirty="0" smtClean="0"/>
              <a:t>Los </a:t>
            </a:r>
            <a:r>
              <a:rPr lang="es-MX" sz="2600" dirty="0"/>
              <a:t>principios morales también se llaman máximas o preceptos. La Iglesia a través del trabajo en los hogares, ha experimentado la necesidad de establecer algunos principios en la vida celular. Aunque esto puede variar de acuerdo al contexto, presentamos algunos principios vitales para el éxito celular:</a:t>
            </a:r>
          </a:p>
        </p:txBody>
      </p:sp>
    </p:spTree>
    <p:extLst>
      <p:ext uri="{BB962C8B-B14F-4D97-AF65-F5344CB8AC3E}">
        <p14:creationId xmlns:p14="http://schemas.microsoft.com/office/powerpoint/2010/main" val="3171128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431115"/>
            <a:ext cx="8539684" cy="4339650"/>
          </a:xfrm>
          <a:prstGeom prst="rect">
            <a:avLst/>
          </a:prstGeom>
        </p:spPr>
        <p:txBody>
          <a:bodyPr wrap="square">
            <a:spAutoFit/>
          </a:bodyPr>
          <a:lstStyle/>
          <a:p>
            <a:pPr algn="just"/>
            <a:r>
              <a:rPr lang="es-MX" sz="2300" b="1" dirty="0"/>
              <a:t>I.- LA PARTICIPACIÓN </a:t>
            </a:r>
            <a:endParaRPr lang="es-MX" sz="2300" b="1" dirty="0" smtClean="0"/>
          </a:p>
          <a:p>
            <a:pPr algn="just"/>
            <a:r>
              <a:rPr lang="es-MX" sz="2300" dirty="0" smtClean="0"/>
              <a:t>En </a:t>
            </a:r>
            <a:r>
              <a:rPr lang="es-MX" sz="2300" dirty="0"/>
              <a:t>la reunión de los grupos de amistad, es importantísimo reconocer que la reunión no gira en torno solamente al líder; en cuanto a la participación. En el grupo celular la participación de todo el cuerpo de Cristo debe existir, donde el objetivo del líder será lograr; que todo el cuerpo entre en función durante la reunión. </a:t>
            </a:r>
            <a:endParaRPr lang="es-MX" sz="2300" dirty="0" smtClean="0"/>
          </a:p>
          <a:p>
            <a:pPr algn="just"/>
            <a:r>
              <a:rPr lang="es-MX" sz="2300" dirty="0" smtClean="0"/>
              <a:t>Romanos </a:t>
            </a:r>
            <a:r>
              <a:rPr lang="es-MX" sz="2300" dirty="0"/>
              <a:t>12:5: </a:t>
            </a:r>
            <a:r>
              <a:rPr lang="es-MX" sz="2300" b="1" dirty="0"/>
              <a:t>“…somos un cuerpo en Cristo, y todos miembros los unos de los otros”. </a:t>
            </a:r>
            <a:r>
              <a:rPr lang="es-MX" sz="2300" dirty="0"/>
              <a:t>Para lograr que cada miembro del cuerpo funcione en su don, se deberá promover la participación. </a:t>
            </a:r>
            <a:endParaRPr lang="es-MX" sz="2300" dirty="0" smtClean="0"/>
          </a:p>
          <a:p>
            <a:pPr algn="just"/>
            <a:r>
              <a:rPr lang="es-MX" sz="2300" dirty="0" smtClean="0"/>
              <a:t>Romanos </a:t>
            </a:r>
            <a:r>
              <a:rPr lang="es-MX" sz="2300" dirty="0"/>
              <a:t>12:6-8: </a:t>
            </a:r>
            <a:r>
              <a:rPr lang="es-MX" sz="2300" b="1" dirty="0"/>
              <a:t>“…según la gracia que nos es dada, si el de profecía, úsese conforme a la medida de la fe; o si de servicio, en servir; o el que enseña, en la enseñanza”.</a:t>
            </a:r>
          </a:p>
        </p:txBody>
      </p:sp>
    </p:spTree>
    <p:extLst>
      <p:ext uri="{BB962C8B-B14F-4D97-AF65-F5344CB8AC3E}">
        <p14:creationId xmlns:p14="http://schemas.microsoft.com/office/powerpoint/2010/main" val="374351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22513" y="1524522"/>
            <a:ext cx="8218715" cy="3970318"/>
          </a:xfrm>
          <a:prstGeom prst="rect">
            <a:avLst/>
          </a:prstGeom>
        </p:spPr>
        <p:txBody>
          <a:bodyPr wrap="square">
            <a:spAutoFit/>
          </a:bodyPr>
          <a:lstStyle/>
          <a:p>
            <a:pPr algn="just"/>
            <a:r>
              <a:rPr lang="es-MX" sz="3600" b="1" dirty="0"/>
              <a:t>II.- LA ORACIÓN </a:t>
            </a:r>
            <a:endParaRPr lang="es-MX" sz="3600" b="1" dirty="0" smtClean="0"/>
          </a:p>
          <a:p>
            <a:pPr algn="just"/>
            <a:r>
              <a:rPr lang="es-MX" sz="3600" dirty="0" smtClean="0"/>
              <a:t>La </a:t>
            </a:r>
            <a:r>
              <a:rPr lang="es-MX" sz="3600" dirty="0"/>
              <a:t>oración es la parte donde en la reunión, dejamos un lugar a Dios; para que participe con nosotros en el grupo de amistad. </a:t>
            </a:r>
            <a:endParaRPr lang="es-MX" sz="3600" dirty="0" smtClean="0"/>
          </a:p>
          <a:p>
            <a:pPr algn="just"/>
            <a:r>
              <a:rPr lang="es-MX" sz="3600" dirty="0" smtClean="0"/>
              <a:t>Por </a:t>
            </a:r>
            <a:r>
              <a:rPr lang="es-MX" sz="3600" dirty="0"/>
              <a:t>ello es de suma importancia, que ninguna reunión en casa se realice sin oración.</a:t>
            </a:r>
          </a:p>
        </p:txBody>
      </p:sp>
    </p:spTree>
    <p:extLst>
      <p:ext uri="{BB962C8B-B14F-4D97-AF65-F5344CB8AC3E}">
        <p14:creationId xmlns:p14="http://schemas.microsoft.com/office/powerpoint/2010/main" val="1621250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46314" y="1481354"/>
            <a:ext cx="8175172" cy="4093428"/>
          </a:xfrm>
          <a:prstGeom prst="rect">
            <a:avLst/>
          </a:prstGeom>
        </p:spPr>
        <p:txBody>
          <a:bodyPr wrap="square">
            <a:spAutoFit/>
          </a:bodyPr>
          <a:lstStyle/>
          <a:p>
            <a:pPr marL="342900" indent="-342900" algn="just">
              <a:buAutoNum type="alphaUcPeriod"/>
            </a:pPr>
            <a:r>
              <a:rPr lang="es-MX" sz="2600" b="1" dirty="0" smtClean="0"/>
              <a:t>ORACIÓN </a:t>
            </a:r>
            <a:r>
              <a:rPr lang="es-MX" sz="2600" b="1" dirty="0"/>
              <a:t>ANTES DEL DÍA DE REUNIÓN </a:t>
            </a:r>
            <a:endParaRPr lang="es-MX" sz="2600" b="1" dirty="0" smtClean="0"/>
          </a:p>
          <a:p>
            <a:pPr algn="just"/>
            <a:r>
              <a:rPr lang="es-MX" sz="2600" dirty="0" smtClean="0"/>
              <a:t>Todo </a:t>
            </a:r>
            <a:r>
              <a:rPr lang="es-MX" sz="2600" dirty="0"/>
              <a:t>grupo de amistad tiene como objetivo, lograr volverse un estilo de vida; donde la reunión no es el único lugar; donde nos acordemos de orar por nuestros hermanos y visitantes. Hagamos de cada oración, una oportunidad para tener presente la vida de cada integrante del grupo; así como sus necesidades para interceder por ellos. Efesios 6:18: </a:t>
            </a:r>
            <a:r>
              <a:rPr lang="es-MX" sz="2600" b="1" dirty="0"/>
              <a:t>“orando en todo tiempo con toda oración y súplica en el Espíritu, y velando en ello con toda perseverancia y súplica por todos los santos”.</a:t>
            </a:r>
          </a:p>
        </p:txBody>
      </p:sp>
    </p:spTree>
    <p:extLst>
      <p:ext uri="{BB962C8B-B14F-4D97-AF65-F5344CB8AC3E}">
        <p14:creationId xmlns:p14="http://schemas.microsoft.com/office/powerpoint/2010/main" val="3284964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00743" y="1406996"/>
            <a:ext cx="8120743" cy="4401205"/>
          </a:xfrm>
          <a:prstGeom prst="rect">
            <a:avLst/>
          </a:prstGeom>
        </p:spPr>
        <p:txBody>
          <a:bodyPr wrap="square">
            <a:spAutoFit/>
          </a:bodyPr>
          <a:lstStyle/>
          <a:p>
            <a:pPr algn="just"/>
            <a:r>
              <a:rPr lang="es-MX" sz="2800" b="1" dirty="0"/>
              <a:t>B. DURANTE LA REUNIÓN </a:t>
            </a:r>
            <a:endParaRPr lang="es-MX" sz="2800" b="1" dirty="0" smtClean="0"/>
          </a:p>
          <a:p>
            <a:pPr algn="just"/>
            <a:r>
              <a:rPr lang="es-MX" sz="2800" dirty="0" smtClean="0"/>
              <a:t>Una </a:t>
            </a:r>
            <a:r>
              <a:rPr lang="es-MX" sz="2800" dirty="0"/>
              <a:t>verdad que todos debemos practicar, es que se logra más dejando a Dios actuar por medio de la oración; que actuando nosotros mismos. </a:t>
            </a:r>
            <a:endParaRPr lang="es-MX" sz="2800" dirty="0" smtClean="0"/>
          </a:p>
          <a:p>
            <a:pPr algn="just"/>
            <a:r>
              <a:rPr lang="es-MX" sz="2800" dirty="0" smtClean="0"/>
              <a:t>Por </a:t>
            </a:r>
            <a:r>
              <a:rPr lang="es-MX" sz="2800" dirty="0"/>
              <a:t>ello en cada reunión, la parte de la ministración debe dejar un tiempo considerable; para permitir que El Espíritu del Señor ministre a nuestros amigos a través de la oración. </a:t>
            </a:r>
            <a:endParaRPr lang="es-MX" sz="2800" dirty="0" smtClean="0"/>
          </a:p>
          <a:p>
            <a:pPr algn="just"/>
            <a:r>
              <a:rPr lang="es-MX" sz="2800" dirty="0" smtClean="0"/>
              <a:t>Hechos </a:t>
            </a:r>
            <a:r>
              <a:rPr lang="es-MX" sz="2800" dirty="0"/>
              <a:t>12:12: </a:t>
            </a:r>
            <a:r>
              <a:rPr lang="es-MX" sz="2800" b="1" dirty="0"/>
              <a:t>“… donde muchos estaban reunidos orando”.</a:t>
            </a:r>
          </a:p>
        </p:txBody>
      </p:sp>
    </p:spTree>
    <p:extLst>
      <p:ext uri="{BB962C8B-B14F-4D97-AF65-F5344CB8AC3E}">
        <p14:creationId xmlns:p14="http://schemas.microsoft.com/office/powerpoint/2010/main" val="1855265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35429" y="1214499"/>
            <a:ext cx="8196942" cy="4708981"/>
          </a:xfrm>
          <a:prstGeom prst="rect">
            <a:avLst/>
          </a:prstGeom>
        </p:spPr>
        <p:txBody>
          <a:bodyPr wrap="square">
            <a:spAutoFit/>
          </a:bodyPr>
          <a:lstStyle/>
          <a:p>
            <a:pPr algn="just"/>
            <a:r>
              <a:rPr lang="es-MX" sz="3000" b="1" dirty="0"/>
              <a:t>III.- LA BIBLIA Y LAS LECCIONES </a:t>
            </a:r>
            <a:endParaRPr lang="es-MX" sz="3000" b="1" dirty="0" smtClean="0"/>
          </a:p>
          <a:p>
            <a:pPr algn="just"/>
            <a:r>
              <a:rPr lang="es-MX" sz="3000" dirty="0" smtClean="0"/>
              <a:t>La </a:t>
            </a:r>
            <a:r>
              <a:rPr lang="es-MX" sz="3000" dirty="0"/>
              <a:t>palabra de Dios, siempre es necesario que tenga el primer lugar en nuestros temas de reunión. Siendo ella tan extensa y abundante, es necesario desarrollar un tema solamente en cada reunión; para lograr un mayor impacto en las vidas de los oyentes. </a:t>
            </a:r>
            <a:endParaRPr lang="es-MX" sz="3000" dirty="0" smtClean="0"/>
          </a:p>
          <a:p>
            <a:pPr algn="just"/>
            <a:r>
              <a:rPr lang="es-MX" sz="3000" dirty="0" smtClean="0"/>
              <a:t>Juan </a:t>
            </a:r>
            <a:r>
              <a:rPr lang="es-MX" sz="3000" dirty="0"/>
              <a:t>5:39</a:t>
            </a:r>
            <a:r>
              <a:rPr lang="es-MX" sz="3000" b="1" dirty="0"/>
              <a:t>: “Escudriñad las Escrituras; porque a vosotros os parece que en ellas tenéis la vida eterna…”.</a:t>
            </a:r>
          </a:p>
        </p:txBody>
      </p:sp>
    </p:spTree>
    <p:extLst>
      <p:ext uri="{BB962C8B-B14F-4D97-AF65-F5344CB8AC3E}">
        <p14:creationId xmlns:p14="http://schemas.microsoft.com/office/powerpoint/2010/main" val="34223564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236</TotalTime>
  <Words>2776</Words>
  <Application>Microsoft Office PowerPoint</Application>
  <PresentationFormat>Presentación en pantalla (4:3)</PresentationFormat>
  <Paragraphs>138</Paragraphs>
  <Slides>36</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36</vt:i4>
      </vt:variant>
    </vt:vector>
  </HeadingPairs>
  <TitlesOfParts>
    <vt:vector size="39"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56</cp:revision>
  <dcterms:created xsi:type="dcterms:W3CDTF">2016-01-29T05:02:58Z</dcterms:created>
  <dcterms:modified xsi:type="dcterms:W3CDTF">2018-02-02T07:01:32Z</dcterms:modified>
  <cp:category/>
</cp:coreProperties>
</file>