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392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6606" autoAdjust="0"/>
  </p:normalViewPr>
  <p:slideViewPr>
    <p:cSldViewPr snapToGrid="0" snapToObjects="1">
      <p:cViewPr varScale="1">
        <p:scale>
          <a:sx n="88" d="100"/>
          <a:sy n="88" d="100"/>
        </p:scale>
        <p:origin x="1650" y="84"/>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01/02/2018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01/02/2018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01/02/2018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01/02/2018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adur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13657" y="1307184"/>
            <a:ext cx="8240486" cy="4662815"/>
          </a:xfrm>
          <a:prstGeom prst="rect">
            <a:avLst/>
          </a:prstGeom>
        </p:spPr>
        <p:txBody>
          <a:bodyPr wrap="square">
            <a:spAutoFit/>
          </a:bodyPr>
          <a:lstStyle/>
          <a:p>
            <a:pPr algn="just"/>
            <a:r>
              <a:rPr lang="es-MX" sz="2700" dirty="0"/>
              <a:t>Por la razón que fuera, </a:t>
            </a:r>
            <a:r>
              <a:rPr lang="es-MX" sz="2700" dirty="0" err="1"/>
              <a:t>Jetro</a:t>
            </a:r>
            <a:r>
              <a:rPr lang="es-MX" sz="2700" dirty="0"/>
              <a:t> entendía la sabiduría de una administración descentralizada; con una división piadosa del trabajo. Por ello presentó con habilidad este concepto. </a:t>
            </a:r>
            <a:endParaRPr lang="es-MX" sz="2700" dirty="0" smtClean="0"/>
          </a:p>
          <a:p>
            <a:pPr algn="just"/>
            <a:r>
              <a:rPr lang="es-MX" sz="2700" dirty="0" smtClean="0"/>
              <a:t>Subrayando </a:t>
            </a:r>
            <a:r>
              <a:rPr lang="es-MX" sz="2700" dirty="0"/>
              <a:t>las consecuencias del método, de ministerio escogido por Moisés y le dijo, ahí en Éxodo 18:17-18: </a:t>
            </a:r>
            <a:r>
              <a:rPr lang="es-MX" sz="2700" b="1" dirty="0"/>
              <a:t>“no está bien, lo que haces. Desfallecerás del todo, tú, y también este pueblo que está contigo…”. </a:t>
            </a:r>
            <a:endParaRPr lang="es-MX" sz="2700" b="1" dirty="0" smtClean="0"/>
          </a:p>
          <a:p>
            <a:pPr algn="just"/>
            <a:r>
              <a:rPr lang="es-MX" sz="2700" dirty="0" smtClean="0"/>
              <a:t>Qué </a:t>
            </a:r>
            <a:r>
              <a:rPr lang="es-MX" sz="2700" dirty="0"/>
              <a:t>difícil es a veces para un líder, que nos digan esas palabras. Pero Moisés fue sencillo, él aprendió de </a:t>
            </a:r>
            <a:r>
              <a:rPr lang="es-MX" sz="2700" dirty="0" err="1"/>
              <a:t>Jetro</a:t>
            </a:r>
            <a:r>
              <a:rPr lang="es-MX" sz="2700" dirty="0"/>
              <a:t> esta importante lección.</a:t>
            </a:r>
          </a:p>
        </p:txBody>
      </p:sp>
    </p:spTree>
    <p:extLst>
      <p:ext uri="{BB962C8B-B14F-4D97-AF65-F5344CB8AC3E}">
        <p14:creationId xmlns:p14="http://schemas.microsoft.com/office/powerpoint/2010/main" val="4049040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66057" y="1520710"/>
            <a:ext cx="8066314" cy="4031873"/>
          </a:xfrm>
          <a:prstGeom prst="rect">
            <a:avLst/>
          </a:prstGeom>
        </p:spPr>
        <p:txBody>
          <a:bodyPr wrap="square">
            <a:spAutoFit/>
          </a:bodyPr>
          <a:lstStyle/>
          <a:p>
            <a:pPr algn="just"/>
            <a:r>
              <a:rPr lang="es-MX" sz="3200" dirty="0"/>
              <a:t>Los apóstoles entendieron también, que el trabajo del reino de Dios; no era para hacerlo solos. </a:t>
            </a:r>
            <a:endParaRPr lang="es-MX" sz="3200" dirty="0" smtClean="0"/>
          </a:p>
          <a:p>
            <a:pPr algn="just"/>
            <a:r>
              <a:rPr lang="es-MX" sz="3200" dirty="0" smtClean="0"/>
              <a:t>Hechos </a:t>
            </a:r>
            <a:r>
              <a:rPr lang="es-MX" sz="3200" dirty="0"/>
              <a:t>6:3: </a:t>
            </a:r>
            <a:endParaRPr lang="es-MX" sz="3200" dirty="0" smtClean="0"/>
          </a:p>
          <a:p>
            <a:pPr algn="just"/>
            <a:r>
              <a:rPr lang="es-MX" sz="3200" b="1" dirty="0" smtClean="0"/>
              <a:t>“</a:t>
            </a:r>
            <a:r>
              <a:rPr lang="es-MX" sz="3200" b="1" dirty="0"/>
              <a:t>Buscad, pues, hermanos, de entre vosotros a siete varones de buen testimonio, llenos del Espíritu Santo y de sabiduría, a quienes encarguemos de este trabajo”.</a:t>
            </a:r>
          </a:p>
        </p:txBody>
      </p:sp>
    </p:spTree>
    <p:extLst>
      <p:ext uri="{BB962C8B-B14F-4D97-AF65-F5344CB8AC3E}">
        <p14:creationId xmlns:p14="http://schemas.microsoft.com/office/powerpoint/2010/main" val="111971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89857" y="1369874"/>
            <a:ext cx="8153400" cy="3970318"/>
          </a:xfrm>
          <a:prstGeom prst="rect">
            <a:avLst/>
          </a:prstGeom>
        </p:spPr>
        <p:txBody>
          <a:bodyPr wrap="square">
            <a:spAutoFit/>
          </a:bodyPr>
          <a:lstStyle/>
          <a:p>
            <a:r>
              <a:rPr lang="es-MX" sz="2800" dirty="0"/>
              <a:t>Veamos lo siguiente: </a:t>
            </a:r>
            <a:endParaRPr lang="es-MX" sz="2800" dirty="0" smtClean="0"/>
          </a:p>
          <a:p>
            <a:pPr marL="342900" indent="-342900">
              <a:buAutoNum type="alphaUcPeriod"/>
            </a:pPr>
            <a:r>
              <a:rPr lang="es-MX" sz="2800" b="1" dirty="0" smtClean="0"/>
              <a:t>LA </a:t>
            </a:r>
            <a:r>
              <a:rPr lang="es-MX" sz="2800" b="1" dirty="0"/>
              <a:t>DELEGACIÓN DE </a:t>
            </a:r>
            <a:r>
              <a:rPr lang="es-MX" sz="2800" b="1" dirty="0" smtClean="0"/>
              <a:t>ACTIVIDADES</a:t>
            </a:r>
          </a:p>
          <a:p>
            <a:r>
              <a:rPr lang="es-MX" sz="2800" b="1" dirty="0" smtClean="0"/>
              <a:t> </a:t>
            </a:r>
          </a:p>
          <a:p>
            <a:r>
              <a:rPr lang="es-MX" sz="2800" dirty="0" smtClean="0"/>
              <a:t>Éxodo </a:t>
            </a:r>
            <a:r>
              <a:rPr lang="es-MX" sz="2800" dirty="0"/>
              <a:t>18:20: </a:t>
            </a:r>
            <a:endParaRPr lang="es-MX" sz="2800" dirty="0" smtClean="0"/>
          </a:p>
          <a:p>
            <a:r>
              <a:rPr lang="es-MX" sz="2800" b="1" dirty="0" smtClean="0"/>
              <a:t>“</a:t>
            </a:r>
            <a:r>
              <a:rPr lang="es-MX" sz="2800" b="1" dirty="0"/>
              <a:t>Y enseña a ellos las ordenanzas y las leyes, y muéstrales el camino por donde deben andar, y lo que han de hacer”.</a:t>
            </a:r>
            <a:r>
              <a:rPr lang="es-MX" sz="2800" dirty="0"/>
              <a:t> </a:t>
            </a:r>
            <a:endParaRPr lang="es-MX" sz="2800" dirty="0" smtClean="0"/>
          </a:p>
          <a:p>
            <a:r>
              <a:rPr lang="es-MX" sz="2800" dirty="0" smtClean="0"/>
              <a:t>Este </a:t>
            </a:r>
            <a:r>
              <a:rPr lang="es-MX" sz="2800" dirty="0"/>
              <a:t>versículo contiene instrucciones precisas para la iglesia actual.</a:t>
            </a:r>
          </a:p>
        </p:txBody>
      </p:sp>
    </p:spTree>
    <p:extLst>
      <p:ext uri="{BB962C8B-B14F-4D97-AF65-F5344CB8AC3E}">
        <p14:creationId xmlns:p14="http://schemas.microsoft.com/office/powerpoint/2010/main" val="1261073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46314" y="1438987"/>
            <a:ext cx="8382000" cy="4339650"/>
          </a:xfrm>
          <a:prstGeom prst="rect">
            <a:avLst/>
          </a:prstGeom>
        </p:spPr>
        <p:txBody>
          <a:bodyPr wrap="square">
            <a:spAutoFit/>
          </a:bodyPr>
          <a:lstStyle/>
          <a:p>
            <a:pPr algn="just"/>
            <a:r>
              <a:rPr lang="es-MX" sz="2300" b="1" dirty="0"/>
              <a:t>B. EL TRABAJO PASTORAL </a:t>
            </a:r>
            <a:endParaRPr lang="es-MX" sz="2300" b="1" dirty="0" smtClean="0"/>
          </a:p>
          <a:p>
            <a:pPr algn="just"/>
            <a:r>
              <a:rPr lang="es-MX" sz="2300" dirty="0" smtClean="0"/>
              <a:t>El </a:t>
            </a:r>
            <a:r>
              <a:rPr lang="es-MX" sz="2300" dirty="0"/>
              <a:t>perfeccionamiento de los santos para que ellos hagan la obra del ministerio, es una de las responsabilidades que Dios dejó al pastor. El trabajo pastoral no consiste en hacer la obra del ministerio, sino en preparar discípulos; adiestrarlos para que sean el mismo cuerpo, quien realice en conjunto el trabajo. </a:t>
            </a:r>
            <a:endParaRPr lang="es-MX" sz="2300" dirty="0" smtClean="0"/>
          </a:p>
          <a:p>
            <a:pPr algn="just"/>
            <a:r>
              <a:rPr lang="es-MX" sz="2300" dirty="0" smtClean="0"/>
              <a:t>Efesios </a:t>
            </a:r>
            <a:r>
              <a:rPr lang="es-MX" sz="2300" dirty="0"/>
              <a:t>4:11-12: </a:t>
            </a:r>
            <a:r>
              <a:rPr lang="es-MX" sz="2300" b="1" dirty="0"/>
              <a:t>“Y él mismo constituyó a unos, apóstoles; a otros, profetas; a otros, evangelistas; a otros, pastores y maestros, a fin de perfeccionar a los santos…”. </a:t>
            </a:r>
            <a:endParaRPr lang="es-MX" sz="2300" b="1" dirty="0" smtClean="0"/>
          </a:p>
          <a:p>
            <a:pPr algn="just"/>
            <a:r>
              <a:rPr lang="es-MX" sz="2300" dirty="0" smtClean="0"/>
              <a:t>El </a:t>
            </a:r>
            <a:r>
              <a:rPr lang="es-MX" sz="2300" dirty="0"/>
              <a:t>modelo del liderazgo autocrático, de hacer solo las cosas “no está bien”. Dios provee un modelo de trabajo a través de </a:t>
            </a:r>
            <a:r>
              <a:rPr lang="es-MX" sz="2300" dirty="0" err="1"/>
              <a:t>Jetro</a:t>
            </a:r>
            <a:r>
              <a:rPr lang="es-MX" sz="2300" dirty="0"/>
              <a:t> en Éxodo 18:19: </a:t>
            </a:r>
            <a:r>
              <a:rPr lang="es-MX" sz="2300" b="1" dirty="0"/>
              <a:t>“oye ahora mi voz, yo te aconsejare y Dios estará contigo”</a:t>
            </a:r>
          </a:p>
        </p:txBody>
      </p:sp>
    </p:spTree>
    <p:extLst>
      <p:ext uri="{BB962C8B-B14F-4D97-AF65-F5344CB8AC3E}">
        <p14:creationId xmlns:p14="http://schemas.microsoft.com/office/powerpoint/2010/main" val="172003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7829" y="1751655"/>
            <a:ext cx="8033657" cy="2862322"/>
          </a:xfrm>
          <a:prstGeom prst="rect">
            <a:avLst/>
          </a:prstGeom>
        </p:spPr>
        <p:txBody>
          <a:bodyPr wrap="square">
            <a:spAutoFit/>
          </a:bodyPr>
          <a:lstStyle/>
          <a:p>
            <a:pPr algn="just"/>
            <a:r>
              <a:rPr lang="es-MX" sz="3600" b="1" dirty="0"/>
              <a:t>C. LOS APOSTOLES DELEGARON </a:t>
            </a:r>
            <a:endParaRPr lang="es-MX" sz="3600" b="1" dirty="0" smtClean="0"/>
          </a:p>
          <a:p>
            <a:pPr algn="just"/>
            <a:r>
              <a:rPr lang="es-MX" sz="3600" dirty="0" smtClean="0"/>
              <a:t>Hechos </a:t>
            </a:r>
            <a:r>
              <a:rPr lang="es-MX" sz="3600" dirty="0"/>
              <a:t>6:3: </a:t>
            </a:r>
            <a:endParaRPr lang="es-MX" sz="3600" dirty="0" smtClean="0"/>
          </a:p>
          <a:p>
            <a:pPr algn="just"/>
            <a:r>
              <a:rPr lang="es-MX" sz="3600" b="1" dirty="0" smtClean="0"/>
              <a:t>“</a:t>
            </a:r>
            <a:r>
              <a:rPr lang="es-MX" sz="3600" b="1" dirty="0"/>
              <a:t>Buscad, pues, hermanos, de entre vosotros a siete varones de buen testimonio…”.</a:t>
            </a:r>
          </a:p>
        </p:txBody>
      </p:sp>
    </p:spTree>
    <p:extLst>
      <p:ext uri="{BB962C8B-B14F-4D97-AF65-F5344CB8AC3E}">
        <p14:creationId xmlns:p14="http://schemas.microsoft.com/office/powerpoint/2010/main" val="3678294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66057" y="1674674"/>
            <a:ext cx="7979229" cy="4031873"/>
          </a:xfrm>
          <a:prstGeom prst="rect">
            <a:avLst/>
          </a:prstGeom>
        </p:spPr>
        <p:txBody>
          <a:bodyPr wrap="square">
            <a:spAutoFit/>
          </a:bodyPr>
          <a:lstStyle/>
          <a:p>
            <a:pPr algn="just"/>
            <a:r>
              <a:rPr lang="es-MX" sz="3200" b="1" dirty="0"/>
              <a:t>D. MOISÉS TAMBIÉN DELEGÓ </a:t>
            </a:r>
            <a:endParaRPr lang="es-MX" sz="3200" b="1" dirty="0" smtClean="0"/>
          </a:p>
          <a:p>
            <a:pPr algn="just"/>
            <a:r>
              <a:rPr lang="es-MX" sz="3200" dirty="0" smtClean="0"/>
              <a:t>Éxodo </a:t>
            </a:r>
            <a:r>
              <a:rPr lang="es-MX" sz="3200" dirty="0"/>
              <a:t>18:25: </a:t>
            </a:r>
            <a:endParaRPr lang="es-MX" sz="3200" dirty="0" smtClean="0"/>
          </a:p>
          <a:p>
            <a:pPr algn="just"/>
            <a:r>
              <a:rPr lang="es-MX" sz="3200" b="1" dirty="0" smtClean="0"/>
              <a:t>“</a:t>
            </a:r>
            <a:r>
              <a:rPr lang="es-MX" sz="3200" b="1" dirty="0"/>
              <a:t>Escogió Moisés varones de virtud de entre todo Israel, y los puso por jefes sobre el pueblo…”. </a:t>
            </a:r>
            <a:endParaRPr lang="es-MX" sz="3200" b="1" dirty="0" smtClean="0"/>
          </a:p>
          <a:p>
            <a:pPr algn="just"/>
            <a:r>
              <a:rPr lang="es-MX" sz="3200" dirty="0" smtClean="0"/>
              <a:t>Este </a:t>
            </a:r>
            <a:r>
              <a:rPr lang="es-MX" sz="3200" dirty="0"/>
              <a:t>modelo de </a:t>
            </a:r>
            <a:r>
              <a:rPr lang="es-MX" sz="3200" dirty="0" err="1"/>
              <a:t>Jetro</a:t>
            </a:r>
            <a:r>
              <a:rPr lang="es-MX" sz="3200" dirty="0"/>
              <a:t>, es un valioso organigrama para el trabajo de un grupo de amistad.</a:t>
            </a:r>
          </a:p>
        </p:txBody>
      </p:sp>
    </p:spTree>
    <p:extLst>
      <p:ext uri="{BB962C8B-B14F-4D97-AF65-F5344CB8AC3E}">
        <p14:creationId xmlns:p14="http://schemas.microsoft.com/office/powerpoint/2010/main" val="2659008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78971" y="1645308"/>
            <a:ext cx="8196943" cy="3416320"/>
          </a:xfrm>
          <a:prstGeom prst="rect">
            <a:avLst/>
          </a:prstGeom>
        </p:spPr>
        <p:txBody>
          <a:bodyPr wrap="square">
            <a:spAutoFit/>
          </a:bodyPr>
          <a:lstStyle/>
          <a:p>
            <a:pPr algn="just"/>
            <a:r>
              <a:rPr lang="es-MX" sz="3600" dirty="0"/>
              <a:t>Éxodo 18:25</a:t>
            </a:r>
            <a:r>
              <a:rPr lang="es-MX" sz="3600" dirty="0" smtClean="0"/>
              <a:t>:</a:t>
            </a:r>
          </a:p>
          <a:p>
            <a:pPr algn="just"/>
            <a:r>
              <a:rPr lang="es-MX" sz="3600" b="1" dirty="0" smtClean="0"/>
              <a:t>“</a:t>
            </a:r>
            <a:r>
              <a:rPr lang="es-MX" sz="3600" b="1" dirty="0"/>
              <a:t>ESCOGIÓ MOISÉS VARONES DE VIRTUD DE ENTRE TODO ISRAEL, Y LOS PUSO POR JEFES SOBRE EL PUEBLO, SOBRE MIL, SOBRE CIENTO, SOBRE CINCUENTA Y SOBRE DIÉZ”. </a:t>
            </a:r>
          </a:p>
        </p:txBody>
      </p:sp>
    </p:spTree>
    <p:extLst>
      <p:ext uri="{BB962C8B-B14F-4D97-AF65-F5344CB8AC3E}">
        <p14:creationId xmlns:p14="http://schemas.microsoft.com/office/powerpoint/2010/main" val="382317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57199" y="1305342"/>
            <a:ext cx="8196943" cy="4524315"/>
          </a:xfrm>
          <a:prstGeom prst="rect">
            <a:avLst/>
          </a:prstGeom>
        </p:spPr>
        <p:txBody>
          <a:bodyPr wrap="square">
            <a:spAutoFit/>
          </a:bodyPr>
          <a:lstStyle/>
          <a:p>
            <a:pPr algn="just"/>
            <a:r>
              <a:rPr lang="es-MX" sz="2400" b="1" dirty="0"/>
              <a:t>IV.- LÍDERES DE GRUPO DE AMISTAD </a:t>
            </a:r>
            <a:endParaRPr lang="es-MX" sz="2400" b="1" dirty="0" smtClean="0"/>
          </a:p>
          <a:p>
            <a:pPr algn="just"/>
            <a:r>
              <a:rPr lang="es-MX" sz="2400" dirty="0" smtClean="0"/>
              <a:t>El </a:t>
            </a:r>
            <a:r>
              <a:rPr lang="es-MX" sz="2400" dirty="0"/>
              <a:t>modelo celular necesita una estructura bien definida de autoridad para funcionar, sin una estructura adecuada; sería como querer construir una casa sin ponerle castillos que soporten la construcción. Es decir, células sin liderazgo que supervisen y vigilen el buen funcionamiento de las mismas; estaremos solo delegando autoridad, sin que nadie sea responsable de supervisar. Lo peor, donde el pastor sea de nuevo el que tenga que supervisar todo el trabajo; eso es precisamente lo que el modelo celular pretende, que no sea un solo miembro del cuerpo o unos pocos, los que solo trabajen; sino todo el cuerpo. </a:t>
            </a:r>
          </a:p>
        </p:txBody>
      </p:sp>
    </p:spTree>
    <p:extLst>
      <p:ext uri="{BB962C8B-B14F-4D97-AF65-F5344CB8AC3E}">
        <p14:creationId xmlns:p14="http://schemas.microsoft.com/office/powerpoint/2010/main" val="563030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46313" y="1442928"/>
            <a:ext cx="8207829" cy="4401205"/>
          </a:xfrm>
          <a:prstGeom prst="rect">
            <a:avLst/>
          </a:prstGeom>
        </p:spPr>
        <p:txBody>
          <a:bodyPr wrap="square">
            <a:spAutoFit/>
          </a:bodyPr>
          <a:lstStyle/>
          <a:p>
            <a:pPr algn="just"/>
            <a:r>
              <a:rPr lang="es-MX" sz="2800" dirty="0"/>
              <a:t>Efesios 4:16: </a:t>
            </a:r>
            <a:endParaRPr lang="es-MX" sz="2800" dirty="0" smtClean="0"/>
          </a:p>
          <a:p>
            <a:pPr algn="just"/>
            <a:r>
              <a:rPr lang="es-MX" sz="2800" b="1" dirty="0" smtClean="0"/>
              <a:t>“</a:t>
            </a:r>
            <a:r>
              <a:rPr lang="es-MX" sz="2800" b="1" dirty="0"/>
              <a:t>de quien todo el cuerpo, bien concertado y unido entre sí por todas las coyunturas que se ayudan mutuamente, según la actividad propia de cada miembro, recibe su crecimiento para ir edificándose en amor”. </a:t>
            </a:r>
            <a:endParaRPr lang="es-MX" sz="2800" b="1" dirty="0" smtClean="0"/>
          </a:p>
          <a:p>
            <a:pPr algn="just"/>
            <a:r>
              <a:rPr lang="es-MX" sz="2800" dirty="0" smtClean="0"/>
              <a:t>El </a:t>
            </a:r>
            <a:r>
              <a:rPr lang="es-MX" sz="2800" dirty="0"/>
              <a:t>líder de grupo de amistad es la autoridad de la célula, donde su tarea ese ganar a los perdidos; movilizando a sus miembros del grupo y cuidar a los ganados, vigilando la vida de los miembros bautizados.</a:t>
            </a:r>
          </a:p>
        </p:txBody>
      </p:sp>
    </p:spTree>
    <p:extLst>
      <p:ext uri="{BB962C8B-B14F-4D97-AF65-F5344CB8AC3E}">
        <p14:creationId xmlns:p14="http://schemas.microsoft.com/office/powerpoint/2010/main" val="1719408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68085" y="1285411"/>
            <a:ext cx="8240485" cy="4832092"/>
          </a:xfrm>
          <a:prstGeom prst="rect">
            <a:avLst/>
          </a:prstGeom>
        </p:spPr>
        <p:txBody>
          <a:bodyPr wrap="square">
            <a:spAutoFit/>
          </a:bodyPr>
          <a:lstStyle/>
          <a:p>
            <a:pPr algn="just"/>
            <a:r>
              <a:rPr lang="es-MX" sz="2700" b="1" dirty="0"/>
              <a:t>V.- SUPERVISORES DE SECTORES </a:t>
            </a:r>
            <a:endParaRPr lang="es-MX" sz="2700" b="1" dirty="0" smtClean="0"/>
          </a:p>
          <a:p>
            <a:pPr algn="just"/>
            <a:r>
              <a:rPr lang="es-MX" sz="2700" b="1" dirty="0" smtClean="0"/>
              <a:t>“</a:t>
            </a:r>
            <a:r>
              <a:rPr lang="es-MX" sz="2700" b="1" dirty="0"/>
              <a:t>ESCOGIÓ MOISES VARONES DE VIRTUD DE ENTRE TODO ISRAEL, Y LOS PUSO POR JEFES SOBRE EL PUEBLO, SOBRE MIL, SOBRE CIENTO, SOBRE CINCUENTA Y SOBRE DIÉZ”. </a:t>
            </a:r>
            <a:endParaRPr lang="es-MX" sz="2700" b="1" dirty="0" smtClean="0"/>
          </a:p>
          <a:p>
            <a:pPr algn="just"/>
            <a:r>
              <a:rPr lang="es-MX" sz="2700" dirty="0" smtClean="0"/>
              <a:t>Los </a:t>
            </a:r>
            <a:r>
              <a:rPr lang="es-MX" sz="2700" dirty="0"/>
              <a:t>supervisores de sectores, son la autoridad establecida para supervisar el buen funcionamiento de los grupos de amistad; velando que los líderes de los grupos; hagan la tarea que se les ha encomendado, teniendo bajo su cargo 5 grupos como máximo de grupos de amistad, con un promedio de 10 personas. </a:t>
            </a:r>
          </a:p>
        </p:txBody>
      </p:sp>
    </p:spTree>
    <p:extLst>
      <p:ext uri="{BB962C8B-B14F-4D97-AF65-F5344CB8AC3E}">
        <p14:creationId xmlns:p14="http://schemas.microsoft.com/office/powerpoint/2010/main" val="1007925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783772" y="1693470"/>
            <a:ext cx="7271657" cy="3416320"/>
          </a:xfrm>
          <a:prstGeom prst="rect">
            <a:avLst/>
          </a:prstGeom>
          <a:noFill/>
        </p:spPr>
        <p:txBody>
          <a:bodyPr wrap="square" rtlCol="0">
            <a:spAutoFit/>
          </a:bodyPr>
          <a:lstStyle/>
          <a:p>
            <a:pPr algn="ctr"/>
            <a:r>
              <a:rPr lang="es-MX" sz="7200" b="1" dirty="0" smtClean="0"/>
              <a:t>LA ESTRATEGIA DE JETRO, GOBIERNO CELULAR</a:t>
            </a:r>
            <a:endParaRPr lang="es-MX" sz="72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78971" y="1428768"/>
            <a:ext cx="8142515" cy="4524315"/>
          </a:xfrm>
          <a:prstGeom prst="rect">
            <a:avLst/>
          </a:prstGeom>
        </p:spPr>
        <p:txBody>
          <a:bodyPr wrap="square">
            <a:spAutoFit/>
          </a:bodyPr>
          <a:lstStyle/>
          <a:p>
            <a:pPr algn="just"/>
            <a:r>
              <a:rPr lang="es-MX" sz="3200" dirty="0"/>
              <a:t>También son la autoridad inmediatamente para resolver los conflictos que se presenten en los grupos de amistad; tendrán a su cargo la recolección de los reportes de las células, velarán para que los propósitos de la estrategia de Jesús; se cumplan en el grupo de amistad, donde cada miembro deberá NACER, CRECER, MADURAR Y MULTIPLICAR; para que avance en su crecimiento. </a:t>
            </a:r>
          </a:p>
        </p:txBody>
      </p:sp>
    </p:spTree>
    <p:extLst>
      <p:ext uri="{BB962C8B-B14F-4D97-AF65-F5344CB8AC3E}">
        <p14:creationId xmlns:p14="http://schemas.microsoft.com/office/powerpoint/2010/main" val="2577344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13657" y="1328679"/>
            <a:ext cx="8229600" cy="4662815"/>
          </a:xfrm>
          <a:prstGeom prst="rect">
            <a:avLst/>
          </a:prstGeom>
        </p:spPr>
        <p:txBody>
          <a:bodyPr wrap="square">
            <a:spAutoFit/>
          </a:bodyPr>
          <a:lstStyle/>
          <a:p>
            <a:pPr algn="just"/>
            <a:r>
              <a:rPr lang="es-MX" sz="2700" dirty="0"/>
              <a:t>1 Reyes 9:23: </a:t>
            </a:r>
            <a:endParaRPr lang="es-MX" sz="2700" dirty="0" smtClean="0"/>
          </a:p>
          <a:p>
            <a:pPr algn="just"/>
            <a:r>
              <a:rPr lang="es-MX" sz="2700" b="1" dirty="0" smtClean="0"/>
              <a:t>“</a:t>
            </a:r>
            <a:r>
              <a:rPr lang="es-MX" sz="2700" b="1" dirty="0"/>
              <a:t>Y los que Salomón había hecho jefes y vigilantes sobre las obras eran quinientos cincuenta, los cuales estaban sobre el pueblo que trabajaba en aquella obra”. </a:t>
            </a:r>
            <a:endParaRPr lang="es-MX" sz="2700" b="1" dirty="0" smtClean="0"/>
          </a:p>
          <a:p>
            <a:pPr algn="just"/>
            <a:r>
              <a:rPr lang="es-MX" sz="2700" dirty="0" smtClean="0"/>
              <a:t>Una </a:t>
            </a:r>
            <a:r>
              <a:rPr lang="es-MX" sz="2700" dirty="0"/>
              <a:t>máxima de liderazgo dice : </a:t>
            </a:r>
            <a:endParaRPr lang="es-MX" sz="2700" dirty="0" smtClean="0"/>
          </a:p>
          <a:p>
            <a:pPr algn="just"/>
            <a:r>
              <a:rPr lang="es-MX" sz="2700" b="1" dirty="0" smtClean="0"/>
              <a:t>“</a:t>
            </a:r>
            <a:r>
              <a:rPr lang="es-MX" sz="2700" b="1" dirty="0"/>
              <a:t>autoridad delegada no supervisada, no sirve para nada”.</a:t>
            </a:r>
            <a:r>
              <a:rPr lang="es-MX" sz="2700" dirty="0"/>
              <a:t> </a:t>
            </a:r>
            <a:endParaRPr lang="es-MX" sz="2700" dirty="0" smtClean="0"/>
          </a:p>
          <a:p>
            <a:pPr algn="just"/>
            <a:r>
              <a:rPr lang="es-MX" sz="2700" dirty="0" smtClean="0"/>
              <a:t>Tito </a:t>
            </a:r>
            <a:r>
              <a:rPr lang="es-MX" sz="2700" dirty="0"/>
              <a:t>1:5: </a:t>
            </a:r>
            <a:endParaRPr lang="es-MX" sz="2700" dirty="0" smtClean="0"/>
          </a:p>
          <a:p>
            <a:pPr algn="just"/>
            <a:r>
              <a:rPr lang="es-MX" sz="2700" b="1" dirty="0" smtClean="0"/>
              <a:t>“</a:t>
            </a:r>
            <a:r>
              <a:rPr lang="es-MX" sz="2700" b="1" dirty="0"/>
              <a:t>Por esta causa te dejé en Creta, para que corrigieses lo deficiente, y establecieses ancianos en cada ciudad, así como yo te mandé”.</a:t>
            </a:r>
          </a:p>
        </p:txBody>
      </p:sp>
    </p:spTree>
    <p:extLst>
      <p:ext uri="{BB962C8B-B14F-4D97-AF65-F5344CB8AC3E}">
        <p14:creationId xmlns:p14="http://schemas.microsoft.com/office/powerpoint/2010/main" val="32727417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11629" y="1569107"/>
            <a:ext cx="8164285" cy="3046988"/>
          </a:xfrm>
          <a:prstGeom prst="rect">
            <a:avLst/>
          </a:prstGeom>
        </p:spPr>
        <p:txBody>
          <a:bodyPr wrap="square">
            <a:spAutoFit/>
          </a:bodyPr>
          <a:lstStyle/>
          <a:p>
            <a:pPr algn="just"/>
            <a:r>
              <a:rPr lang="es-MX" sz="3200" b="1" dirty="0"/>
              <a:t>VI.- COORDINADORES DE ZONAS </a:t>
            </a:r>
            <a:endParaRPr lang="es-MX" sz="3200" b="1" dirty="0" smtClean="0"/>
          </a:p>
          <a:p>
            <a:pPr algn="just"/>
            <a:r>
              <a:rPr lang="es-MX" sz="3200" dirty="0" smtClean="0"/>
              <a:t>EXODO </a:t>
            </a:r>
            <a:r>
              <a:rPr lang="es-MX" sz="3200" dirty="0"/>
              <a:t>18:25: </a:t>
            </a:r>
            <a:endParaRPr lang="es-MX" sz="3200" dirty="0" smtClean="0"/>
          </a:p>
          <a:p>
            <a:pPr algn="just"/>
            <a:r>
              <a:rPr lang="es-MX" sz="3200" b="1" dirty="0" smtClean="0"/>
              <a:t>“</a:t>
            </a:r>
            <a:r>
              <a:rPr lang="es-MX" sz="3200" b="1" dirty="0"/>
              <a:t>ESCOGIÓ MOISES VARONES DE VIRTUD DE ENTRE TODO ISRAEL, Y LOS PUSO POR JEFES SOBRE EL PUEBLO, SOBRE MIL, SOBRE CIENTO, SOBRE CINCUENTA Y SOBRE DIEZ”.</a:t>
            </a:r>
          </a:p>
        </p:txBody>
      </p:sp>
    </p:spTree>
    <p:extLst>
      <p:ext uri="{BB962C8B-B14F-4D97-AF65-F5344CB8AC3E}">
        <p14:creationId xmlns:p14="http://schemas.microsoft.com/office/powerpoint/2010/main" val="7101132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57200" y="1582341"/>
            <a:ext cx="8164286" cy="4247317"/>
          </a:xfrm>
          <a:prstGeom prst="rect">
            <a:avLst/>
          </a:prstGeom>
        </p:spPr>
        <p:txBody>
          <a:bodyPr wrap="square">
            <a:spAutoFit/>
          </a:bodyPr>
          <a:lstStyle/>
          <a:p>
            <a:pPr algn="just"/>
            <a:r>
              <a:rPr lang="es-MX" sz="2700" dirty="0"/>
              <a:t>Los coordinadores de zona son la autoridad delegada, sobre 10 grupos de amistad y sobre 2 sectores. Están para dar seguimiento al crecimiento de las personas en los grupos se amistad, pero por su madurez son los que cuidan la vida de los bautizados; sirviendo como consejeros, orando por ellos. Deben hacer visitas a sus casas, para aconsejar en asuntos espirituales. Es decir, el coordinador de zona no solo cuida y supervisa a líderes y supervisores de sector; sino que es una especie de pastor en la zona donde se le delegó autoridad.</a:t>
            </a:r>
          </a:p>
        </p:txBody>
      </p:sp>
    </p:spTree>
    <p:extLst>
      <p:ext uri="{BB962C8B-B14F-4D97-AF65-F5344CB8AC3E}">
        <p14:creationId xmlns:p14="http://schemas.microsoft.com/office/powerpoint/2010/main" val="30009671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46314" y="1374301"/>
            <a:ext cx="8316686" cy="4832092"/>
          </a:xfrm>
          <a:prstGeom prst="rect">
            <a:avLst/>
          </a:prstGeom>
        </p:spPr>
        <p:txBody>
          <a:bodyPr wrap="square">
            <a:spAutoFit/>
          </a:bodyPr>
          <a:lstStyle/>
          <a:p>
            <a:pPr algn="just"/>
            <a:r>
              <a:rPr lang="es-MX" sz="2700" dirty="0"/>
              <a:t>Lucas 2:8: </a:t>
            </a:r>
            <a:r>
              <a:rPr lang="es-MX" sz="2700" b="1" dirty="0"/>
              <a:t>“Había pastores en la misma región, que velaban y guardaban las vigilias de la noche sobre su rebaño”. </a:t>
            </a:r>
            <a:endParaRPr lang="es-MX" sz="2700" b="1" dirty="0" smtClean="0"/>
          </a:p>
          <a:p>
            <a:pPr algn="just"/>
            <a:r>
              <a:rPr lang="es-MX" sz="2700" dirty="0" smtClean="0"/>
              <a:t>Isaías </a:t>
            </a:r>
            <a:r>
              <a:rPr lang="es-MX" sz="2700" dirty="0"/>
              <a:t>40:11: </a:t>
            </a:r>
            <a:r>
              <a:rPr lang="es-MX" sz="2700" b="1" dirty="0"/>
              <a:t>“Como pastor apacentará su rebaño; en su brazo llevará los corderos, y en su seno los llevará; pastoreará suavemente a las recién paridas”. </a:t>
            </a:r>
            <a:endParaRPr lang="es-MX" sz="2700" b="1" dirty="0" smtClean="0"/>
          </a:p>
          <a:p>
            <a:pPr algn="just"/>
            <a:r>
              <a:rPr lang="es-MX" sz="2700" dirty="0" smtClean="0"/>
              <a:t>Proverbios </a:t>
            </a:r>
            <a:r>
              <a:rPr lang="es-MX" sz="2700" dirty="0"/>
              <a:t>27:23: </a:t>
            </a:r>
            <a:r>
              <a:rPr lang="es-MX" sz="2700" b="1" dirty="0"/>
              <a:t>“Sé diligente en conocer el estado de tus ovejas, Y mira con cuidado por tus rebaños”. </a:t>
            </a:r>
            <a:endParaRPr lang="es-MX" sz="2700" b="1" dirty="0" smtClean="0"/>
          </a:p>
          <a:p>
            <a:pPr algn="just"/>
            <a:r>
              <a:rPr lang="es-MX" sz="2700" dirty="0" smtClean="0"/>
              <a:t>Cuidar</a:t>
            </a:r>
            <a:r>
              <a:rPr lang="es-MX" sz="2700" dirty="0"/>
              <a:t>, aconsejar, visitar y velar por la membresía de la iglesia en la zona asignada por el pastor general, será la tarea del Coordinador de zona.</a:t>
            </a:r>
          </a:p>
        </p:txBody>
      </p:sp>
    </p:spTree>
    <p:extLst>
      <p:ext uri="{BB962C8B-B14F-4D97-AF65-F5344CB8AC3E}">
        <p14:creationId xmlns:p14="http://schemas.microsoft.com/office/powerpoint/2010/main" val="4240813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76943" y="1617230"/>
            <a:ext cx="7859486" cy="3539430"/>
          </a:xfrm>
          <a:prstGeom prst="rect">
            <a:avLst/>
          </a:prstGeom>
        </p:spPr>
        <p:txBody>
          <a:bodyPr wrap="square">
            <a:spAutoFit/>
          </a:bodyPr>
          <a:lstStyle/>
          <a:p>
            <a:pPr algn="just"/>
            <a:r>
              <a:rPr lang="es-MX" sz="3200" b="1" dirty="0"/>
              <a:t>VII.- DIRECTORES DE RED </a:t>
            </a:r>
            <a:r>
              <a:rPr lang="es-MX" sz="3200" b="1" dirty="0" smtClean="0"/>
              <a:t>CELULAR</a:t>
            </a:r>
          </a:p>
          <a:p>
            <a:pPr algn="just"/>
            <a:r>
              <a:rPr lang="es-MX" sz="3200" b="1" dirty="0" smtClean="0"/>
              <a:t> </a:t>
            </a:r>
          </a:p>
          <a:p>
            <a:pPr algn="just"/>
            <a:r>
              <a:rPr lang="es-MX" sz="3200" dirty="0" smtClean="0"/>
              <a:t>Éxodo </a:t>
            </a:r>
            <a:r>
              <a:rPr lang="es-MX" sz="3200" dirty="0"/>
              <a:t>18:25: </a:t>
            </a:r>
            <a:endParaRPr lang="es-MX" sz="3200" dirty="0" smtClean="0"/>
          </a:p>
          <a:p>
            <a:pPr algn="just"/>
            <a:r>
              <a:rPr lang="es-MX" sz="3200" b="1" dirty="0" smtClean="0"/>
              <a:t>“</a:t>
            </a:r>
            <a:r>
              <a:rPr lang="es-MX" sz="3200" b="1" dirty="0"/>
              <a:t>ESCOGIÓ MOISES VARONES DE VIRTUD DE ENTRE TODO ISRAEL, Y LOS PUSO POR JEFES SOBRE EL PUEBLO, SOBRE MIL, SOBRE CIENTO, SOBRE CINCUENTA Y SOBRE DIEZ”.</a:t>
            </a:r>
          </a:p>
        </p:txBody>
      </p:sp>
    </p:spTree>
    <p:extLst>
      <p:ext uri="{BB962C8B-B14F-4D97-AF65-F5344CB8AC3E}">
        <p14:creationId xmlns:p14="http://schemas.microsoft.com/office/powerpoint/2010/main" val="22641472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46314" y="1187440"/>
            <a:ext cx="8088086" cy="4832092"/>
          </a:xfrm>
          <a:prstGeom prst="rect">
            <a:avLst/>
          </a:prstGeom>
        </p:spPr>
        <p:txBody>
          <a:bodyPr wrap="square">
            <a:spAutoFit/>
          </a:bodyPr>
          <a:lstStyle/>
          <a:p>
            <a:pPr algn="just"/>
            <a:r>
              <a:rPr lang="es-MX" sz="2800" dirty="0"/>
              <a:t>Los directores de red celular, son la autoridad delegada para dirigir los trabajos de una red completa de grupos de amistad; teniendo 100 grupos de amistad, 20 sectores, 10 zonas bajo su autoridad. Son la autoridad inmediata de los coordinadores de zona, supervisores y líderes de grupo de amistad, están dispuestos para llevar a cabo la visión de Dios bajo la autoridad del pastor general. Se recomienda que éstos estén a medio tiempo ocupados sirviendo en la iglesia, para dar una verdadera atención a toda la red celular bajo su autoridad.</a:t>
            </a:r>
          </a:p>
        </p:txBody>
      </p:sp>
    </p:spTree>
    <p:extLst>
      <p:ext uri="{BB962C8B-B14F-4D97-AF65-F5344CB8AC3E}">
        <p14:creationId xmlns:p14="http://schemas.microsoft.com/office/powerpoint/2010/main" val="1485727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68086" y="1405270"/>
            <a:ext cx="8229600" cy="4493538"/>
          </a:xfrm>
          <a:prstGeom prst="rect">
            <a:avLst/>
          </a:prstGeom>
        </p:spPr>
        <p:txBody>
          <a:bodyPr wrap="square">
            <a:spAutoFit/>
          </a:bodyPr>
          <a:lstStyle/>
          <a:p>
            <a:pPr algn="just"/>
            <a:r>
              <a:rPr lang="es-MX" sz="2200" dirty="0"/>
              <a:t>Números 4:34: </a:t>
            </a:r>
            <a:endParaRPr lang="es-MX" sz="2200" dirty="0" smtClean="0"/>
          </a:p>
          <a:p>
            <a:pPr algn="just"/>
            <a:r>
              <a:rPr lang="es-MX" sz="2200" b="1" dirty="0" smtClean="0"/>
              <a:t>“</a:t>
            </a:r>
            <a:r>
              <a:rPr lang="es-MX" sz="2200" b="1" dirty="0"/>
              <a:t>Moisés, pues, y Aarón, y los jefes de la congregación, contaron a los hijos de </a:t>
            </a:r>
            <a:r>
              <a:rPr lang="es-MX" sz="2200" b="1" dirty="0" err="1"/>
              <a:t>Coat</a:t>
            </a:r>
            <a:r>
              <a:rPr lang="es-MX" sz="2200" b="1" dirty="0"/>
              <a:t> por sus familias y según las casas de sus padres”. </a:t>
            </a:r>
            <a:endParaRPr lang="es-MX" sz="2200" b="1" dirty="0" smtClean="0"/>
          </a:p>
          <a:p>
            <a:pPr algn="just"/>
            <a:r>
              <a:rPr lang="es-MX" sz="2200" dirty="0" smtClean="0"/>
              <a:t>Números </a:t>
            </a:r>
            <a:r>
              <a:rPr lang="es-MX" sz="2200" dirty="0"/>
              <a:t>10:4: </a:t>
            </a:r>
            <a:endParaRPr lang="es-MX" sz="2200" dirty="0" smtClean="0"/>
          </a:p>
          <a:p>
            <a:pPr algn="just"/>
            <a:r>
              <a:rPr lang="es-MX" sz="2200" b="1" dirty="0" smtClean="0"/>
              <a:t>“</a:t>
            </a:r>
            <a:r>
              <a:rPr lang="es-MX" sz="2200" b="1" dirty="0"/>
              <a:t>Mas cuando tocaren sólo una, entonces se congregarán ante ti los príncipes, los jefes de los millares de Israel”. </a:t>
            </a:r>
            <a:endParaRPr lang="es-MX" sz="2200" b="1" dirty="0" smtClean="0"/>
          </a:p>
          <a:p>
            <a:pPr algn="just"/>
            <a:r>
              <a:rPr lang="es-MX" sz="2200" dirty="0" smtClean="0"/>
              <a:t>Números </a:t>
            </a:r>
            <a:r>
              <a:rPr lang="es-MX" sz="2200" dirty="0"/>
              <a:t>31:48: </a:t>
            </a:r>
            <a:endParaRPr lang="es-MX" sz="2200" dirty="0" smtClean="0"/>
          </a:p>
          <a:p>
            <a:pPr algn="just"/>
            <a:r>
              <a:rPr lang="es-MX" sz="2200" b="1" dirty="0" smtClean="0"/>
              <a:t>“</a:t>
            </a:r>
            <a:r>
              <a:rPr lang="es-MX" sz="2200" b="1" dirty="0"/>
              <a:t>Vinieron a Moisés los jefes de los millares de aquel ejército, los jefes de millares y de centenas”. </a:t>
            </a:r>
            <a:endParaRPr lang="es-MX" sz="2200" b="1" dirty="0" smtClean="0"/>
          </a:p>
          <a:p>
            <a:pPr algn="just"/>
            <a:r>
              <a:rPr lang="es-MX" sz="2200" dirty="0" smtClean="0"/>
              <a:t>Deuteronomio </a:t>
            </a:r>
            <a:r>
              <a:rPr lang="es-MX" sz="2200" dirty="0"/>
              <a:t>1:15</a:t>
            </a:r>
            <a:r>
              <a:rPr lang="es-MX" sz="2200" dirty="0" smtClean="0"/>
              <a:t>:</a:t>
            </a:r>
          </a:p>
          <a:p>
            <a:pPr algn="just"/>
            <a:r>
              <a:rPr lang="es-MX" sz="2200" dirty="0" smtClean="0"/>
              <a:t> </a:t>
            </a:r>
            <a:r>
              <a:rPr lang="es-MX" sz="2200" b="1" dirty="0"/>
              <a:t>“Y tomé a los principales de vuestras tribus, varones sabios y expertos, y los puse por jefes sobre vosotros, jefes de millares, de centenas, de cincuenta y de diez, y gobernadores de vuestras tribus”.</a:t>
            </a:r>
          </a:p>
        </p:txBody>
      </p:sp>
    </p:spTree>
    <p:extLst>
      <p:ext uri="{BB962C8B-B14F-4D97-AF65-F5344CB8AC3E}">
        <p14:creationId xmlns:p14="http://schemas.microsoft.com/office/powerpoint/2010/main" val="13151131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68085" y="1537624"/>
            <a:ext cx="8164285" cy="4154984"/>
          </a:xfrm>
          <a:prstGeom prst="rect">
            <a:avLst/>
          </a:prstGeom>
        </p:spPr>
        <p:txBody>
          <a:bodyPr wrap="square">
            <a:spAutoFit/>
          </a:bodyPr>
          <a:lstStyle/>
          <a:p>
            <a:pPr algn="just"/>
            <a:r>
              <a:rPr lang="es-MX" sz="4000" b="1" dirty="0"/>
              <a:t>CONCLUSIÓN </a:t>
            </a:r>
            <a:endParaRPr lang="es-MX" sz="4000" b="1" dirty="0" smtClean="0"/>
          </a:p>
          <a:p>
            <a:pPr algn="just"/>
            <a:r>
              <a:rPr lang="es-MX" sz="2800" dirty="0" smtClean="0"/>
              <a:t>Este </a:t>
            </a:r>
            <a:r>
              <a:rPr lang="es-MX" sz="2800" dirty="0"/>
              <a:t>modelo, sin duda; es guiado por Dios para bendecir a su pueblo. Es lograr que todos juntos trabajemos en armonía. Que cada quien haga su trabajo de manera enfocada. Que el consejo necesario en cada área, lo dé la persona indicada. Que solo lleguen hasta el Pastor, aquellos casos en los cuales se tengan que tomar decisiones importantes o trascendentales.</a:t>
            </a:r>
          </a:p>
        </p:txBody>
      </p:sp>
    </p:spTree>
    <p:extLst>
      <p:ext uri="{BB962C8B-B14F-4D97-AF65-F5344CB8AC3E}">
        <p14:creationId xmlns:p14="http://schemas.microsoft.com/office/powerpoint/2010/main" val="3072408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98714" y="1805578"/>
            <a:ext cx="8011886" cy="2554545"/>
          </a:xfrm>
          <a:prstGeom prst="rect">
            <a:avLst/>
          </a:prstGeom>
        </p:spPr>
        <p:txBody>
          <a:bodyPr wrap="square">
            <a:spAutoFit/>
          </a:bodyPr>
          <a:lstStyle/>
          <a:p>
            <a:pPr algn="just"/>
            <a:r>
              <a:rPr lang="es-MX" sz="3200" dirty="0"/>
              <a:t>BASE BÍBLICA: Éxodo </a:t>
            </a:r>
            <a:r>
              <a:rPr lang="es-MX" sz="3200" dirty="0" smtClean="0"/>
              <a:t>18:14</a:t>
            </a:r>
          </a:p>
          <a:p>
            <a:pPr algn="just"/>
            <a:r>
              <a:rPr lang="es-MX" sz="3200" dirty="0" smtClean="0"/>
              <a:t> </a:t>
            </a:r>
          </a:p>
          <a:p>
            <a:pPr algn="just"/>
            <a:r>
              <a:rPr lang="es-MX" sz="3200" b="1" dirty="0" smtClean="0"/>
              <a:t>“</a:t>
            </a:r>
            <a:r>
              <a:rPr lang="es-MX" sz="3200" b="1" dirty="0"/>
              <a:t>Viendo el suegro de Moisés todo lo que él hacía con el pueblo, dijo: ¿Qué es esto que haces tú con el pueblo?...”. </a:t>
            </a:r>
          </a:p>
        </p:txBody>
      </p:sp>
    </p:spTree>
    <p:extLst>
      <p:ext uri="{BB962C8B-B14F-4D97-AF65-F5344CB8AC3E}">
        <p14:creationId xmlns:p14="http://schemas.microsoft.com/office/powerpoint/2010/main" val="1391791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78971" y="1393094"/>
            <a:ext cx="7979229" cy="4524315"/>
          </a:xfrm>
          <a:prstGeom prst="rect">
            <a:avLst/>
          </a:prstGeom>
        </p:spPr>
        <p:txBody>
          <a:bodyPr wrap="square">
            <a:spAutoFit/>
          </a:bodyPr>
          <a:lstStyle/>
          <a:p>
            <a:r>
              <a:rPr lang="es-MX" sz="3200" b="1" dirty="0" smtClean="0"/>
              <a:t>INTRODUCCIÓN</a:t>
            </a:r>
          </a:p>
          <a:p>
            <a:pPr algn="just"/>
            <a:r>
              <a:rPr lang="es-MX" sz="3200" dirty="0" smtClean="0"/>
              <a:t> </a:t>
            </a:r>
            <a:r>
              <a:rPr lang="es-MX" sz="3200" dirty="0"/>
              <a:t>El trabajo de la obra de Dios, es muy intenso y ningún hombre lo podría resistir solo. Es por ello, que nuestro Señor Jesucristo dio diversidad de dones; para que todo el cuerpo funcione, cada miembro en su lugar; y así realizar tan importante misión de: </a:t>
            </a:r>
            <a:r>
              <a:rPr lang="es-MX" sz="3200" b="1" dirty="0"/>
              <a:t>“… id por todo el mundo y predicar el evangelio a toda criatura”. </a:t>
            </a:r>
            <a:r>
              <a:rPr lang="es-MX" sz="3200" dirty="0"/>
              <a:t>Marcos 16.15.</a:t>
            </a:r>
          </a:p>
        </p:txBody>
      </p:sp>
    </p:spTree>
    <p:extLst>
      <p:ext uri="{BB962C8B-B14F-4D97-AF65-F5344CB8AC3E}">
        <p14:creationId xmlns:p14="http://schemas.microsoft.com/office/powerpoint/2010/main" val="317112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12852" y="1252754"/>
            <a:ext cx="8294914" cy="4832092"/>
          </a:xfrm>
          <a:prstGeom prst="rect">
            <a:avLst/>
          </a:prstGeom>
        </p:spPr>
        <p:txBody>
          <a:bodyPr wrap="square">
            <a:spAutoFit/>
          </a:bodyPr>
          <a:lstStyle/>
          <a:p>
            <a:pPr algn="just"/>
            <a:r>
              <a:rPr lang="es-MX" sz="2800" dirty="0"/>
              <a:t>Cuando el pueblo de Israel salió de Egipto era tan grande, que Moisés aprendió de su suegro </a:t>
            </a:r>
            <a:r>
              <a:rPr lang="es-MX" sz="2800" dirty="0" err="1"/>
              <a:t>Jetro</a:t>
            </a:r>
            <a:r>
              <a:rPr lang="es-MX" sz="2800" dirty="0"/>
              <a:t>, principios básicos para delegar responsabilidades y obligaciones a otros. Éxodo 18:14: </a:t>
            </a:r>
            <a:r>
              <a:rPr lang="es-MX" sz="2800" b="1" dirty="0"/>
              <a:t>“Viendo el suegro de Moisés todo lo que él hacía con el pueblo, dijo: ¿Qué es esto que haces tú con el pueblo?”. </a:t>
            </a:r>
            <a:endParaRPr lang="es-MX" sz="2800" b="1" dirty="0" smtClean="0"/>
          </a:p>
          <a:p>
            <a:pPr algn="just"/>
            <a:r>
              <a:rPr lang="es-MX" sz="2800" dirty="0" err="1" smtClean="0"/>
              <a:t>Jetro</a:t>
            </a:r>
            <a:r>
              <a:rPr lang="es-MX" sz="2800" dirty="0" smtClean="0"/>
              <a:t> </a:t>
            </a:r>
            <a:r>
              <a:rPr lang="es-MX" sz="2800" dirty="0"/>
              <a:t>era un sacerdote de </a:t>
            </a:r>
            <a:r>
              <a:rPr lang="es-MX" sz="2800" dirty="0" err="1"/>
              <a:t>Madian</a:t>
            </a:r>
            <a:r>
              <a:rPr lang="es-MX" sz="2800" dirty="0"/>
              <a:t>, sabía cómo manejar mejor un organismo religioso que su yerno Moisés; que solo conocía el método del estatismo Egipcio, el cual no era apropiado para esta nueva comunidad de hijos de Dios.</a:t>
            </a:r>
          </a:p>
        </p:txBody>
      </p:sp>
    </p:spTree>
    <p:extLst>
      <p:ext uri="{BB962C8B-B14F-4D97-AF65-F5344CB8AC3E}">
        <p14:creationId xmlns:p14="http://schemas.microsoft.com/office/powerpoint/2010/main" val="37435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78971" y="1481354"/>
            <a:ext cx="8109858" cy="4401205"/>
          </a:xfrm>
          <a:prstGeom prst="rect">
            <a:avLst/>
          </a:prstGeom>
        </p:spPr>
        <p:txBody>
          <a:bodyPr wrap="square">
            <a:spAutoFit/>
          </a:bodyPr>
          <a:lstStyle/>
          <a:p>
            <a:pPr algn="just"/>
            <a:r>
              <a:rPr lang="es-MX" sz="2800" dirty="0"/>
              <a:t>Moisés responde a </a:t>
            </a:r>
            <a:r>
              <a:rPr lang="es-MX" sz="2800" dirty="0" err="1"/>
              <a:t>Jetro</a:t>
            </a:r>
            <a:r>
              <a:rPr lang="es-MX" sz="2800" dirty="0"/>
              <a:t>, cuando es cuestionado por el modelo de liderazgo que ejercía; diciendo en Éxodo 18:15: </a:t>
            </a:r>
            <a:r>
              <a:rPr lang="es-MX" sz="2800" b="1" dirty="0"/>
              <a:t>“porque el pueblo viene a mi”. </a:t>
            </a:r>
            <a:endParaRPr lang="es-MX" sz="2800" b="1" dirty="0" smtClean="0"/>
          </a:p>
          <a:p>
            <a:pPr algn="just"/>
            <a:r>
              <a:rPr lang="es-MX" sz="2800" dirty="0" smtClean="0"/>
              <a:t>Este </a:t>
            </a:r>
            <a:r>
              <a:rPr lang="es-MX" sz="2800" dirty="0"/>
              <a:t>modelo de pensamiento, no permite la delegación y participación del cuerpo de Cristo; en relación con el pueblo y tiende a centrar la autoridad, en una solo persona. </a:t>
            </a:r>
            <a:r>
              <a:rPr lang="es-MX" sz="2800" dirty="0" err="1"/>
              <a:t>Jetro</a:t>
            </a:r>
            <a:r>
              <a:rPr lang="es-MX" sz="2800" dirty="0"/>
              <a:t> pudo ver fácilmente, que Moisés estaba distorsionando la naturaleza de su llamado divino como cabeza de Israel; ejerciendo así un modelo de liderazgo autocrático.</a:t>
            </a:r>
          </a:p>
        </p:txBody>
      </p:sp>
    </p:spTree>
    <p:extLst>
      <p:ext uri="{BB962C8B-B14F-4D97-AF65-F5344CB8AC3E}">
        <p14:creationId xmlns:p14="http://schemas.microsoft.com/office/powerpoint/2010/main" val="1621250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89857" y="1259637"/>
            <a:ext cx="8229600" cy="4524315"/>
          </a:xfrm>
          <a:prstGeom prst="rect">
            <a:avLst/>
          </a:prstGeom>
        </p:spPr>
        <p:txBody>
          <a:bodyPr wrap="square">
            <a:spAutoFit/>
          </a:bodyPr>
          <a:lstStyle/>
          <a:p>
            <a:pPr algn="just"/>
            <a:r>
              <a:rPr lang="es-MX" sz="3600" dirty="0"/>
              <a:t>Veamos algunos tipos de liderazgos: </a:t>
            </a:r>
            <a:endParaRPr lang="es-MX" sz="3600" dirty="0" smtClean="0"/>
          </a:p>
          <a:p>
            <a:pPr algn="just"/>
            <a:r>
              <a:rPr lang="es-MX" sz="3600" dirty="0" smtClean="0"/>
              <a:t>I</a:t>
            </a:r>
            <a:r>
              <a:rPr lang="es-MX" sz="3600" dirty="0"/>
              <a:t>.- </a:t>
            </a:r>
            <a:r>
              <a:rPr lang="es-MX" sz="3600" dirty="0" smtClean="0"/>
              <a:t>AUTOCRÁTICO</a:t>
            </a:r>
          </a:p>
          <a:p>
            <a:pPr algn="just"/>
            <a:r>
              <a:rPr lang="es-MX" sz="3600" dirty="0" smtClean="0"/>
              <a:t> </a:t>
            </a:r>
          </a:p>
          <a:p>
            <a:pPr algn="just"/>
            <a:r>
              <a:rPr lang="es-MX" sz="3600" dirty="0" smtClean="0"/>
              <a:t>Describe </a:t>
            </a:r>
            <a:r>
              <a:rPr lang="es-MX" sz="3600" dirty="0"/>
              <a:t>a un líder que por centrar la autoridad, limita la participación de sus subordinados. </a:t>
            </a:r>
            <a:endParaRPr lang="es-MX" sz="3600" dirty="0" smtClean="0"/>
          </a:p>
          <a:p>
            <a:pPr algn="just"/>
            <a:r>
              <a:rPr lang="es-MX" sz="3600" dirty="0" smtClean="0"/>
              <a:t>En </a:t>
            </a:r>
            <a:r>
              <a:rPr lang="es-MX" sz="3600" dirty="0"/>
              <a:t>la mayoría de los países del mundo hoy en día, es usado este modelo de liderazgo.</a:t>
            </a:r>
          </a:p>
        </p:txBody>
      </p:sp>
    </p:spTree>
    <p:extLst>
      <p:ext uri="{BB962C8B-B14F-4D97-AF65-F5344CB8AC3E}">
        <p14:creationId xmlns:p14="http://schemas.microsoft.com/office/powerpoint/2010/main" val="3284964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435429" y="1447523"/>
            <a:ext cx="8273142" cy="4524315"/>
          </a:xfrm>
          <a:prstGeom prst="rect">
            <a:avLst/>
          </a:prstGeom>
        </p:spPr>
        <p:txBody>
          <a:bodyPr wrap="square">
            <a:spAutoFit/>
          </a:bodyPr>
          <a:lstStyle/>
          <a:p>
            <a:pPr algn="just"/>
            <a:r>
              <a:rPr lang="es-MX" sz="3200" b="1" dirty="0"/>
              <a:t>II.- DEMOCRÁTICO </a:t>
            </a:r>
            <a:endParaRPr lang="es-MX" sz="3200" b="1" dirty="0" smtClean="0"/>
          </a:p>
          <a:p>
            <a:pPr algn="just"/>
            <a:r>
              <a:rPr lang="es-MX" sz="3200" dirty="0" smtClean="0"/>
              <a:t>Los </a:t>
            </a:r>
            <a:r>
              <a:rPr lang="es-MX" sz="3200" dirty="0"/>
              <a:t>líderes de este modelo, describen a un dirigente que tiende a involucrar a los subordinados en la toma de decisiones; delegando autoridad y alentando la participación, en la visión y las metas de trabajo. </a:t>
            </a:r>
            <a:endParaRPr lang="es-MX" sz="3200" dirty="0" smtClean="0"/>
          </a:p>
          <a:p>
            <a:pPr algn="just"/>
            <a:r>
              <a:rPr lang="es-MX" sz="3200" dirty="0" smtClean="0"/>
              <a:t>Sin </a:t>
            </a:r>
            <a:r>
              <a:rPr lang="es-MX" sz="3200" dirty="0"/>
              <a:t>embargo concerniente a lo espiritual, la biblia, para el pueblo de Dios nos habla de un mejor modelo:</a:t>
            </a:r>
          </a:p>
        </p:txBody>
      </p:sp>
    </p:spTree>
    <p:extLst>
      <p:ext uri="{BB962C8B-B14F-4D97-AF65-F5344CB8AC3E}">
        <p14:creationId xmlns:p14="http://schemas.microsoft.com/office/powerpoint/2010/main" val="185526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370114" y="1459691"/>
            <a:ext cx="8392886" cy="4324261"/>
          </a:xfrm>
          <a:prstGeom prst="rect">
            <a:avLst/>
          </a:prstGeom>
        </p:spPr>
        <p:txBody>
          <a:bodyPr wrap="square">
            <a:spAutoFit/>
          </a:bodyPr>
          <a:lstStyle/>
          <a:p>
            <a:pPr algn="just"/>
            <a:r>
              <a:rPr lang="es-MX" sz="2500" b="1" dirty="0"/>
              <a:t>III.- TEOCRÁTICO </a:t>
            </a:r>
            <a:endParaRPr lang="es-MX" sz="2500" b="1" dirty="0" smtClean="0"/>
          </a:p>
          <a:p>
            <a:pPr algn="just"/>
            <a:r>
              <a:rPr lang="es-MX" sz="2500" dirty="0" smtClean="0"/>
              <a:t>Proviene </a:t>
            </a:r>
            <a:r>
              <a:rPr lang="es-MX" sz="2500" dirty="0"/>
              <a:t>del griego TEOS (Dios) y CRACIA (gobierno), podemos definirlo como el gobierno de Dios; o Sociedad en que la autoridad considerada emana de Dios, bajo su orden Divino. </a:t>
            </a:r>
            <a:endParaRPr lang="es-MX" sz="2500" dirty="0" smtClean="0"/>
          </a:p>
          <a:p>
            <a:pPr algn="just"/>
            <a:r>
              <a:rPr lang="es-MX" sz="2500" dirty="0" smtClean="0"/>
              <a:t>Este </a:t>
            </a:r>
            <a:r>
              <a:rPr lang="es-MX" sz="2500" dirty="0"/>
              <a:t>gobierno no es elegido por gustos pastorales, sino en base a dones; porque es el Señor quien da el ministerio, el pastor solo los administra, por ello la iglesia debe establecer autoridades según los dones recibidos. </a:t>
            </a:r>
            <a:endParaRPr lang="es-MX" sz="2500" dirty="0" smtClean="0"/>
          </a:p>
          <a:p>
            <a:pPr algn="just"/>
            <a:r>
              <a:rPr lang="es-MX" sz="2500" dirty="0" smtClean="0"/>
              <a:t>1 </a:t>
            </a:r>
            <a:r>
              <a:rPr lang="es-MX" sz="2500" dirty="0"/>
              <a:t>Corintios 12: 4-6: </a:t>
            </a:r>
            <a:r>
              <a:rPr lang="es-MX" sz="2500" b="1" dirty="0"/>
              <a:t>“hay diversidad de dones, pero el Espíritu es el mismo. Y hay diversidad de ministerios, pero el Señor es el mismo. Y hay diversidad de operaciones…”.</a:t>
            </a:r>
          </a:p>
        </p:txBody>
      </p:sp>
    </p:spTree>
    <p:extLst>
      <p:ext uri="{BB962C8B-B14F-4D97-AF65-F5344CB8AC3E}">
        <p14:creationId xmlns:p14="http://schemas.microsoft.com/office/powerpoint/2010/main" val="34223564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302</TotalTime>
  <Words>2032</Words>
  <Application>Microsoft Office PowerPoint</Application>
  <PresentationFormat>Presentación en pantalla (4:3)</PresentationFormat>
  <Paragraphs>85</Paragraphs>
  <Slides>28</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28</vt:i4>
      </vt:variant>
    </vt:vector>
  </HeadingPairs>
  <TitlesOfParts>
    <vt:vector size="31"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56</cp:revision>
  <dcterms:created xsi:type="dcterms:W3CDTF">2016-01-29T05:02:58Z</dcterms:created>
  <dcterms:modified xsi:type="dcterms:W3CDTF">2018-02-02T06:30:25Z</dcterms:modified>
  <cp:category/>
</cp:coreProperties>
</file>