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01/02/2018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01/02/2018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01/02/2018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01/02/2018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98714" y="1467845"/>
            <a:ext cx="8088086" cy="4031873"/>
          </a:xfrm>
          <a:prstGeom prst="rect">
            <a:avLst/>
          </a:prstGeom>
        </p:spPr>
        <p:txBody>
          <a:bodyPr wrap="square">
            <a:spAutoFit/>
          </a:bodyPr>
          <a:lstStyle/>
          <a:p>
            <a:pPr algn="just"/>
            <a:r>
              <a:rPr lang="es-MX" sz="3200" dirty="0"/>
              <a:t>Algunas cosas que todo líder tomará en cuenta son</a:t>
            </a:r>
            <a:r>
              <a:rPr lang="es-MX" sz="3200" dirty="0" smtClean="0"/>
              <a:t>:</a:t>
            </a:r>
          </a:p>
          <a:p>
            <a:pPr algn="just"/>
            <a:r>
              <a:rPr lang="es-MX" sz="3200" dirty="0" smtClean="0"/>
              <a:t> </a:t>
            </a:r>
          </a:p>
          <a:p>
            <a:pPr marL="342900" indent="-342900" algn="just">
              <a:buAutoNum type="alphaUcPeriod"/>
            </a:pPr>
            <a:r>
              <a:rPr lang="es-MX" sz="3200" dirty="0" smtClean="0"/>
              <a:t>No </a:t>
            </a:r>
            <a:r>
              <a:rPr lang="es-MX" sz="3200" dirty="0"/>
              <a:t>intervenir con discípulos de otro líder. </a:t>
            </a:r>
            <a:endParaRPr lang="es-MX" sz="3200" dirty="0" smtClean="0"/>
          </a:p>
          <a:p>
            <a:pPr algn="just"/>
            <a:r>
              <a:rPr lang="es-MX" sz="3200" dirty="0" smtClean="0"/>
              <a:t>B</a:t>
            </a:r>
            <a:r>
              <a:rPr lang="es-MX" sz="3200" dirty="0"/>
              <a:t>. No hacer proselitismo para su célula. </a:t>
            </a:r>
            <a:endParaRPr lang="es-MX" sz="3200" dirty="0" smtClean="0"/>
          </a:p>
          <a:p>
            <a:pPr algn="just"/>
            <a:r>
              <a:rPr lang="es-MX" sz="3200" dirty="0" smtClean="0"/>
              <a:t>C</a:t>
            </a:r>
            <a:r>
              <a:rPr lang="es-MX" sz="3200" dirty="0"/>
              <a:t>. Canalizar los problemas de otros discípulos a sus líderes. D. No hacer comentarios desfavorables de otros líderes, etc.</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59229" y="1227969"/>
            <a:ext cx="8262257" cy="4832092"/>
          </a:xfrm>
          <a:prstGeom prst="rect">
            <a:avLst/>
          </a:prstGeom>
        </p:spPr>
        <p:txBody>
          <a:bodyPr wrap="square">
            <a:spAutoFit/>
          </a:bodyPr>
          <a:lstStyle/>
          <a:p>
            <a:pPr algn="just"/>
            <a:r>
              <a:rPr lang="es-MX" sz="2800" b="1" dirty="0"/>
              <a:t>IV.- EVITAR TEMAS POLÍTICOS </a:t>
            </a:r>
            <a:endParaRPr lang="es-MX" sz="2800" b="1" dirty="0" smtClean="0"/>
          </a:p>
          <a:p>
            <a:pPr algn="just"/>
            <a:r>
              <a:rPr lang="es-MX" sz="2800" dirty="0" smtClean="0"/>
              <a:t>Los </a:t>
            </a:r>
            <a:r>
              <a:rPr lang="es-MX" sz="2800" dirty="0"/>
              <a:t>seres humanos, tenemos la tendencia a identificarnos con los demás por ciertas afinidades; ya sean de formación familiar, cultural, religiosa o ciertas ideologías. También tendemos a sub agruparnos dentro de un grupo. </a:t>
            </a:r>
            <a:endParaRPr lang="es-MX" sz="2800" dirty="0" smtClean="0"/>
          </a:p>
          <a:p>
            <a:pPr algn="just"/>
            <a:r>
              <a:rPr lang="es-MX" sz="2800" dirty="0" smtClean="0"/>
              <a:t>El </a:t>
            </a:r>
            <a:r>
              <a:rPr lang="es-MX" sz="2800" dirty="0"/>
              <a:t>líder como hombre espiritual, siempre evitará tomar partido con uno o más de sus </a:t>
            </a:r>
            <a:r>
              <a:rPr lang="es-MX" sz="2800" dirty="0" smtClean="0"/>
              <a:t> </a:t>
            </a:r>
            <a:r>
              <a:rPr lang="es-MX" sz="2800" dirty="0"/>
              <a:t>discípulos; manteniéndose parcial ante toda diferencia que se suscite dentro del grupo, para poder encausarlos a la unidad.</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33400" y="1413287"/>
            <a:ext cx="7848600" cy="4401205"/>
          </a:xfrm>
          <a:prstGeom prst="rect">
            <a:avLst/>
          </a:prstGeom>
        </p:spPr>
        <p:txBody>
          <a:bodyPr wrap="square">
            <a:spAutoFit/>
          </a:bodyPr>
          <a:lstStyle/>
          <a:p>
            <a:pPr algn="just"/>
            <a:r>
              <a:rPr lang="es-MX" sz="2800" dirty="0"/>
              <a:t>El favoritismo tiende a enviar mensajes equivocados, a los que están bajo nuestra autoridad y a provocar sentimientos en los demás. Por ello, no se debe parcializar, todos forman un grupo aunque con diferencias; pero con una misma visión y propósito, hacer de cada reunión: </a:t>
            </a:r>
            <a:r>
              <a:rPr lang="es-MX" sz="2800" b="1" dirty="0"/>
              <a:t>“un grupo de amistad”</a:t>
            </a:r>
            <a:r>
              <a:rPr lang="es-MX" sz="2800" dirty="0"/>
              <a:t>. </a:t>
            </a:r>
            <a:endParaRPr lang="es-MX" sz="2800" dirty="0" smtClean="0"/>
          </a:p>
          <a:p>
            <a:pPr algn="just"/>
            <a:r>
              <a:rPr lang="es-MX" sz="2800" dirty="0" smtClean="0"/>
              <a:t>1 </a:t>
            </a:r>
            <a:r>
              <a:rPr lang="es-MX" sz="2800" dirty="0"/>
              <a:t>Timoteo 5:21: </a:t>
            </a:r>
            <a:r>
              <a:rPr lang="es-MX" sz="2800" b="1" dirty="0"/>
              <a:t>“Te encarezco delante de Dios y del Señor Jesucristo, y de sus ángeles escogidos, que guardes estas cosas sin prejuicios, no haciendo nada con parcialidad”.</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4543" y="1233162"/>
            <a:ext cx="8360228" cy="4755148"/>
          </a:xfrm>
          <a:prstGeom prst="rect">
            <a:avLst/>
          </a:prstGeom>
        </p:spPr>
        <p:txBody>
          <a:bodyPr wrap="square">
            <a:spAutoFit/>
          </a:bodyPr>
          <a:lstStyle/>
          <a:p>
            <a:pPr algn="just"/>
            <a:r>
              <a:rPr lang="es-MX" sz="2800" b="1" dirty="0"/>
              <a:t>V.- ESPÍRITU DE SIERVO </a:t>
            </a:r>
            <a:endParaRPr lang="es-MX" sz="2800" b="1" dirty="0" smtClean="0"/>
          </a:p>
          <a:p>
            <a:pPr algn="just"/>
            <a:r>
              <a:rPr lang="es-MX" sz="2500" dirty="0" smtClean="0"/>
              <a:t>Mateo </a:t>
            </a:r>
            <a:r>
              <a:rPr lang="es-MX" sz="2500" dirty="0"/>
              <a:t>20:26: </a:t>
            </a:r>
            <a:r>
              <a:rPr lang="es-MX" sz="2500" b="1" dirty="0"/>
              <a:t>“…el que quiere hacerse grande entre vosotros será nuestro servidor”. </a:t>
            </a:r>
            <a:r>
              <a:rPr lang="es-MX" sz="2500" dirty="0"/>
              <a:t>Para poder conducir personas a Cristo, se requieren líderes con un espíritu de servicio. Si pensamos que ser líder representa privilegios, acabaremos defraudados y frustrados. Muy lejos de está de esto, el trabajo en grupos de amistad. </a:t>
            </a:r>
            <a:endParaRPr lang="es-MX" sz="2500" dirty="0" smtClean="0"/>
          </a:p>
          <a:p>
            <a:pPr algn="just"/>
            <a:r>
              <a:rPr lang="es-MX" sz="2500" dirty="0" smtClean="0"/>
              <a:t>Se </a:t>
            </a:r>
            <a:r>
              <a:rPr lang="es-MX" sz="2500" dirty="0"/>
              <a:t>requiere esfuerzo, paciencia, trabajo continuo y anegado; para ver frutos reflejados en nuevos creyentes. Algunos creyentes que inician el trabajo en las casas, pronto terminan dejándolo; al darse cuenta que esto requiere entregarse al servicio de otros.</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22514" y="1382209"/>
            <a:ext cx="8164286" cy="4524315"/>
          </a:xfrm>
          <a:prstGeom prst="rect">
            <a:avLst/>
          </a:prstGeom>
        </p:spPr>
        <p:txBody>
          <a:bodyPr wrap="square">
            <a:spAutoFit/>
          </a:bodyPr>
          <a:lstStyle/>
          <a:p>
            <a:pPr algn="just"/>
            <a:r>
              <a:rPr lang="es-MX" sz="3200" dirty="0"/>
              <a:t>El trabajo del reino de Dios en la tierra, lo podemos resumir en las palabras de nuestro maestro; cuando dijo en Marcos 10:45: </a:t>
            </a:r>
            <a:r>
              <a:rPr lang="es-MX" sz="3200" b="1" dirty="0"/>
              <a:t>“… El hijo del hombre no vino para ser servido, sino para servir…”. </a:t>
            </a:r>
            <a:endParaRPr lang="es-MX" sz="3200" b="1" dirty="0" smtClean="0"/>
          </a:p>
          <a:p>
            <a:pPr algn="just"/>
            <a:r>
              <a:rPr lang="es-MX" sz="3200" dirty="0" smtClean="0"/>
              <a:t>Sirviendo </a:t>
            </a:r>
            <a:r>
              <a:rPr lang="es-MX" sz="3200" dirty="0"/>
              <a:t>a otros es como podemos conducirlos al Reino de Dios, todo líder que no está dispuesto a servir; no podrá conducir a otros a Cristo.</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22513" y="1674674"/>
            <a:ext cx="8044543" cy="3539430"/>
          </a:xfrm>
          <a:prstGeom prst="rect">
            <a:avLst/>
          </a:prstGeom>
        </p:spPr>
        <p:txBody>
          <a:bodyPr wrap="square">
            <a:spAutoFit/>
          </a:bodyPr>
          <a:lstStyle/>
          <a:p>
            <a:pPr algn="just"/>
            <a:r>
              <a:rPr lang="es-MX" sz="3200" dirty="0"/>
              <a:t>Les presentamos algunas recomendaciones para líderes</a:t>
            </a:r>
            <a:r>
              <a:rPr lang="es-MX" sz="3200" dirty="0" smtClean="0"/>
              <a:t>:</a:t>
            </a:r>
          </a:p>
          <a:p>
            <a:pPr algn="just"/>
            <a:r>
              <a:rPr lang="es-MX" sz="3200" dirty="0" smtClean="0"/>
              <a:t> </a:t>
            </a:r>
          </a:p>
          <a:p>
            <a:pPr marL="342900" indent="-342900" algn="just">
              <a:buAutoNum type="alphaUcPeriod"/>
            </a:pPr>
            <a:r>
              <a:rPr lang="es-MX" sz="3200" dirty="0" smtClean="0"/>
              <a:t>No </a:t>
            </a:r>
            <a:r>
              <a:rPr lang="es-MX" sz="3200" dirty="0"/>
              <a:t>enseñorearse de la vida de sus discípulos. </a:t>
            </a:r>
            <a:endParaRPr lang="es-MX" sz="3200" dirty="0" smtClean="0"/>
          </a:p>
          <a:p>
            <a:pPr algn="just"/>
            <a:r>
              <a:rPr lang="es-MX" sz="3200" dirty="0" smtClean="0"/>
              <a:t>B</a:t>
            </a:r>
            <a:r>
              <a:rPr lang="es-MX" sz="3200" dirty="0"/>
              <a:t>. No esperar que los demás lo atiendan a él. </a:t>
            </a:r>
            <a:endParaRPr lang="es-MX" sz="3200" dirty="0" smtClean="0"/>
          </a:p>
          <a:p>
            <a:pPr algn="just"/>
            <a:r>
              <a:rPr lang="es-MX" sz="3200" dirty="0" smtClean="0"/>
              <a:t>C</a:t>
            </a:r>
            <a:r>
              <a:rPr lang="es-MX" sz="3200" dirty="0"/>
              <a:t>. No golpear a los demás como capataz. </a:t>
            </a:r>
            <a:endParaRPr lang="es-MX" sz="3200" dirty="0" smtClean="0"/>
          </a:p>
          <a:p>
            <a:pPr algn="just"/>
            <a:r>
              <a:rPr lang="es-MX" sz="3200" dirty="0" smtClean="0"/>
              <a:t>D</a:t>
            </a:r>
            <a:r>
              <a:rPr lang="es-MX" sz="3200" dirty="0"/>
              <a:t>. No esperar recompensa de sus discípulos.</a:t>
            </a:r>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3657" y="1274526"/>
            <a:ext cx="8055429" cy="4662815"/>
          </a:xfrm>
          <a:prstGeom prst="rect">
            <a:avLst/>
          </a:prstGeom>
        </p:spPr>
        <p:txBody>
          <a:bodyPr wrap="square">
            <a:spAutoFit/>
          </a:bodyPr>
          <a:lstStyle/>
          <a:p>
            <a:pPr algn="just"/>
            <a:r>
              <a:rPr lang="es-MX" sz="2700" b="1" dirty="0"/>
              <a:t>VI.- EL TIEMPO </a:t>
            </a:r>
            <a:endParaRPr lang="es-MX" sz="2700" b="1" dirty="0" smtClean="0"/>
          </a:p>
          <a:p>
            <a:pPr algn="just"/>
            <a:r>
              <a:rPr lang="es-MX" sz="2700" dirty="0" smtClean="0"/>
              <a:t>En </a:t>
            </a:r>
            <a:r>
              <a:rPr lang="es-MX" sz="2700" dirty="0"/>
              <a:t>nuestro mundo globalizado, el tiempo se ha vuelto importantísimo; las empresas se rigen en el trabajo por horas, en los aeropuertos el tiempo vale oro y para el mundo </a:t>
            </a:r>
            <a:r>
              <a:rPr lang="es-MX" sz="2700" dirty="0" smtClean="0"/>
              <a:t>actual</a:t>
            </a:r>
            <a:r>
              <a:rPr lang="es-MX" sz="2700" dirty="0"/>
              <a:t>; esto representa algo muy valioso. </a:t>
            </a:r>
            <a:endParaRPr lang="es-MX" sz="2700" dirty="0" smtClean="0"/>
          </a:p>
          <a:p>
            <a:pPr algn="just"/>
            <a:r>
              <a:rPr lang="es-MX" sz="2700" dirty="0" smtClean="0"/>
              <a:t>Proverbios </a:t>
            </a:r>
            <a:r>
              <a:rPr lang="es-MX" sz="2700" dirty="0"/>
              <a:t>15:23: nos dice que también: </a:t>
            </a:r>
            <a:r>
              <a:rPr lang="es-MX" sz="2700" b="1" dirty="0"/>
              <a:t>“… la palabra a su tiempo ¡cuán buena es!”. </a:t>
            </a:r>
            <a:r>
              <a:rPr lang="es-MX" sz="2700" dirty="0"/>
              <a:t>Eclesiastés 8:6: </a:t>
            </a:r>
            <a:r>
              <a:rPr lang="es-MX" sz="2700" b="1" dirty="0"/>
              <a:t>“porque para todo lo que quisieres hay tiempo…”. </a:t>
            </a:r>
            <a:endParaRPr lang="es-MX" sz="2700" b="1" dirty="0" smtClean="0"/>
          </a:p>
          <a:p>
            <a:pPr algn="just"/>
            <a:r>
              <a:rPr lang="es-MX" sz="2700" dirty="0" smtClean="0"/>
              <a:t>Las </a:t>
            </a:r>
            <a:r>
              <a:rPr lang="es-MX" sz="2700" dirty="0"/>
              <a:t>reuniones semanales, no deben violar la dinámica de una hora de duración; para hacer más atractiva la reunión, considerando el tiempo de los demás. </a:t>
            </a:r>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200" y="1296874"/>
            <a:ext cx="8164286" cy="4524315"/>
          </a:xfrm>
          <a:prstGeom prst="rect">
            <a:avLst/>
          </a:prstGeom>
        </p:spPr>
        <p:txBody>
          <a:bodyPr wrap="square">
            <a:spAutoFit/>
          </a:bodyPr>
          <a:lstStyle/>
          <a:p>
            <a:pPr algn="just"/>
            <a:r>
              <a:rPr lang="es-MX" sz="3200" dirty="0"/>
              <a:t>Debemos evitar POR LO TANTO</a:t>
            </a:r>
            <a:r>
              <a:rPr lang="es-MX" sz="3200" dirty="0" smtClean="0"/>
              <a:t>:</a:t>
            </a:r>
          </a:p>
          <a:p>
            <a:pPr algn="just"/>
            <a:r>
              <a:rPr lang="es-MX" sz="3200" dirty="0" smtClean="0"/>
              <a:t> </a:t>
            </a:r>
          </a:p>
          <a:p>
            <a:pPr marL="342900" indent="-342900" algn="just">
              <a:buAutoNum type="alphaUcPeriod"/>
            </a:pPr>
            <a:r>
              <a:rPr lang="es-MX" sz="3200" dirty="0" smtClean="0"/>
              <a:t>Alargar </a:t>
            </a:r>
            <a:r>
              <a:rPr lang="es-MX" sz="3200" dirty="0"/>
              <a:t>la enseñanza. </a:t>
            </a:r>
            <a:endParaRPr lang="es-MX" sz="3200" dirty="0" smtClean="0"/>
          </a:p>
          <a:p>
            <a:pPr algn="just"/>
            <a:r>
              <a:rPr lang="es-MX" sz="3200" dirty="0" smtClean="0"/>
              <a:t>B</a:t>
            </a:r>
            <a:r>
              <a:rPr lang="es-MX" sz="3200" dirty="0"/>
              <a:t>. Hacer de la reunión un culto. </a:t>
            </a:r>
            <a:endParaRPr lang="es-MX" sz="3200" dirty="0" smtClean="0"/>
          </a:p>
          <a:p>
            <a:pPr algn="just"/>
            <a:r>
              <a:rPr lang="es-MX" sz="3200" dirty="0" smtClean="0"/>
              <a:t>C</a:t>
            </a:r>
            <a:r>
              <a:rPr lang="es-MX" sz="3200" dirty="0"/>
              <a:t>. Querer enseñarles en un día todo. </a:t>
            </a:r>
            <a:endParaRPr lang="es-MX" sz="3200" dirty="0" smtClean="0"/>
          </a:p>
          <a:p>
            <a:pPr algn="just"/>
            <a:r>
              <a:rPr lang="es-MX" sz="3200" dirty="0" smtClean="0"/>
              <a:t>D</a:t>
            </a:r>
            <a:r>
              <a:rPr lang="es-MX" sz="3200" dirty="0"/>
              <a:t>. Evitar permanecer tarde en casa del anfitrión. </a:t>
            </a:r>
            <a:endParaRPr lang="es-MX" sz="3200" dirty="0" smtClean="0"/>
          </a:p>
          <a:p>
            <a:pPr algn="just"/>
            <a:r>
              <a:rPr lang="es-MX" sz="3200" dirty="0" smtClean="0"/>
              <a:t>E</a:t>
            </a:r>
            <a:r>
              <a:rPr lang="es-MX" sz="3200" dirty="0"/>
              <a:t>. Usar el tiempo para referirse a problemáticas de otros asuntos.</a:t>
            </a:r>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02771" y="1310199"/>
            <a:ext cx="8382000" cy="4662815"/>
          </a:xfrm>
          <a:prstGeom prst="rect">
            <a:avLst/>
          </a:prstGeom>
        </p:spPr>
        <p:txBody>
          <a:bodyPr wrap="square">
            <a:spAutoFit/>
          </a:bodyPr>
          <a:lstStyle/>
          <a:p>
            <a:pPr algn="just"/>
            <a:r>
              <a:rPr lang="es-MX" sz="2700" b="1" dirty="0"/>
              <a:t>VII.- NO PERDER LA VISIÓN </a:t>
            </a:r>
            <a:endParaRPr lang="es-MX" sz="2700" b="1" dirty="0" smtClean="0"/>
          </a:p>
          <a:p>
            <a:pPr algn="just"/>
            <a:r>
              <a:rPr lang="es-MX" sz="2700" dirty="0" smtClean="0"/>
              <a:t>Los </a:t>
            </a:r>
            <a:r>
              <a:rPr lang="es-MX" sz="2700" dirty="0"/>
              <a:t>grupos de amistad, son el hogar donde el bebe espiritual se relaciona con sus demás hermanos; pero el grupo no es todo el mapa completo. </a:t>
            </a:r>
            <a:endParaRPr lang="es-MX" sz="2700" dirty="0" smtClean="0"/>
          </a:p>
          <a:p>
            <a:pPr algn="just"/>
            <a:r>
              <a:rPr lang="es-MX" sz="2700" dirty="0" smtClean="0"/>
              <a:t>Después </a:t>
            </a:r>
            <a:r>
              <a:rPr lang="es-MX" sz="2700" dirty="0"/>
              <a:t>de estar aprendiendo en un grupo, todo visitante deberá ser llevado a la iglesia para recibir alimentación. Posteriormente debe motivársele a asistir a un retiro espiritual, ya que éste servirá como un detonador en su crecimiento espiritual. Después de asistir a un retiro, el líder procurará inscribirlo en la </a:t>
            </a:r>
            <a:r>
              <a:rPr lang="es-MX" sz="2700" b="1" dirty="0"/>
              <a:t>ESCUELA SÍGAME</a:t>
            </a:r>
            <a:r>
              <a:rPr lang="es-MX" sz="2700" dirty="0"/>
              <a:t>; mientras tanto debe seguir asistiendo al grupo. </a:t>
            </a:r>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02771" y="1398136"/>
            <a:ext cx="8392886" cy="4385816"/>
          </a:xfrm>
          <a:prstGeom prst="rect">
            <a:avLst/>
          </a:prstGeom>
        </p:spPr>
        <p:txBody>
          <a:bodyPr wrap="square">
            <a:spAutoFit/>
          </a:bodyPr>
          <a:lstStyle/>
          <a:p>
            <a:pPr algn="just"/>
            <a:r>
              <a:rPr lang="es-MX" sz="3100" dirty="0"/>
              <a:t>Para después enviarle a clases para que pueda NACER, CRECER, MADURAR también MULTIPLICAR; hasta convertirlo en un líder de un grupo de amistad. Este proceso como meta, debe lograrse durante doce meses para garantizar la reproducción de los miembros. </a:t>
            </a:r>
            <a:endParaRPr lang="es-MX" sz="3100" dirty="0" smtClean="0"/>
          </a:p>
          <a:p>
            <a:pPr algn="just"/>
            <a:r>
              <a:rPr lang="es-MX" sz="3100" dirty="0" smtClean="0"/>
              <a:t>Por </a:t>
            </a:r>
            <a:r>
              <a:rPr lang="es-MX" sz="3100" dirty="0"/>
              <a:t>eso los líderes, deben conocer la visión para no salirse de ella. La estrategia de Jesús está bien definida, al salirnos dejamos de ver los resultados. </a:t>
            </a:r>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783772" y="1665514"/>
            <a:ext cx="7620000" cy="3785652"/>
          </a:xfrm>
          <a:prstGeom prst="rect">
            <a:avLst/>
          </a:prstGeom>
          <a:noFill/>
        </p:spPr>
        <p:txBody>
          <a:bodyPr wrap="square" rtlCol="0">
            <a:spAutoFit/>
          </a:bodyPr>
          <a:lstStyle/>
          <a:p>
            <a:pPr algn="ctr"/>
            <a:r>
              <a:rPr lang="es-MX" sz="8000" b="1" dirty="0" smtClean="0"/>
              <a:t>PRINCIPIOS PARA LÍDERES CELULARES</a:t>
            </a:r>
            <a:endParaRPr lang="es-MX" sz="80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1629" y="1371324"/>
            <a:ext cx="8251371" cy="4524315"/>
          </a:xfrm>
          <a:prstGeom prst="rect">
            <a:avLst/>
          </a:prstGeom>
        </p:spPr>
        <p:txBody>
          <a:bodyPr wrap="square">
            <a:spAutoFit/>
          </a:bodyPr>
          <a:lstStyle/>
          <a:p>
            <a:pPr algn="just"/>
            <a:r>
              <a:rPr lang="es-MX" sz="3200" b="1" dirty="0"/>
              <a:t>VIII.- LA IMPORTANCIA EN LA REUNIÓN </a:t>
            </a:r>
            <a:endParaRPr lang="es-MX" sz="3200" b="1" dirty="0" smtClean="0"/>
          </a:p>
          <a:p>
            <a:pPr algn="just"/>
            <a:r>
              <a:rPr lang="es-MX" sz="3200" dirty="0" smtClean="0"/>
              <a:t>Hechos </a:t>
            </a:r>
            <a:r>
              <a:rPr lang="es-MX" sz="3200" dirty="0"/>
              <a:t>5:42: </a:t>
            </a:r>
            <a:r>
              <a:rPr lang="es-MX" sz="3200" b="1" dirty="0"/>
              <a:t>“Y todos los días en el templo y por las casas…”. </a:t>
            </a:r>
            <a:r>
              <a:rPr lang="es-MX" sz="3200" dirty="0"/>
              <a:t>La iglesia primitiva aprendió del maestro, nuestro Señor Jesucristo; a celebrar dos tipos de reuniones: en el templo y por las casas. </a:t>
            </a:r>
          </a:p>
          <a:p>
            <a:pPr algn="just"/>
            <a:r>
              <a:rPr lang="es-MX" sz="3200" dirty="0" smtClean="0"/>
              <a:t>Lucas </a:t>
            </a:r>
            <a:r>
              <a:rPr lang="es-MX" sz="3200" dirty="0"/>
              <a:t>9:4: </a:t>
            </a:r>
            <a:r>
              <a:rPr lang="es-MX" sz="3200" b="1" dirty="0"/>
              <a:t>“Y en cualquier casa donde entréis…”. Lucas 10:5: “En cualquier casa donde entréis…”.</a:t>
            </a:r>
          </a:p>
        </p:txBody>
      </p:sp>
    </p:spTree>
    <p:extLst>
      <p:ext uri="{BB962C8B-B14F-4D97-AF65-F5344CB8AC3E}">
        <p14:creationId xmlns:p14="http://schemas.microsoft.com/office/powerpoint/2010/main" val="2577344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4" y="1259637"/>
            <a:ext cx="8327572" cy="4524315"/>
          </a:xfrm>
          <a:prstGeom prst="rect">
            <a:avLst/>
          </a:prstGeom>
        </p:spPr>
        <p:txBody>
          <a:bodyPr wrap="square">
            <a:spAutoFit/>
          </a:bodyPr>
          <a:lstStyle/>
          <a:p>
            <a:pPr algn="just"/>
            <a:r>
              <a:rPr lang="es-MX" sz="2400" dirty="0"/>
              <a:t>El Señor realizaba estas reuniones, como un principio de trabajo en sus visitas a las casas: </a:t>
            </a:r>
            <a:endParaRPr lang="es-MX" sz="2400" dirty="0" smtClean="0"/>
          </a:p>
          <a:p>
            <a:pPr marL="342900" indent="-342900" algn="just">
              <a:buAutoNum type="alphaUcPeriod"/>
            </a:pPr>
            <a:r>
              <a:rPr lang="es-MX" sz="2400" dirty="0" smtClean="0"/>
              <a:t>FUE </a:t>
            </a:r>
            <a:r>
              <a:rPr lang="es-MX" sz="2400" dirty="0"/>
              <a:t>ADORADO EN CASA. Lucas 7:38: </a:t>
            </a:r>
            <a:endParaRPr lang="es-MX" sz="2400" dirty="0" smtClean="0"/>
          </a:p>
          <a:p>
            <a:pPr algn="just"/>
            <a:r>
              <a:rPr lang="es-MX" sz="2400" b="1" dirty="0" smtClean="0"/>
              <a:t>“</a:t>
            </a:r>
            <a:r>
              <a:rPr lang="es-MX" sz="2400" b="1" dirty="0"/>
              <a:t>y estando detrás de él a sus pies, llorando, </a:t>
            </a:r>
            <a:endParaRPr lang="es-MX" sz="2400" b="1" dirty="0" smtClean="0"/>
          </a:p>
          <a:p>
            <a:pPr algn="just"/>
            <a:r>
              <a:rPr lang="es-MX" sz="2400" b="1" dirty="0" smtClean="0"/>
              <a:t>comenzó </a:t>
            </a:r>
            <a:r>
              <a:rPr lang="es-MX" sz="2400" b="1" dirty="0"/>
              <a:t>a regar con lágrimas sus pies, y los enjugaba con sus cabellos; y besaba sus pies, y los ungía con el perfume”. </a:t>
            </a:r>
            <a:endParaRPr lang="es-MX" sz="2400" b="1" dirty="0" smtClean="0"/>
          </a:p>
          <a:p>
            <a:pPr algn="just"/>
            <a:r>
              <a:rPr lang="es-MX" sz="2400" dirty="0" smtClean="0"/>
              <a:t>B</a:t>
            </a:r>
            <a:r>
              <a:rPr lang="es-MX" sz="2400" dirty="0"/>
              <a:t>. ENSEÑÓ LA IMPORTANCIA DE PERSEVERAR EN LAS CASAS. Lucas 10:7: </a:t>
            </a:r>
            <a:endParaRPr lang="es-MX" sz="2400" dirty="0" smtClean="0"/>
          </a:p>
          <a:p>
            <a:pPr algn="just"/>
            <a:r>
              <a:rPr lang="es-MX" sz="2400" b="1" dirty="0" smtClean="0"/>
              <a:t>“</a:t>
            </a:r>
            <a:r>
              <a:rPr lang="es-MX" sz="2400" b="1" dirty="0"/>
              <a:t>Y posad en aquella misma casa, comiendo y bebiendo lo que os den…”. </a:t>
            </a:r>
            <a:endParaRPr lang="es-MX" sz="2400" b="1" dirty="0" smtClean="0"/>
          </a:p>
          <a:p>
            <a:pPr algn="just"/>
            <a:r>
              <a:rPr lang="es-MX" sz="2400" dirty="0" smtClean="0"/>
              <a:t>C</a:t>
            </a:r>
            <a:r>
              <a:rPr lang="es-MX" sz="2400" dirty="0"/>
              <a:t>. CELEBRÓ LA PASCUA EN UNA CASA. Mateo 26:18: </a:t>
            </a:r>
            <a:endParaRPr lang="es-MX" sz="2400" dirty="0" smtClean="0"/>
          </a:p>
          <a:p>
            <a:pPr algn="just"/>
            <a:r>
              <a:rPr lang="es-MX" sz="2400" b="1" dirty="0" smtClean="0"/>
              <a:t>“…</a:t>
            </a:r>
            <a:r>
              <a:rPr lang="es-MX" sz="2400" b="1" dirty="0"/>
              <a:t>en tu casa celebraré la pascua con mis discípulos”.</a:t>
            </a:r>
          </a:p>
        </p:txBody>
      </p:sp>
    </p:spTree>
    <p:extLst>
      <p:ext uri="{BB962C8B-B14F-4D97-AF65-F5344CB8AC3E}">
        <p14:creationId xmlns:p14="http://schemas.microsoft.com/office/powerpoint/2010/main" val="1122979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3" y="1613825"/>
            <a:ext cx="8262257" cy="3970318"/>
          </a:xfrm>
          <a:prstGeom prst="rect">
            <a:avLst/>
          </a:prstGeom>
        </p:spPr>
        <p:txBody>
          <a:bodyPr wrap="square">
            <a:spAutoFit/>
          </a:bodyPr>
          <a:lstStyle/>
          <a:p>
            <a:pPr algn="just"/>
            <a:r>
              <a:rPr lang="es-MX" sz="2800" dirty="0"/>
              <a:t>También cuando asistía al templo: </a:t>
            </a:r>
            <a:endParaRPr lang="es-MX" sz="2800" dirty="0" smtClean="0"/>
          </a:p>
          <a:p>
            <a:pPr marL="342900" indent="-342900" algn="just">
              <a:buAutoNum type="alphaUcPeriod"/>
            </a:pPr>
            <a:r>
              <a:rPr lang="es-MX" sz="2800" dirty="0" smtClean="0"/>
              <a:t>DESDE </a:t>
            </a:r>
            <a:r>
              <a:rPr lang="es-MX" sz="2800" dirty="0"/>
              <a:t>NIÑO ASISTIÓ AL TEMPLO. Lucas 2:46: </a:t>
            </a:r>
            <a:endParaRPr lang="es-MX" sz="2800" dirty="0" smtClean="0"/>
          </a:p>
          <a:p>
            <a:pPr algn="just"/>
            <a:r>
              <a:rPr lang="es-MX" sz="2800" b="1" dirty="0" smtClean="0"/>
              <a:t>“… </a:t>
            </a:r>
            <a:r>
              <a:rPr lang="es-MX" sz="2800" b="1" dirty="0"/>
              <a:t>tres días después le hallaron en el templo, sentado en medio de los doctores de la ley…”. </a:t>
            </a:r>
            <a:endParaRPr lang="es-MX" sz="2800" b="1" dirty="0" smtClean="0"/>
          </a:p>
          <a:p>
            <a:pPr algn="just"/>
            <a:r>
              <a:rPr lang="es-MX" sz="2800" dirty="0" smtClean="0"/>
              <a:t>B</a:t>
            </a:r>
            <a:r>
              <a:rPr lang="es-MX" sz="2800" dirty="0"/>
              <a:t>. AUNQUE ÉL ES MAYOR QUE EL TEMPLO. Mateo 12:6: </a:t>
            </a:r>
            <a:endParaRPr lang="es-MX" sz="2800" dirty="0" smtClean="0"/>
          </a:p>
          <a:p>
            <a:pPr algn="just"/>
            <a:r>
              <a:rPr lang="es-MX" sz="2800" b="1" dirty="0" smtClean="0"/>
              <a:t>“…</a:t>
            </a:r>
            <a:r>
              <a:rPr lang="es-MX" sz="2800" b="1" dirty="0"/>
              <a:t>uno mayor que el templo está aquí”. </a:t>
            </a:r>
            <a:endParaRPr lang="es-MX" sz="2800" b="1" dirty="0" smtClean="0"/>
          </a:p>
          <a:p>
            <a:pPr algn="just"/>
            <a:r>
              <a:rPr lang="es-MX" sz="2800" dirty="0" smtClean="0"/>
              <a:t>C</a:t>
            </a:r>
            <a:r>
              <a:rPr lang="es-MX" sz="2800" dirty="0"/>
              <a:t>. ENSEÑABA EN EL TEMPLO. Mateo 26:55: </a:t>
            </a:r>
            <a:endParaRPr lang="es-MX" sz="2800" dirty="0" smtClean="0"/>
          </a:p>
          <a:p>
            <a:pPr algn="just"/>
            <a:r>
              <a:rPr lang="es-MX" sz="2800" b="1" dirty="0" smtClean="0"/>
              <a:t>“… </a:t>
            </a:r>
            <a:r>
              <a:rPr lang="es-MX" sz="2800" b="1" dirty="0"/>
              <a:t>Cada día me sentaba con vosotros enseñando en el templo…”.</a:t>
            </a:r>
          </a:p>
        </p:txBody>
      </p:sp>
    </p:spTree>
    <p:extLst>
      <p:ext uri="{BB962C8B-B14F-4D97-AF65-F5344CB8AC3E}">
        <p14:creationId xmlns:p14="http://schemas.microsoft.com/office/powerpoint/2010/main" val="2737093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3657" y="1277541"/>
            <a:ext cx="8284029" cy="4662815"/>
          </a:xfrm>
          <a:prstGeom prst="rect">
            <a:avLst/>
          </a:prstGeom>
        </p:spPr>
        <p:txBody>
          <a:bodyPr wrap="square">
            <a:spAutoFit/>
          </a:bodyPr>
          <a:lstStyle/>
          <a:p>
            <a:pPr algn="just"/>
            <a:r>
              <a:rPr lang="es-MX" sz="2700" dirty="0"/>
              <a:t>Las reuniones en las casas y en el templo, son de vital importancia dentro del desarrollo de la iglesia. Es por ello, que las dos reuniones deben ser llevadas al mismo nivel de importancia; no menospreciando ninguna de las dos. </a:t>
            </a:r>
            <a:endParaRPr lang="es-MX" sz="2700" dirty="0" smtClean="0"/>
          </a:p>
          <a:p>
            <a:pPr algn="just"/>
            <a:r>
              <a:rPr lang="es-MX" sz="2700" dirty="0" smtClean="0"/>
              <a:t>Así </a:t>
            </a:r>
            <a:r>
              <a:rPr lang="es-MX" sz="2700" dirty="0"/>
              <a:t>como nunca se suspende un servicio dominical, tampoco deberá nunca suspenderse la reunión de casa; ya que el que es adorado en el templo, también lo es adorado en la casa: </a:t>
            </a:r>
            <a:r>
              <a:rPr lang="es-MX" sz="2700" b="1" dirty="0"/>
              <a:t>JESUCRISTO. </a:t>
            </a:r>
            <a:endParaRPr lang="es-MX" sz="2700" b="1" dirty="0" smtClean="0"/>
          </a:p>
          <a:p>
            <a:pPr algn="just"/>
            <a:r>
              <a:rPr lang="es-MX" sz="2700" dirty="0" smtClean="0"/>
              <a:t>Cuando </a:t>
            </a:r>
            <a:r>
              <a:rPr lang="es-MX" sz="2700" dirty="0"/>
              <a:t>la reunión del grupo llega a tener este nivel, entonces al grupo de amistad se le ha dado su verdadero lugar.</a:t>
            </a:r>
          </a:p>
        </p:txBody>
      </p:sp>
    </p:spTree>
    <p:extLst>
      <p:ext uri="{BB962C8B-B14F-4D97-AF65-F5344CB8AC3E}">
        <p14:creationId xmlns:p14="http://schemas.microsoft.com/office/powerpoint/2010/main" val="1742850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98714" y="1491066"/>
            <a:ext cx="8022771" cy="4031873"/>
          </a:xfrm>
          <a:prstGeom prst="rect">
            <a:avLst/>
          </a:prstGeom>
        </p:spPr>
        <p:txBody>
          <a:bodyPr wrap="square">
            <a:spAutoFit/>
          </a:bodyPr>
          <a:lstStyle/>
          <a:p>
            <a:r>
              <a:rPr lang="es-MX" sz="3200" b="1" dirty="0"/>
              <a:t>IX.- LA COMUNICACIÓN </a:t>
            </a:r>
            <a:endParaRPr lang="es-MX" sz="3200" b="1" dirty="0" smtClean="0"/>
          </a:p>
          <a:p>
            <a:pPr algn="just"/>
            <a:r>
              <a:rPr lang="es-MX" sz="3200" dirty="0" smtClean="0"/>
              <a:t>Cada </a:t>
            </a:r>
            <a:r>
              <a:rPr lang="es-MX" sz="3200" dirty="0"/>
              <a:t>casa anfitriona, no está separada o aislada de la reunión general. El éxito de la celebración dominical, depende mucho del trabajo realizado en las casas. Debido a esto, la comunicación entre líderes de grupo, supervisores y el pastor; debe ser constante, ya que todos conformamos una red.</a:t>
            </a:r>
          </a:p>
        </p:txBody>
      </p:sp>
    </p:spTree>
    <p:extLst>
      <p:ext uri="{BB962C8B-B14F-4D97-AF65-F5344CB8AC3E}">
        <p14:creationId xmlns:p14="http://schemas.microsoft.com/office/powerpoint/2010/main" val="1945205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9857" y="1416301"/>
            <a:ext cx="8186057" cy="4401205"/>
          </a:xfrm>
          <a:prstGeom prst="rect">
            <a:avLst/>
          </a:prstGeom>
        </p:spPr>
        <p:txBody>
          <a:bodyPr wrap="square">
            <a:spAutoFit/>
          </a:bodyPr>
          <a:lstStyle/>
          <a:p>
            <a:pPr algn="just"/>
            <a:r>
              <a:rPr lang="es-MX" sz="2800" dirty="0"/>
              <a:t>En la conversión de Pablo, Bernabé juega un papel en la comunicación de este nuevo discípulo; debido a la vida pasada del apóstol, ningún creyente confiaba en él. Pero Bernabé comunicó eficazmente la conversión del apóstol Pablo, para que fuera aceptado. Hechos 9:26-27: </a:t>
            </a:r>
            <a:r>
              <a:rPr lang="es-MX" sz="2800" b="1" dirty="0"/>
              <a:t>“… pero todos le tenían miedo, no creyendo que fuese discípulo. Entonces Bernabé, tomándole, lo trajo a los apóstoles, y les contó cómo Saulo había visto en el camino al Señor, el cual le había hablado…”.</a:t>
            </a:r>
          </a:p>
        </p:txBody>
      </p:sp>
    </p:spTree>
    <p:extLst>
      <p:ext uri="{BB962C8B-B14F-4D97-AF65-F5344CB8AC3E}">
        <p14:creationId xmlns:p14="http://schemas.microsoft.com/office/powerpoint/2010/main" val="657836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6" y="1461425"/>
            <a:ext cx="8142514" cy="4524315"/>
          </a:xfrm>
          <a:prstGeom prst="rect">
            <a:avLst/>
          </a:prstGeom>
        </p:spPr>
        <p:txBody>
          <a:bodyPr wrap="square">
            <a:spAutoFit/>
          </a:bodyPr>
          <a:lstStyle/>
          <a:p>
            <a:pPr algn="just"/>
            <a:r>
              <a:rPr lang="es-MX" sz="3200" dirty="0"/>
              <a:t>Todo pastor que ha implementado la Estrategia de Jesús, realizará una reunión semanal de oración y capacitación de sus líderes; donde recibirá los reportes de cada semana y mantendrá una comunicación activa. Esta reunión no puede encomendarse a algún líder de evangelismo, ya que es el timón del pastor; es tiempo para dar dirección al liderazgo cada semana.</a:t>
            </a:r>
          </a:p>
        </p:txBody>
      </p:sp>
    </p:spTree>
    <p:extLst>
      <p:ext uri="{BB962C8B-B14F-4D97-AF65-F5344CB8AC3E}">
        <p14:creationId xmlns:p14="http://schemas.microsoft.com/office/powerpoint/2010/main" val="2971917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200" y="1201341"/>
            <a:ext cx="8305800" cy="4832092"/>
          </a:xfrm>
          <a:prstGeom prst="rect">
            <a:avLst/>
          </a:prstGeom>
        </p:spPr>
        <p:txBody>
          <a:bodyPr wrap="square">
            <a:spAutoFit/>
          </a:bodyPr>
          <a:lstStyle/>
          <a:p>
            <a:pPr algn="just"/>
            <a:r>
              <a:rPr lang="es-MX" sz="2800" b="1" dirty="0"/>
              <a:t>CONCLUSIÓN </a:t>
            </a:r>
            <a:endParaRPr lang="es-MX" sz="2800" b="1" dirty="0" smtClean="0"/>
          </a:p>
          <a:p>
            <a:pPr algn="just"/>
            <a:r>
              <a:rPr lang="es-MX" sz="2800" dirty="0" smtClean="0"/>
              <a:t>No </a:t>
            </a:r>
            <a:r>
              <a:rPr lang="es-MX" sz="2800" dirty="0"/>
              <a:t>tengamos miedo hacer las cosas bien. Jesús dice: </a:t>
            </a:r>
            <a:r>
              <a:rPr lang="es-MX" sz="2800" b="1" dirty="0"/>
              <a:t>“… más yo os muestro un camino aún mas excelente”. </a:t>
            </a:r>
            <a:endParaRPr lang="es-MX" sz="2800" b="1" dirty="0" smtClean="0"/>
          </a:p>
          <a:p>
            <a:pPr algn="just"/>
            <a:r>
              <a:rPr lang="es-MX" sz="2800" dirty="0" smtClean="0"/>
              <a:t>1ra</a:t>
            </a:r>
            <a:r>
              <a:rPr lang="es-MX" sz="2800" dirty="0"/>
              <a:t>. Corintios 12:31: Dios quiere nuestro esfuerzo y dedicación. Pero también nos puede dar esa dirección, para hacer bien nuestro trabajo en Cristo. Recuerda que todo lo que hagamos, de palabra o hecho; debemos hacerlo como para el Señor… Si alguno tiene problemas con uno de estos principios, pídale a Dios sabiduría; para cumplir con esta loable labor de ganar almas. Proverbios 11:30: </a:t>
            </a:r>
            <a:r>
              <a:rPr lang="es-MX" sz="2800" b="1" dirty="0"/>
              <a:t>“… y el que gana almas es sabio…”. </a:t>
            </a:r>
          </a:p>
        </p:txBody>
      </p:sp>
    </p:spTree>
    <p:extLst>
      <p:ext uri="{BB962C8B-B14F-4D97-AF65-F5344CB8AC3E}">
        <p14:creationId xmlns:p14="http://schemas.microsoft.com/office/powerpoint/2010/main" val="1785471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76943" y="1745626"/>
            <a:ext cx="8164286" cy="1938992"/>
          </a:xfrm>
          <a:prstGeom prst="rect">
            <a:avLst/>
          </a:prstGeom>
        </p:spPr>
        <p:txBody>
          <a:bodyPr wrap="square">
            <a:spAutoFit/>
          </a:bodyPr>
          <a:lstStyle/>
          <a:p>
            <a:pPr algn="just"/>
            <a:r>
              <a:rPr lang="es-MX" sz="4000" dirty="0"/>
              <a:t>BASE BÍBLICA: Mateo 20:26 </a:t>
            </a:r>
            <a:endParaRPr lang="es-MX" sz="4000" dirty="0" smtClean="0"/>
          </a:p>
          <a:p>
            <a:pPr algn="just"/>
            <a:r>
              <a:rPr lang="es-MX" sz="4000" b="1" dirty="0" smtClean="0"/>
              <a:t>“</a:t>
            </a:r>
            <a:r>
              <a:rPr lang="es-MX" sz="4000" b="1" dirty="0"/>
              <a:t>el que quiere hacerse grande entre vosotros será nuestro servidor…”.</a:t>
            </a:r>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24543" y="1207371"/>
            <a:ext cx="8316686" cy="4770537"/>
          </a:xfrm>
          <a:prstGeom prst="rect">
            <a:avLst/>
          </a:prstGeom>
        </p:spPr>
        <p:txBody>
          <a:bodyPr wrap="square">
            <a:spAutoFit/>
          </a:bodyPr>
          <a:lstStyle/>
          <a:p>
            <a:pPr algn="just"/>
            <a:r>
              <a:rPr lang="es-MX" sz="4000" b="1" dirty="0"/>
              <a:t>INTRODUCCIÓN </a:t>
            </a:r>
            <a:endParaRPr lang="es-MX" sz="4000" b="1" dirty="0" smtClean="0"/>
          </a:p>
          <a:p>
            <a:pPr algn="just"/>
            <a:r>
              <a:rPr lang="es-MX" sz="2400" dirty="0" smtClean="0"/>
              <a:t>Los </a:t>
            </a:r>
            <a:r>
              <a:rPr lang="es-MX" sz="2400" dirty="0"/>
              <a:t>principios son reglas o normas de conducta, que orientan la acción. Se trata de normas de carácter general, máximas universales; como por ejemplo: amar al prójimo, no mentir, respetar la vida, etc. Los principios morales, también se llaman máximas o preceptos. </a:t>
            </a:r>
            <a:endParaRPr lang="es-MX" sz="2400" dirty="0" smtClean="0"/>
          </a:p>
          <a:p>
            <a:pPr algn="just"/>
            <a:r>
              <a:rPr lang="es-MX" sz="2400" dirty="0" smtClean="0"/>
              <a:t>En </a:t>
            </a:r>
            <a:r>
              <a:rPr lang="es-MX" sz="2400" dirty="0"/>
              <a:t>la vida es muy importante, que las personas tengan principios y valores que los caractericen. Mucho más en la Iglesia y en el liderazgo. Cabe precisar, que los líderes somos los que estamos al frente y por ende, de alguna manera somos como un retrato de la congregación. Es por ello, que presentamos algunos principios importantes; que los líderes debemos tener en cuenta: </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22514" y="1536635"/>
            <a:ext cx="8164286" cy="4247317"/>
          </a:xfrm>
          <a:prstGeom prst="rect">
            <a:avLst/>
          </a:prstGeom>
        </p:spPr>
        <p:txBody>
          <a:bodyPr wrap="square">
            <a:spAutoFit/>
          </a:bodyPr>
          <a:lstStyle/>
          <a:p>
            <a:pPr algn="just"/>
            <a:r>
              <a:rPr lang="es-MX" sz="2700" b="1" dirty="0"/>
              <a:t>I.- LAS CUESTIONES ECONÓMICAS </a:t>
            </a:r>
            <a:endParaRPr lang="es-MX" sz="2700" b="1" dirty="0" smtClean="0"/>
          </a:p>
          <a:p>
            <a:pPr algn="just"/>
            <a:r>
              <a:rPr lang="es-MX" sz="2700" dirty="0" smtClean="0"/>
              <a:t>1 </a:t>
            </a:r>
            <a:r>
              <a:rPr lang="es-MX" sz="2700" dirty="0"/>
              <a:t>Timoteo 6:10: </a:t>
            </a:r>
            <a:r>
              <a:rPr lang="es-MX" sz="2700" b="1" dirty="0"/>
              <a:t>“porque raíz de todos los males es el amor al dinero, el cual codiciando algunos, se extraviaron de la fe, y fueron traspasados de muchos dolores”. </a:t>
            </a:r>
            <a:endParaRPr lang="es-MX" sz="2700" b="1" dirty="0" smtClean="0"/>
          </a:p>
          <a:p>
            <a:pPr algn="just"/>
            <a:r>
              <a:rPr lang="es-MX" sz="2700" dirty="0" smtClean="0"/>
              <a:t>Las </a:t>
            </a:r>
            <a:r>
              <a:rPr lang="es-MX" sz="2700" dirty="0"/>
              <a:t>cuestiones económicas, juegan un papel sumamente importante para los nuevos creyentes. Por lo regular, todo visitante tiene un concepto distorsionado acerca del dinero en las iglesias; por ello, es relevante que el manejo de asuntos de dinero se entienda perfectamente. </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0114" y="1481354"/>
            <a:ext cx="8458200" cy="4401205"/>
          </a:xfrm>
          <a:prstGeom prst="rect">
            <a:avLst/>
          </a:prstGeom>
        </p:spPr>
        <p:txBody>
          <a:bodyPr wrap="square">
            <a:spAutoFit/>
          </a:bodyPr>
          <a:lstStyle/>
          <a:p>
            <a:pPr algn="just"/>
            <a:r>
              <a:rPr lang="es-MX" sz="2800" dirty="0"/>
              <a:t>Si la iglesia determina que se recogerán ofrendas durante la reunión, éstas son solo responsabilidad de los miembros el entregarlas. Nuestros amigos que participan en la reunión, aprenderán que es un acto de adoración y ellos solo podrán hacerlo; de manera voluntaria. </a:t>
            </a:r>
            <a:endParaRPr lang="es-MX" sz="2800" dirty="0" smtClean="0"/>
          </a:p>
          <a:p>
            <a:pPr algn="just"/>
            <a:r>
              <a:rPr lang="es-MX" sz="2800" dirty="0" smtClean="0"/>
              <a:t>Acerca </a:t>
            </a:r>
            <a:r>
              <a:rPr lang="es-MX" sz="2800" dirty="0"/>
              <a:t>de la vida personal del liderazgo, en cuanto a asuntos de dinero; éste revela nuestro carácter, cómo lo usamos o gastamos. </a:t>
            </a:r>
            <a:endParaRPr lang="es-MX" sz="2800" dirty="0" smtClean="0"/>
          </a:p>
          <a:p>
            <a:pPr algn="just"/>
            <a:r>
              <a:rPr lang="es-MX" sz="2800" dirty="0" smtClean="0"/>
              <a:t>Habla </a:t>
            </a:r>
            <a:r>
              <a:rPr lang="es-MX" sz="2800" dirty="0"/>
              <a:t>más de nuestra espiritualidad, que cuánto hablamos en lenguas u otro acto espiritual.</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44285" y="1550351"/>
            <a:ext cx="8033657" cy="3970318"/>
          </a:xfrm>
          <a:prstGeom prst="rect">
            <a:avLst/>
          </a:prstGeom>
        </p:spPr>
        <p:txBody>
          <a:bodyPr wrap="square">
            <a:spAutoFit/>
          </a:bodyPr>
          <a:lstStyle/>
          <a:p>
            <a:pPr algn="just"/>
            <a:r>
              <a:rPr lang="es-MX" sz="3600" b="1" dirty="0"/>
              <a:t>II.- NI PRESTAR NI PEDIR PRESTADO </a:t>
            </a:r>
            <a:endParaRPr lang="es-MX" sz="3600" b="1" dirty="0" smtClean="0"/>
          </a:p>
          <a:p>
            <a:pPr algn="just"/>
            <a:r>
              <a:rPr lang="es-MX" sz="3600" dirty="0" smtClean="0"/>
              <a:t>Deuteronomio </a:t>
            </a:r>
            <a:r>
              <a:rPr lang="es-MX" sz="3600" dirty="0"/>
              <a:t>15:6: </a:t>
            </a:r>
            <a:endParaRPr lang="es-MX" sz="3600" dirty="0" smtClean="0"/>
          </a:p>
          <a:p>
            <a:pPr algn="just"/>
            <a:r>
              <a:rPr lang="es-MX" sz="3600" b="1" dirty="0" smtClean="0"/>
              <a:t>“</a:t>
            </a:r>
            <a:r>
              <a:rPr lang="es-MX" sz="3600" b="1" dirty="0"/>
              <a:t>Ya que Jehová tu Dios te habrá bendecido, como te ha dicho, prestarás entonces a muchas naciones, mas tú no tomarás prestado; tendrás dominio sobre muchas naciones”.</a:t>
            </a:r>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6" y="1470469"/>
            <a:ext cx="8153400" cy="4401205"/>
          </a:xfrm>
          <a:prstGeom prst="rect">
            <a:avLst/>
          </a:prstGeom>
        </p:spPr>
        <p:txBody>
          <a:bodyPr wrap="square">
            <a:spAutoFit/>
          </a:bodyPr>
          <a:lstStyle/>
          <a:p>
            <a:pPr algn="just"/>
            <a:r>
              <a:rPr lang="es-MX" sz="2800" dirty="0"/>
              <a:t>Los líderes de grupos de amistad, deberán abstenerse de enredarse en asuntos de dinero; prestar o pedir prestado a un miembro o visitante, evitar también que entre el grupo suceda esto. La experiencia de la Iglesia en el campo de trabajo en las casas, nos dice que multitudes se alejan de nuestros grupos e iglesias; por no poder responder a un asunto de dinero. Aún los cristianos bautizados, pueden cometer este error. </a:t>
            </a:r>
            <a:endParaRPr lang="es-MX" sz="2800" dirty="0" smtClean="0"/>
          </a:p>
          <a:p>
            <a:pPr algn="just"/>
            <a:r>
              <a:rPr lang="es-MX" sz="2800" dirty="0" smtClean="0"/>
              <a:t>Salmos </a:t>
            </a:r>
            <a:r>
              <a:rPr lang="es-MX" sz="2800" dirty="0"/>
              <a:t>37:21: </a:t>
            </a:r>
            <a:r>
              <a:rPr lang="es-MX" sz="2800" b="1" dirty="0"/>
              <a:t>“El impío toma prestado, y no paga; mas el justo tiene misericordia, y da”.</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9857" y="1257610"/>
            <a:ext cx="8109857" cy="4708981"/>
          </a:xfrm>
          <a:prstGeom prst="rect">
            <a:avLst/>
          </a:prstGeom>
        </p:spPr>
        <p:txBody>
          <a:bodyPr wrap="square">
            <a:spAutoFit/>
          </a:bodyPr>
          <a:lstStyle/>
          <a:p>
            <a:pPr algn="just"/>
            <a:r>
              <a:rPr lang="es-MX" sz="3000" b="1" dirty="0"/>
              <a:t>III.- PASTOREANDO SOLO SUS OVEJAS </a:t>
            </a:r>
            <a:endParaRPr lang="es-MX" sz="3000" b="1" dirty="0" smtClean="0"/>
          </a:p>
          <a:p>
            <a:pPr algn="just"/>
            <a:r>
              <a:rPr lang="es-MX" sz="3000" dirty="0" smtClean="0"/>
              <a:t>Un </a:t>
            </a:r>
            <a:r>
              <a:rPr lang="es-MX" sz="3000" dirty="0"/>
              <a:t>principio importante en cuanto a los grupos de amistad, es el respeto a las ovejas de otro líder. Un presidente mexicano (Benito Juárez), inmortalizó una frase que dice: “el respeto al derecho ajeno, es la paz”. </a:t>
            </a:r>
            <a:endParaRPr lang="es-MX" sz="3000" dirty="0" smtClean="0"/>
          </a:p>
          <a:p>
            <a:pPr algn="just"/>
            <a:r>
              <a:rPr lang="es-MX" sz="3000" dirty="0" smtClean="0"/>
              <a:t>En </a:t>
            </a:r>
            <a:r>
              <a:rPr lang="es-MX" sz="3000" dirty="0"/>
              <a:t>la multiplicación celular de la iglesia, muchos líderes se verán tentados a usar personas de otras células para multiplicarse; lo cual es por demás decir, que es un problema. </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228</TotalTime>
  <Words>2040</Words>
  <Application>Microsoft Office PowerPoint</Application>
  <PresentationFormat>Presentación en pantalla (4:3)</PresentationFormat>
  <Paragraphs>85</Paragraphs>
  <Slides>27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27</vt:i4>
      </vt:variant>
    </vt:vector>
  </HeadingPairs>
  <TitlesOfParts>
    <vt:vector size="30"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55</cp:revision>
  <dcterms:created xsi:type="dcterms:W3CDTF">2016-01-29T05:02:58Z</dcterms:created>
  <dcterms:modified xsi:type="dcterms:W3CDTF">2018-02-02T04:53:24Z</dcterms:modified>
  <cp:category/>
</cp:coreProperties>
</file>