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4" r:id="rId7"/>
    <p:sldId id="265" r:id="rId8"/>
    <p:sldId id="266" r:id="rId9"/>
    <p:sldId id="280" r:id="rId10"/>
    <p:sldId id="267" r:id="rId11"/>
    <p:sldId id="281" r:id="rId12"/>
    <p:sldId id="268" r:id="rId13"/>
    <p:sldId id="269" r:id="rId14"/>
    <p:sldId id="270" r:id="rId15"/>
    <p:sldId id="271" r:id="rId16"/>
    <p:sldId id="272" r:id="rId17"/>
    <p:sldId id="273" r:id="rId18"/>
    <p:sldId id="274" r:id="rId19"/>
    <p:sldId id="275" r:id="rId20"/>
    <p:sldId id="276" r:id="rId21"/>
    <p:sldId id="277" r:id="rId22"/>
    <p:sldId id="278" r:id="rId23"/>
    <p:sldId id="282" r:id="rId24"/>
    <p:sldId id="279" r:id="rId25"/>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B32B"/>
    <a:srgbClr val="0B5AB2"/>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47" autoAdjust="0"/>
    <p:restoredTop sz="94660"/>
  </p:normalViewPr>
  <p:slideViewPr>
    <p:cSldViewPr snapToGrid="0" snapToObjects="1">
      <p:cViewPr varScale="1">
        <p:scale>
          <a:sx n="87" d="100"/>
          <a:sy n="87" d="100"/>
        </p:scale>
        <p:origin x="1680" y="90"/>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31/01/2018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31/01/2018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31/01/2018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31/01/2018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31/01/2018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31/01/2018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31/01/2018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Crece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380082" y="1257989"/>
            <a:ext cx="8229600" cy="4525963"/>
          </a:xfrm>
        </p:spPr>
        <p:txBody>
          <a:bodyPr>
            <a:noAutofit/>
          </a:bodyPr>
          <a:lstStyle/>
          <a:p>
            <a:pPr marL="0" indent="0" algn="just">
              <a:buNone/>
            </a:pPr>
            <a:r>
              <a:rPr lang="es-MX" sz="4000" b="1" dirty="0"/>
              <a:t>D. EL DIOS DE ESTE MUNDO. </a:t>
            </a:r>
            <a:endParaRPr lang="es-MX" sz="4000" b="1" dirty="0" smtClean="0"/>
          </a:p>
          <a:p>
            <a:pPr marL="0" indent="0" algn="just">
              <a:buNone/>
            </a:pPr>
            <a:r>
              <a:rPr lang="es-MX" sz="2800" dirty="0" smtClean="0"/>
              <a:t>Su </a:t>
            </a:r>
            <a:r>
              <a:rPr lang="es-MX" sz="2800" dirty="0"/>
              <a:t>área de influencia es en el mundo. El mueve sus hilos de poder, para destruir al mundo y a sus habitantes. Pablo a los Efesios (2:2) declara: </a:t>
            </a:r>
            <a:endParaRPr lang="es-MX" sz="2800" dirty="0" smtClean="0"/>
          </a:p>
          <a:p>
            <a:pPr marL="0" indent="0" algn="just">
              <a:buNone/>
            </a:pPr>
            <a:r>
              <a:rPr lang="es-MX" sz="2800" b="1" dirty="0" smtClean="0"/>
              <a:t>“</a:t>
            </a:r>
            <a:r>
              <a:rPr lang="es-MX" sz="2800" b="1" dirty="0"/>
              <a:t>en los cuales anduvisteis en otro tiempo, siguiendo la corriente de este mundo, conforme al príncipe de la potestad del aire, el espíritu que ahora opera en los hijos de desobediencia”. </a:t>
            </a:r>
          </a:p>
        </p:txBody>
      </p:sp>
    </p:spTree>
    <p:extLst>
      <p:ext uri="{BB962C8B-B14F-4D97-AF65-F5344CB8AC3E}">
        <p14:creationId xmlns:p14="http://schemas.microsoft.com/office/powerpoint/2010/main" val="15060079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462707" y="1703538"/>
            <a:ext cx="8086381" cy="2246769"/>
          </a:xfrm>
          <a:prstGeom prst="rect">
            <a:avLst/>
          </a:prstGeom>
        </p:spPr>
        <p:txBody>
          <a:bodyPr wrap="square">
            <a:spAutoFit/>
          </a:bodyPr>
          <a:lstStyle/>
          <a:p>
            <a:pPr algn="just"/>
            <a:r>
              <a:rPr lang="es-MX" sz="2800" dirty="0"/>
              <a:t>Pablo conoce su influencia y afirma en 2 Corintios 4:4: </a:t>
            </a:r>
            <a:r>
              <a:rPr lang="es-MX" sz="2800" b="1" dirty="0"/>
              <a:t>“en los cuales el dios de este siglo cegó el entendimiento de los incrédulos, para que no les resplandezca la luz de evangelios de la gloria de Cristo, el cual es la imagen de Dios”.</a:t>
            </a:r>
            <a:endParaRPr lang="es-MX" sz="2800" b="1" dirty="0"/>
          </a:p>
        </p:txBody>
      </p:sp>
    </p:spTree>
    <p:extLst>
      <p:ext uri="{BB962C8B-B14F-4D97-AF65-F5344CB8AC3E}">
        <p14:creationId xmlns:p14="http://schemas.microsoft.com/office/powerpoint/2010/main" val="1669271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04813"/>
            <a:ext cx="8229600" cy="4525963"/>
          </a:xfrm>
        </p:spPr>
        <p:txBody>
          <a:bodyPr>
            <a:normAutofit fontScale="92500" lnSpcReduction="10000"/>
          </a:bodyPr>
          <a:lstStyle/>
          <a:p>
            <a:pPr marL="0" indent="0" algn="just">
              <a:buNone/>
            </a:pPr>
            <a:r>
              <a:rPr lang="es-MX" b="1" dirty="0"/>
              <a:t>E. UN ACUSADOR. </a:t>
            </a:r>
            <a:endParaRPr lang="es-MX" b="1" dirty="0" smtClean="0"/>
          </a:p>
          <a:p>
            <a:pPr marL="0" indent="0" algn="just">
              <a:buNone/>
            </a:pPr>
            <a:r>
              <a:rPr lang="es-MX" sz="2800" dirty="0" smtClean="0"/>
              <a:t>El </a:t>
            </a:r>
            <a:r>
              <a:rPr lang="es-MX" sz="2800" dirty="0"/>
              <a:t>va ante Dios para acusarnos de nuestros delitos o pecados, se burla ante Dios de nuestra condición. Así lo hizo con Job, y no duda en hacerlo con nosotros. Aunque él fue echado del cielo, todavía tiene acceso a llegar a la presencia de Dios; y ahí usa su papel de acusador, hasta levanta actas en nuestra contra. </a:t>
            </a:r>
            <a:endParaRPr lang="es-MX" sz="2800" dirty="0" smtClean="0"/>
          </a:p>
          <a:p>
            <a:pPr marL="0" indent="0" algn="just">
              <a:buNone/>
            </a:pPr>
            <a:r>
              <a:rPr lang="es-MX" sz="2800" dirty="0" smtClean="0"/>
              <a:t>Pero </a:t>
            </a:r>
            <a:r>
              <a:rPr lang="es-MX" sz="2800" dirty="0"/>
              <a:t>Colosenses 2:14 expresa lo que hizo Jesús: </a:t>
            </a:r>
            <a:endParaRPr lang="es-MX" sz="2800" dirty="0" smtClean="0"/>
          </a:p>
          <a:p>
            <a:pPr marL="0" indent="0" algn="just">
              <a:buNone/>
            </a:pPr>
            <a:r>
              <a:rPr lang="es-MX" sz="2800" b="1" dirty="0" smtClean="0"/>
              <a:t>“</a:t>
            </a:r>
            <a:r>
              <a:rPr lang="es-MX" sz="2800" b="1" dirty="0"/>
              <a:t>anulando el acta de los decretos que había contra nosotros, que nos era contraria, quitándola de en medio y clavándola en la cruz”. </a:t>
            </a:r>
          </a:p>
        </p:txBody>
      </p:sp>
    </p:spTree>
    <p:extLst>
      <p:ext uri="{BB962C8B-B14F-4D97-AF65-F5344CB8AC3E}">
        <p14:creationId xmlns:p14="http://schemas.microsoft.com/office/powerpoint/2010/main" val="20017080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lstStyle/>
          <a:p>
            <a:pPr marL="0" indent="0">
              <a:buNone/>
            </a:pPr>
            <a:r>
              <a:rPr lang="es-MX" sz="4000" b="1" dirty="0"/>
              <a:t>F. UN TENTADOR. </a:t>
            </a:r>
            <a:endParaRPr lang="es-MX" sz="4000" b="1" dirty="0" smtClean="0"/>
          </a:p>
          <a:p>
            <a:pPr marL="0" indent="0" algn="just">
              <a:buNone/>
            </a:pPr>
            <a:r>
              <a:rPr lang="es-MX" sz="2800" dirty="0" smtClean="0"/>
              <a:t>Para </a:t>
            </a:r>
            <a:r>
              <a:rPr lang="es-MX" sz="2800" dirty="0"/>
              <a:t>que tengan una idea de lo abusivo y ruin que él es, se atrevió a tentar a Jesús cuando estaba en el desierto. Le tentaba con el agua y la comida, sabía que Jesús estaba en ayuno. </a:t>
            </a:r>
            <a:endParaRPr lang="es-MX" sz="2800" dirty="0"/>
          </a:p>
          <a:p>
            <a:pPr marL="0" indent="0" algn="just">
              <a:buNone/>
            </a:pPr>
            <a:r>
              <a:rPr lang="es-MX" sz="2800" dirty="0" smtClean="0"/>
              <a:t>                                                                 Leer </a:t>
            </a:r>
            <a:r>
              <a:rPr lang="es-MX" sz="2800" dirty="0"/>
              <a:t>Mateo 4:1-11.</a:t>
            </a:r>
          </a:p>
        </p:txBody>
      </p:sp>
    </p:spTree>
    <p:extLst>
      <p:ext uri="{BB962C8B-B14F-4D97-AF65-F5344CB8AC3E}">
        <p14:creationId xmlns:p14="http://schemas.microsoft.com/office/powerpoint/2010/main" val="21930585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99142"/>
            <a:ext cx="8229600" cy="4727023"/>
          </a:xfrm>
        </p:spPr>
        <p:txBody>
          <a:bodyPr>
            <a:normAutofit/>
          </a:bodyPr>
          <a:lstStyle/>
          <a:p>
            <a:pPr marL="0" indent="0">
              <a:buNone/>
            </a:pPr>
            <a:r>
              <a:rPr lang="es-MX" sz="3500" b="1" dirty="0"/>
              <a:t>II.-ALGUNOS SINÓNIMOS DE TU ENEMIGO </a:t>
            </a:r>
            <a:endParaRPr lang="es-MX" sz="3500" b="1" dirty="0" smtClean="0"/>
          </a:p>
          <a:p>
            <a:pPr marL="0" indent="0" algn="just">
              <a:buNone/>
            </a:pPr>
            <a:r>
              <a:rPr lang="es-MX" sz="2800" dirty="0" smtClean="0"/>
              <a:t>A </a:t>
            </a:r>
            <a:r>
              <a:rPr lang="es-MX" sz="2800" dirty="0"/>
              <a:t>él también se le llama Lucifer, Isaías 14:12-14. </a:t>
            </a:r>
            <a:endParaRPr lang="es-MX" sz="2800" dirty="0" smtClean="0"/>
          </a:p>
          <a:p>
            <a:pPr marL="0" indent="0" algn="just">
              <a:buNone/>
            </a:pPr>
            <a:r>
              <a:rPr lang="es-MX" sz="2800" dirty="0" smtClean="0"/>
              <a:t>Se </a:t>
            </a:r>
            <a:r>
              <a:rPr lang="es-MX" sz="2800" dirty="0"/>
              <a:t>le llama Dragón y lo vemos en Apocalipsis 12:3,17. Es el satanás, lo dice Lucas 10:18. </a:t>
            </a:r>
            <a:endParaRPr lang="es-MX" sz="2800" dirty="0" smtClean="0"/>
          </a:p>
          <a:p>
            <a:pPr marL="0" indent="0" algn="just">
              <a:buNone/>
            </a:pPr>
            <a:r>
              <a:rPr lang="es-MX" sz="2800" dirty="0" smtClean="0"/>
              <a:t>En </a:t>
            </a:r>
            <a:r>
              <a:rPr lang="es-MX" sz="2800" dirty="0"/>
              <a:t>el Edén se dio a conocer como la serpiente 2da Corintios 11:3. </a:t>
            </a:r>
            <a:endParaRPr lang="es-MX" sz="2800" dirty="0" smtClean="0"/>
          </a:p>
          <a:p>
            <a:pPr marL="0" indent="0" algn="just">
              <a:buNone/>
            </a:pPr>
            <a:r>
              <a:rPr lang="es-MX" sz="2800" dirty="0" smtClean="0"/>
              <a:t>Es </a:t>
            </a:r>
            <a:r>
              <a:rPr lang="es-MX" sz="2800" dirty="0"/>
              <a:t>nuestro adversario, 1ra. Pedro 5:8. </a:t>
            </a:r>
            <a:endParaRPr lang="es-MX" sz="2800" dirty="0" smtClean="0"/>
          </a:p>
          <a:p>
            <a:pPr marL="0" indent="0" algn="just">
              <a:buNone/>
            </a:pPr>
            <a:r>
              <a:rPr lang="es-MX" sz="2800" dirty="0" smtClean="0"/>
              <a:t>El </a:t>
            </a:r>
            <a:r>
              <a:rPr lang="es-MX" sz="2800" dirty="0"/>
              <a:t>nombre más conocido y que casi siempre ha sido caricaturizado o minimizado; es el diablo, Efesios 6:11.</a:t>
            </a:r>
          </a:p>
        </p:txBody>
      </p:sp>
    </p:spTree>
    <p:extLst>
      <p:ext uri="{BB962C8B-B14F-4D97-AF65-F5344CB8AC3E}">
        <p14:creationId xmlns:p14="http://schemas.microsoft.com/office/powerpoint/2010/main" val="3726647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271762"/>
            <a:ext cx="8229600" cy="4525963"/>
          </a:xfrm>
        </p:spPr>
        <p:txBody>
          <a:bodyPr>
            <a:normAutofit/>
          </a:bodyPr>
          <a:lstStyle/>
          <a:p>
            <a:pPr marL="514350" indent="-514350" algn="just">
              <a:buAutoNum type="alphaUcPeriod"/>
            </a:pPr>
            <a:r>
              <a:rPr lang="es-MX" sz="2800" b="1" dirty="0" smtClean="0"/>
              <a:t>SE </a:t>
            </a:r>
            <a:r>
              <a:rPr lang="es-MX" sz="2800" b="1" dirty="0"/>
              <a:t>PRESENTA TAMBIÉN COMO: </a:t>
            </a:r>
            <a:endParaRPr lang="es-MX" sz="2800" b="1" dirty="0" smtClean="0"/>
          </a:p>
          <a:p>
            <a:pPr marL="0" indent="0" algn="just">
              <a:buNone/>
            </a:pPr>
            <a:endParaRPr lang="es-MX" sz="2800" dirty="0"/>
          </a:p>
          <a:p>
            <a:pPr marL="514350" indent="-514350" algn="just">
              <a:buAutoNum type="arabicPeriod"/>
            </a:pPr>
            <a:r>
              <a:rPr lang="es-MX" sz="2800" b="1" dirty="0" smtClean="0"/>
              <a:t>ÁNGEL </a:t>
            </a:r>
            <a:r>
              <a:rPr lang="es-MX" sz="2800" b="1" dirty="0"/>
              <a:t>DE LUZ. </a:t>
            </a:r>
            <a:endParaRPr lang="es-MX" sz="2800" b="1" dirty="0" smtClean="0"/>
          </a:p>
          <a:p>
            <a:pPr marL="0" indent="0" algn="just">
              <a:buNone/>
            </a:pPr>
            <a:r>
              <a:rPr lang="es-MX" sz="2800" dirty="0" smtClean="0"/>
              <a:t>Te </a:t>
            </a:r>
            <a:r>
              <a:rPr lang="es-MX" sz="2800" dirty="0"/>
              <a:t>hace creer que viene de parte de Dios, o puede mandar a uno </a:t>
            </a:r>
            <a:r>
              <a:rPr lang="es-MX" sz="2800" dirty="0" smtClean="0"/>
              <a:t> </a:t>
            </a:r>
            <a:r>
              <a:rPr lang="es-MX" sz="2800" dirty="0"/>
              <a:t>de sus ángeles. </a:t>
            </a:r>
            <a:endParaRPr lang="es-MX" sz="2800" dirty="0" smtClean="0"/>
          </a:p>
          <a:p>
            <a:pPr marL="0" indent="0" algn="just">
              <a:buNone/>
            </a:pPr>
            <a:r>
              <a:rPr lang="es-MX" sz="2800" dirty="0" smtClean="0"/>
              <a:t>Tiene </a:t>
            </a:r>
            <a:r>
              <a:rPr lang="es-MX" sz="2800" dirty="0"/>
              <a:t>el poder de transformarse y brillar para hacerte creer lo que no es. </a:t>
            </a:r>
            <a:endParaRPr lang="es-MX" sz="2800" dirty="0" smtClean="0"/>
          </a:p>
          <a:p>
            <a:pPr marL="0" indent="0" algn="just">
              <a:buNone/>
            </a:pPr>
            <a:r>
              <a:rPr lang="es-MX" sz="2800" b="1" dirty="0" smtClean="0"/>
              <a:t>“</a:t>
            </a:r>
            <a:r>
              <a:rPr lang="es-MX" sz="2800" b="1" dirty="0"/>
              <a:t>Y no es maravilla, porque el mismo Satanás se disfraza como ángel de luz”.</a:t>
            </a:r>
            <a:r>
              <a:rPr lang="es-MX" sz="2800" dirty="0"/>
              <a:t> 2 Corintios 11:14. </a:t>
            </a:r>
          </a:p>
        </p:txBody>
      </p:sp>
    </p:spTree>
    <p:extLst>
      <p:ext uri="{BB962C8B-B14F-4D97-AF65-F5344CB8AC3E}">
        <p14:creationId xmlns:p14="http://schemas.microsoft.com/office/powerpoint/2010/main" val="19527910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369065" y="1293796"/>
            <a:ext cx="8229600" cy="4525963"/>
          </a:xfrm>
        </p:spPr>
        <p:txBody>
          <a:bodyPr>
            <a:normAutofit lnSpcReduction="10000"/>
          </a:bodyPr>
          <a:lstStyle/>
          <a:p>
            <a:pPr marL="0" indent="0">
              <a:buNone/>
            </a:pPr>
            <a:r>
              <a:rPr lang="es-MX" b="1" dirty="0"/>
              <a:t>2. UNA OVEJA. </a:t>
            </a:r>
            <a:endParaRPr lang="es-MX" b="1" dirty="0" smtClean="0"/>
          </a:p>
          <a:p>
            <a:pPr marL="0" indent="0" algn="just">
              <a:buNone/>
            </a:pPr>
            <a:r>
              <a:rPr lang="es-MX" sz="2800" dirty="0" smtClean="0"/>
              <a:t>Se </a:t>
            </a:r>
            <a:r>
              <a:rPr lang="es-MX" sz="2800" dirty="0"/>
              <a:t>esconde debajo de una piel de bondad, de mansedumbre; y eso es lo que menos es. </a:t>
            </a:r>
            <a:endParaRPr lang="es-MX" sz="2800" dirty="0" smtClean="0"/>
          </a:p>
          <a:p>
            <a:pPr marL="0" indent="0" algn="just">
              <a:buNone/>
            </a:pPr>
            <a:r>
              <a:rPr lang="es-MX" sz="2800" dirty="0" smtClean="0"/>
              <a:t>En </a:t>
            </a:r>
            <a:r>
              <a:rPr lang="es-MX" sz="2800" dirty="0"/>
              <a:t>realidad es un lobo, y constantemente está buscando en el redil a las ovejas; para sacarlas del redil y devorarlas. </a:t>
            </a:r>
            <a:endParaRPr lang="es-MX" sz="2800" dirty="0" smtClean="0"/>
          </a:p>
          <a:p>
            <a:pPr marL="0" indent="0" algn="just">
              <a:buNone/>
            </a:pPr>
            <a:r>
              <a:rPr lang="es-MX" sz="2800" dirty="0" smtClean="0"/>
              <a:t>Mateo </a:t>
            </a:r>
            <a:r>
              <a:rPr lang="es-MX" sz="2800" dirty="0"/>
              <a:t>7:15nos advierte: </a:t>
            </a:r>
            <a:endParaRPr lang="es-MX" sz="2800" dirty="0" smtClean="0"/>
          </a:p>
          <a:p>
            <a:pPr marL="0" indent="0" algn="just">
              <a:buNone/>
            </a:pPr>
            <a:r>
              <a:rPr lang="es-MX" sz="2800" b="1" dirty="0" smtClean="0"/>
              <a:t>“</a:t>
            </a:r>
            <a:r>
              <a:rPr lang="es-MX" sz="2800" b="1" dirty="0"/>
              <a:t>Guardaos de los falsos profetas, que vienen a vosotros con vestidos de ovejas, pero por dentro son lobos rapaces”. </a:t>
            </a:r>
          </a:p>
        </p:txBody>
      </p:sp>
    </p:spTree>
    <p:extLst>
      <p:ext uri="{BB962C8B-B14F-4D97-AF65-F5344CB8AC3E}">
        <p14:creationId xmlns:p14="http://schemas.microsoft.com/office/powerpoint/2010/main" val="32022528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68848"/>
            <a:ext cx="8229600" cy="4525963"/>
          </a:xfrm>
        </p:spPr>
        <p:txBody>
          <a:bodyPr>
            <a:normAutofit/>
          </a:bodyPr>
          <a:lstStyle/>
          <a:p>
            <a:pPr marL="0" indent="0">
              <a:buNone/>
            </a:pPr>
            <a:r>
              <a:rPr lang="es-MX" sz="3600" b="1" dirty="0"/>
              <a:t>3. UN LEÓN. </a:t>
            </a:r>
            <a:endParaRPr lang="es-MX" sz="3600" b="1" dirty="0" smtClean="0"/>
          </a:p>
          <a:p>
            <a:pPr marL="0" indent="0" algn="just">
              <a:buNone/>
            </a:pPr>
            <a:r>
              <a:rPr lang="es-MX" sz="2800" dirty="0" smtClean="0"/>
              <a:t>Diario </a:t>
            </a:r>
            <a:r>
              <a:rPr lang="es-MX" sz="2800" dirty="0"/>
              <a:t>ruge imitando al verdadero León de Judá. Lo que sí es cierto, es que aunque él es un imitador; si busca devorar a los hombres y muchas veces lo logra. </a:t>
            </a:r>
            <a:endParaRPr lang="es-MX" sz="2800" dirty="0" smtClean="0"/>
          </a:p>
          <a:p>
            <a:pPr marL="0" indent="0" algn="just">
              <a:buNone/>
            </a:pPr>
            <a:r>
              <a:rPr lang="es-MX" sz="2800" dirty="0" smtClean="0"/>
              <a:t>1 </a:t>
            </a:r>
            <a:r>
              <a:rPr lang="es-MX" sz="2800" dirty="0"/>
              <a:t>Pedro 5:8 nos lo dice: </a:t>
            </a:r>
            <a:endParaRPr lang="es-MX" sz="2800" dirty="0" smtClean="0"/>
          </a:p>
          <a:p>
            <a:pPr marL="0" indent="0" algn="just">
              <a:buNone/>
            </a:pPr>
            <a:r>
              <a:rPr lang="es-MX" sz="2800" b="1" dirty="0" smtClean="0"/>
              <a:t>“</a:t>
            </a:r>
            <a:r>
              <a:rPr lang="es-MX" sz="2800" b="1" dirty="0"/>
              <a:t>Sed sobrios, y velad; porque vuestro adversario el diablo, como león rugiente, anda alrededor buscando a quien devorar”. </a:t>
            </a:r>
          </a:p>
        </p:txBody>
      </p:sp>
    </p:spTree>
    <p:extLst>
      <p:ext uri="{BB962C8B-B14F-4D97-AF65-F5344CB8AC3E}">
        <p14:creationId xmlns:p14="http://schemas.microsoft.com/office/powerpoint/2010/main" val="35308677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293796"/>
            <a:ext cx="8229600" cy="4525963"/>
          </a:xfrm>
        </p:spPr>
        <p:txBody>
          <a:bodyPr>
            <a:normAutofit fontScale="85000" lnSpcReduction="10000"/>
          </a:bodyPr>
          <a:lstStyle/>
          <a:p>
            <a:pPr marL="0" indent="0">
              <a:buNone/>
            </a:pPr>
            <a:r>
              <a:rPr lang="es-MX" b="1" dirty="0"/>
              <a:t>III.- SU PODER Y ALCANCE </a:t>
            </a:r>
            <a:endParaRPr lang="es-MX" b="1" dirty="0" smtClean="0"/>
          </a:p>
          <a:p>
            <a:pPr marL="0" indent="0" algn="just">
              <a:buNone/>
            </a:pPr>
            <a:r>
              <a:rPr lang="es-MX" dirty="0" smtClean="0"/>
              <a:t>Cuando </a:t>
            </a:r>
            <a:r>
              <a:rPr lang="es-MX" dirty="0"/>
              <a:t>no cuidamos nuestra vida o nos descuidamos, él se aprovechará para destruirnos y acabar con nuestra vida. </a:t>
            </a:r>
            <a:endParaRPr lang="es-MX" dirty="0" smtClean="0"/>
          </a:p>
          <a:p>
            <a:pPr marL="0" indent="0" algn="just">
              <a:buNone/>
            </a:pPr>
            <a:r>
              <a:rPr lang="es-MX" dirty="0" smtClean="0"/>
              <a:t>Veamos </a:t>
            </a:r>
            <a:r>
              <a:rPr lang="es-MX" dirty="0"/>
              <a:t>algunos de los efectos que logra antes de que llegue el día del juicio: </a:t>
            </a:r>
            <a:endParaRPr lang="es-MX" dirty="0" smtClean="0"/>
          </a:p>
          <a:p>
            <a:pPr marL="0" indent="0" algn="just">
              <a:buNone/>
            </a:pPr>
            <a:r>
              <a:rPr lang="es-MX" dirty="0" smtClean="0"/>
              <a:t>Mudez</a:t>
            </a:r>
            <a:r>
              <a:rPr lang="es-MX" dirty="0"/>
              <a:t>, Sordera, Locura, trastorno mental, ceguera, tormento, depresión, suicidio, y mucho más. Produce la destrucción de las familias, extermina toda clase de bendiciones. Hacer secar los huesos y los abate. Seca los estanques de aguas, o en su defecto contamina las aguas.</a:t>
            </a:r>
          </a:p>
        </p:txBody>
      </p:sp>
    </p:spTree>
    <p:extLst>
      <p:ext uri="{BB962C8B-B14F-4D97-AF65-F5344CB8AC3E}">
        <p14:creationId xmlns:p14="http://schemas.microsoft.com/office/powerpoint/2010/main" val="13771578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26846"/>
            <a:ext cx="8229600" cy="4525963"/>
          </a:xfrm>
        </p:spPr>
        <p:txBody>
          <a:bodyPr>
            <a:normAutofit fontScale="92500" lnSpcReduction="10000"/>
          </a:bodyPr>
          <a:lstStyle/>
          <a:p>
            <a:pPr marL="0" indent="0" algn="just">
              <a:buNone/>
            </a:pPr>
            <a:r>
              <a:rPr lang="es-MX" sz="2800" b="1" dirty="0"/>
              <a:t>IV.- VERDADES QUE AL DIABLO NO LE GUSTAN </a:t>
            </a:r>
            <a:endParaRPr lang="es-MX" sz="2800" b="1" dirty="0" smtClean="0"/>
          </a:p>
          <a:p>
            <a:pPr marL="0" indent="0" algn="just">
              <a:buNone/>
            </a:pPr>
            <a:r>
              <a:rPr lang="es-MX" sz="2800" dirty="0" smtClean="0"/>
              <a:t>Desde </a:t>
            </a:r>
            <a:r>
              <a:rPr lang="es-MX" sz="2800" dirty="0"/>
              <a:t>el principio se le </a:t>
            </a:r>
            <a:r>
              <a:rPr lang="es-MX" sz="2800" b="1" dirty="0"/>
              <a:t>sentenció a la serpiente. </a:t>
            </a:r>
            <a:endParaRPr lang="es-MX" sz="2800" b="1" dirty="0" smtClean="0"/>
          </a:p>
          <a:p>
            <a:pPr marL="0" indent="0" algn="just">
              <a:buNone/>
            </a:pPr>
            <a:r>
              <a:rPr lang="es-MX" sz="2800" b="1" dirty="0" smtClean="0"/>
              <a:t>En </a:t>
            </a:r>
            <a:r>
              <a:rPr lang="es-MX" sz="2800" b="1" dirty="0"/>
              <a:t>Génesis 3:15 Dios le dijo: </a:t>
            </a:r>
            <a:endParaRPr lang="es-MX" sz="2800" b="1" dirty="0" smtClean="0"/>
          </a:p>
          <a:p>
            <a:pPr marL="0" indent="0" algn="just">
              <a:buNone/>
            </a:pPr>
            <a:r>
              <a:rPr lang="es-MX" sz="2800" b="1" dirty="0" smtClean="0"/>
              <a:t>“</a:t>
            </a:r>
            <a:r>
              <a:rPr lang="es-MX" sz="2800" b="1" dirty="0"/>
              <a:t>y pondré enemistad entre ti y la mujer, y entre tu simiente y la simiente suya; ésta te herirá en la cabeza, y te le herirás en el calcañar”. </a:t>
            </a:r>
            <a:endParaRPr lang="es-MX" sz="2800" b="1" dirty="0" smtClean="0"/>
          </a:p>
          <a:p>
            <a:pPr marL="0" indent="0" algn="just">
              <a:buNone/>
            </a:pPr>
            <a:r>
              <a:rPr lang="es-MX" sz="2800" dirty="0" smtClean="0"/>
              <a:t>Dios </a:t>
            </a:r>
            <a:r>
              <a:rPr lang="es-MX" sz="2800" dirty="0"/>
              <a:t>ha provisto salvación para nosotros, pero además nos protege de su influencia. Por eso Efesios 6:10 nos confirma diciendo: </a:t>
            </a:r>
            <a:endParaRPr lang="es-MX" sz="2800" dirty="0" smtClean="0"/>
          </a:p>
          <a:p>
            <a:pPr marL="0" indent="0" algn="just">
              <a:buNone/>
            </a:pPr>
            <a:r>
              <a:rPr lang="es-MX" sz="2800" b="1" dirty="0" smtClean="0"/>
              <a:t>“</a:t>
            </a:r>
            <a:r>
              <a:rPr lang="es-MX" sz="2800" b="1" dirty="0"/>
              <a:t>Por lo demás, hermanos míos, fortaleceos en el Señor, y en el poder de su fuerza”. </a:t>
            </a:r>
          </a:p>
        </p:txBody>
      </p:sp>
    </p:spTree>
    <p:extLst>
      <p:ext uri="{BB962C8B-B14F-4D97-AF65-F5344CB8AC3E}">
        <p14:creationId xmlns:p14="http://schemas.microsoft.com/office/powerpoint/2010/main" val="38986318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886642"/>
            <a:ext cx="8229600" cy="3126034"/>
          </a:xfrm>
        </p:spPr>
        <p:txBody>
          <a:bodyPr>
            <a:normAutofit/>
          </a:bodyPr>
          <a:lstStyle/>
          <a:p>
            <a:pPr marL="0" indent="0" algn="ctr">
              <a:buNone/>
            </a:pPr>
            <a:r>
              <a:rPr lang="es-MX" sz="6600" b="1" dirty="0" smtClean="0"/>
              <a:t>UNA GUERRA QUE PUEDES GANAR </a:t>
            </a:r>
            <a:endParaRPr lang="es-MX" sz="6600" b="1" dirty="0"/>
          </a:p>
        </p:txBody>
      </p:sp>
    </p:spTree>
    <p:extLst>
      <p:ext uri="{BB962C8B-B14F-4D97-AF65-F5344CB8AC3E}">
        <p14:creationId xmlns:p14="http://schemas.microsoft.com/office/powerpoint/2010/main" val="17117451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12915"/>
            <a:ext cx="8229600" cy="4525963"/>
          </a:xfrm>
        </p:spPr>
        <p:txBody>
          <a:bodyPr>
            <a:normAutofit lnSpcReduction="10000"/>
          </a:bodyPr>
          <a:lstStyle/>
          <a:p>
            <a:pPr marL="0" indent="0" algn="just">
              <a:buNone/>
            </a:pPr>
            <a:r>
              <a:rPr lang="es-MX" sz="2800" dirty="0"/>
              <a:t>Jesús estuvo en la cruz: </a:t>
            </a:r>
            <a:endParaRPr lang="es-MX" sz="2800" dirty="0" smtClean="0"/>
          </a:p>
          <a:p>
            <a:pPr marL="0" indent="0" algn="just">
              <a:buNone/>
            </a:pPr>
            <a:r>
              <a:rPr lang="es-MX" sz="2800" b="1" dirty="0" smtClean="0"/>
              <a:t>“</a:t>
            </a:r>
            <a:r>
              <a:rPr lang="es-MX" sz="2800" b="1" dirty="0"/>
              <a:t>anulando el acta de los decretos que había contra nosotros, que nos era contraria, quitándola de en medio y clavándola en la cruz, y despojando a los principados y a las potestades, los exhibió públicamente, triunfando sobre ellos en la Cruz”.</a:t>
            </a:r>
            <a:r>
              <a:rPr lang="es-MX" sz="2800" dirty="0"/>
              <a:t> Colosenses 2:14,15. </a:t>
            </a:r>
            <a:endParaRPr lang="es-MX" sz="2800" dirty="0" smtClean="0"/>
          </a:p>
          <a:p>
            <a:pPr marL="0" indent="0" algn="just">
              <a:buNone/>
            </a:pPr>
            <a:r>
              <a:rPr lang="es-MX" sz="2800" dirty="0" smtClean="0"/>
              <a:t>Jesús </a:t>
            </a:r>
            <a:r>
              <a:rPr lang="es-MX" sz="2800" dirty="0"/>
              <a:t>tuvo la mejor victoria para el hombre. </a:t>
            </a:r>
            <a:endParaRPr lang="es-MX" sz="2800" dirty="0" smtClean="0"/>
          </a:p>
          <a:p>
            <a:pPr marL="0" indent="0" algn="just">
              <a:buNone/>
            </a:pPr>
            <a:r>
              <a:rPr lang="es-MX" sz="2800" dirty="0" smtClean="0"/>
              <a:t>Esto </a:t>
            </a:r>
            <a:r>
              <a:rPr lang="es-MX" sz="2800" dirty="0"/>
              <a:t>no le gusta al diablo. El sabe que fue derrotado en la cruz. </a:t>
            </a:r>
          </a:p>
        </p:txBody>
      </p:sp>
    </p:spTree>
    <p:extLst>
      <p:ext uri="{BB962C8B-B14F-4D97-AF65-F5344CB8AC3E}">
        <p14:creationId xmlns:p14="http://schemas.microsoft.com/office/powerpoint/2010/main" val="9889119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271762"/>
            <a:ext cx="8229600" cy="4525963"/>
          </a:xfrm>
        </p:spPr>
        <p:txBody>
          <a:bodyPr>
            <a:normAutofit/>
          </a:bodyPr>
          <a:lstStyle/>
          <a:p>
            <a:pPr marL="0" indent="0" algn="just">
              <a:buNone/>
            </a:pPr>
            <a:r>
              <a:rPr lang="es-MX" sz="3600" b="1" dirty="0"/>
              <a:t>VI.- GANANDO LA GUERRA </a:t>
            </a:r>
            <a:endParaRPr lang="es-MX" sz="3600" b="1" dirty="0" smtClean="0"/>
          </a:p>
          <a:p>
            <a:pPr marL="0" indent="0" algn="just">
              <a:buNone/>
            </a:pPr>
            <a:r>
              <a:rPr lang="es-MX" sz="2800" dirty="0" smtClean="0"/>
              <a:t>El </a:t>
            </a:r>
            <a:r>
              <a:rPr lang="es-MX" sz="2800" dirty="0"/>
              <a:t>diablo utilizará todo tipo de armas en nuestra contra. Lanzará fuego, lo asechará, maquinará iniquidades; usará todo tipo de juego sucio</a:t>
            </a:r>
            <a:r>
              <a:rPr lang="es-MX" sz="2800" dirty="0" smtClean="0"/>
              <a:t>.</a:t>
            </a:r>
          </a:p>
          <a:p>
            <a:pPr marL="0" indent="0" algn="just">
              <a:buNone/>
            </a:pPr>
            <a:r>
              <a:rPr lang="es-MX" sz="2800" dirty="0" smtClean="0"/>
              <a:t>La </a:t>
            </a:r>
            <a:r>
              <a:rPr lang="es-MX" sz="2800" dirty="0"/>
              <a:t>mejor arma contra el diablo, no es usando nuestra fuerza física. Por eso Pablo les dice a los hermanos de Éfeso (6:11): </a:t>
            </a:r>
            <a:r>
              <a:rPr lang="es-MX" sz="2800" b="1" dirty="0"/>
              <a:t>“Vestíos de toda la armadura de Dios, para que podáis estar firmes contra las asechanzas del diablo”. </a:t>
            </a:r>
          </a:p>
        </p:txBody>
      </p:sp>
    </p:spTree>
    <p:extLst>
      <p:ext uri="{BB962C8B-B14F-4D97-AF65-F5344CB8AC3E}">
        <p14:creationId xmlns:p14="http://schemas.microsoft.com/office/powerpoint/2010/main" val="25420768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503116"/>
            <a:ext cx="8229600" cy="4525963"/>
          </a:xfrm>
        </p:spPr>
        <p:txBody>
          <a:bodyPr>
            <a:noAutofit/>
          </a:bodyPr>
          <a:lstStyle/>
          <a:p>
            <a:pPr marL="0" indent="0" algn="just">
              <a:buNone/>
            </a:pPr>
            <a:r>
              <a:rPr lang="es-MX" dirty="0"/>
              <a:t>De hecho en Zacarías 4:6, la palabra de Dios nos habla del tipo de armas que debemos usar: </a:t>
            </a:r>
            <a:endParaRPr lang="es-MX" dirty="0" smtClean="0"/>
          </a:p>
          <a:p>
            <a:pPr marL="0" indent="0" algn="just">
              <a:buNone/>
            </a:pPr>
            <a:r>
              <a:rPr lang="es-MX" b="1" dirty="0" smtClean="0"/>
              <a:t>“</a:t>
            </a:r>
            <a:r>
              <a:rPr lang="es-MX" b="1" dirty="0"/>
              <a:t>no con ejército, ni con fuerza, sino con mi Espíritu, ha dicho Jehová de los ejércitos”. </a:t>
            </a:r>
            <a:endParaRPr lang="es-MX" b="1" dirty="0" smtClean="0"/>
          </a:p>
        </p:txBody>
      </p:sp>
    </p:spTree>
    <p:extLst>
      <p:ext uri="{BB962C8B-B14F-4D97-AF65-F5344CB8AC3E}">
        <p14:creationId xmlns:p14="http://schemas.microsoft.com/office/powerpoint/2010/main" val="31646996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440675" y="1746028"/>
            <a:ext cx="8317735" cy="3539430"/>
          </a:xfrm>
          <a:prstGeom prst="rect">
            <a:avLst/>
          </a:prstGeom>
        </p:spPr>
        <p:txBody>
          <a:bodyPr wrap="square">
            <a:spAutoFit/>
          </a:bodyPr>
          <a:lstStyle/>
          <a:p>
            <a:pPr algn="just"/>
            <a:r>
              <a:rPr lang="es-MX" sz="2800" dirty="0"/>
              <a:t>La Palabra fue usada por Jesús cuando fue tentado, aprenda a usar esa palabra que tiene poder. </a:t>
            </a:r>
            <a:endParaRPr lang="es-MX" sz="2800" dirty="0" smtClean="0"/>
          </a:p>
          <a:p>
            <a:pPr algn="just"/>
            <a:r>
              <a:rPr lang="es-MX" sz="2800" dirty="0" smtClean="0"/>
              <a:t>Al </a:t>
            </a:r>
            <a:r>
              <a:rPr lang="es-MX" sz="2800" dirty="0"/>
              <a:t>diablo no le gusta que conozcas la palabra de Dios. </a:t>
            </a:r>
            <a:endParaRPr lang="es-MX" sz="2800" dirty="0" smtClean="0"/>
          </a:p>
          <a:p>
            <a:pPr algn="just"/>
            <a:r>
              <a:rPr lang="es-MX" sz="2800" dirty="0" smtClean="0"/>
              <a:t>El </a:t>
            </a:r>
            <a:r>
              <a:rPr lang="es-MX" sz="2800" dirty="0"/>
              <a:t>nombre de Jesús tiene poder, al usarlo los demonios tiemblan. La oración y ayuno fueron usadas por Jesús, Él mismo dice: </a:t>
            </a:r>
            <a:endParaRPr lang="es-MX" sz="2800" dirty="0" smtClean="0"/>
          </a:p>
          <a:p>
            <a:pPr algn="just"/>
            <a:r>
              <a:rPr lang="es-MX" sz="2800" b="1" dirty="0" smtClean="0"/>
              <a:t>“</a:t>
            </a:r>
            <a:r>
              <a:rPr lang="es-MX" sz="2800" b="1" dirty="0"/>
              <a:t>Este género solo sale con oración y ayuno”. </a:t>
            </a:r>
            <a:endParaRPr lang="es-MX" sz="2800" b="1" dirty="0" smtClean="0"/>
          </a:p>
          <a:p>
            <a:pPr algn="just"/>
            <a:r>
              <a:rPr lang="es-MX" sz="2800" b="1" dirty="0"/>
              <a:t> </a:t>
            </a:r>
            <a:r>
              <a:rPr lang="es-MX" sz="2800" b="1" dirty="0" smtClean="0"/>
              <a:t>                                                                           </a:t>
            </a:r>
            <a:r>
              <a:rPr lang="es-MX" sz="2800" dirty="0" smtClean="0"/>
              <a:t>Mateo </a:t>
            </a:r>
            <a:r>
              <a:rPr lang="es-MX" sz="2800" dirty="0"/>
              <a:t>17:21.</a:t>
            </a:r>
            <a:endParaRPr lang="es-MX" sz="2800" dirty="0"/>
          </a:p>
        </p:txBody>
      </p:sp>
    </p:spTree>
    <p:extLst>
      <p:ext uri="{BB962C8B-B14F-4D97-AF65-F5344CB8AC3E}">
        <p14:creationId xmlns:p14="http://schemas.microsoft.com/office/powerpoint/2010/main" val="1977838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24780"/>
            <a:ext cx="8229600" cy="4525963"/>
          </a:xfrm>
        </p:spPr>
        <p:txBody>
          <a:bodyPr>
            <a:normAutofit fontScale="85000" lnSpcReduction="20000"/>
          </a:bodyPr>
          <a:lstStyle/>
          <a:p>
            <a:pPr marL="0" indent="0">
              <a:buNone/>
            </a:pPr>
            <a:r>
              <a:rPr lang="es-MX" sz="4300" b="1" dirty="0"/>
              <a:t>CONCLUSIÓN </a:t>
            </a:r>
            <a:endParaRPr lang="es-MX" sz="4300" b="1" dirty="0" smtClean="0"/>
          </a:p>
          <a:p>
            <a:pPr marL="0" indent="0" algn="just">
              <a:buNone/>
            </a:pPr>
            <a:r>
              <a:rPr lang="es-MX" dirty="0" smtClean="0"/>
              <a:t>Quiero </a:t>
            </a:r>
            <a:r>
              <a:rPr lang="es-MX" dirty="0"/>
              <a:t>recordarle que: </a:t>
            </a:r>
            <a:r>
              <a:rPr lang="es-MX" b="1" dirty="0"/>
              <a:t>“mayor es el que está en nosotros que el que está en el mundo</a:t>
            </a:r>
            <a:r>
              <a:rPr lang="es-MX" dirty="0"/>
              <a:t>”. </a:t>
            </a:r>
            <a:r>
              <a:rPr lang="es-MX" dirty="0" smtClean="0"/>
              <a:t>1 </a:t>
            </a:r>
            <a:r>
              <a:rPr lang="es-MX" dirty="0"/>
              <a:t>Juan 4:4. </a:t>
            </a:r>
            <a:endParaRPr lang="es-MX" dirty="0" smtClean="0"/>
          </a:p>
          <a:p>
            <a:pPr marL="0" indent="0" algn="just">
              <a:buNone/>
            </a:pPr>
            <a:r>
              <a:rPr lang="es-MX" dirty="0" smtClean="0"/>
              <a:t>El </a:t>
            </a:r>
            <a:r>
              <a:rPr lang="es-MX" dirty="0"/>
              <a:t>diablo está derrotado, está destinado al lago de fuego. Él lo sabe y está desesperado tratando de llevar más personas hacia al infierno. </a:t>
            </a:r>
            <a:endParaRPr lang="es-MX" dirty="0" smtClean="0"/>
          </a:p>
          <a:p>
            <a:pPr marL="0" indent="0" algn="just">
              <a:buNone/>
            </a:pPr>
            <a:endParaRPr lang="es-MX" dirty="0" smtClean="0"/>
          </a:p>
          <a:p>
            <a:pPr marL="0" indent="0" algn="just">
              <a:buNone/>
            </a:pPr>
            <a:r>
              <a:rPr lang="es-MX" dirty="0" smtClean="0"/>
              <a:t>Si </a:t>
            </a:r>
            <a:r>
              <a:rPr lang="es-MX" dirty="0"/>
              <a:t>usted le cree a Dios, usted tiene la mejor arma, tiene la mejor fuerza; tiene todo para seguir adelante. Como dijera Pablo en Fil. 4:13: </a:t>
            </a:r>
            <a:r>
              <a:rPr lang="es-MX" b="1" dirty="0"/>
              <a:t>“Todo lo puedo en Cristo que me fortalece”.</a:t>
            </a:r>
          </a:p>
        </p:txBody>
      </p:sp>
    </p:spTree>
    <p:extLst>
      <p:ext uri="{BB962C8B-B14F-4D97-AF65-F5344CB8AC3E}">
        <p14:creationId xmlns:p14="http://schemas.microsoft.com/office/powerpoint/2010/main" val="10614356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lstStyle/>
          <a:p>
            <a:pPr marL="0" indent="0">
              <a:buNone/>
            </a:pPr>
            <a:r>
              <a:rPr lang="es-MX" sz="4000" b="1" dirty="0"/>
              <a:t>BASE BÍBLICA: </a:t>
            </a:r>
            <a:endParaRPr lang="es-MX" sz="4000" b="1" dirty="0" smtClean="0"/>
          </a:p>
          <a:p>
            <a:pPr marL="0" indent="0" algn="just">
              <a:buNone/>
            </a:pPr>
            <a:endParaRPr lang="es-MX" sz="2800" dirty="0"/>
          </a:p>
          <a:p>
            <a:pPr marL="0" indent="0" algn="just">
              <a:buNone/>
            </a:pPr>
            <a:r>
              <a:rPr lang="es-MX" sz="2800" dirty="0" smtClean="0"/>
              <a:t>1 </a:t>
            </a:r>
            <a:r>
              <a:rPr lang="es-MX" sz="2800" dirty="0"/>
              <a:t>Pedro 5:8 </a:t>
            </a:r>
            <a:endParaRPr lang="es-MX" sz="2800" dirty="0" smtClean="0"/>
          </a:p>
          <a:p>
            <a:pPr marL="0" indent="0" algn="just">
              <a:buNone/>
            </a:pPr>
            <a:r>
              <a:rPr lang="es-MX" sz="2800" b="1" dirty="0" smtClean="0"/>
              <a:t>“</a:t>
            </a:r>
            <a:r>
              <a:rPr lang="es-MX" sz="2800" b="1" dirty="0"/>
              <a:t>Sed sobrios, y velad; porque vuestro adversario el diablo, como león rugiente, anda alrededor buscando a quien devorar”. </a:t>
            </a:r>
          </a:p>
        </p:txBody>
      </p:sp>
    </p:spTree>
    <p:extLst>
      <p:ext uri="{BB962C8B-B14F-4D97-AF65-F5344CB8AC3E}">
        <p14:creationId xmlns:p14="http://schemas.microsoft.com/office/powerpoint/2010/main" val="19252963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271762"/>
            <a:ext cx="8229600" cy="4525963"/>
          </a:xfrm>
        </p:spPr>
        <p:txBody>
          <a:bodyPr>
            <a:normAutofit fontScale="85000" lnSpcReduction="10000"/>
          </a:bodyPr>
          <a:lstStyle/>
          <a:p>
            <a:pPr marL="0" indent="0">
              <a:buNone/>
            </a:pPr>
            <a:r>
              <a:rPr lang="es-MX" sz="4700" b="1" dirty="0"/>
              <a:t>INTRODUCCIÓN </a:t>
            </a:r>
            <a:endParaRPr lang="es-MX" sz="4700" b="1" dirty="0" smtClean="0"/>
          </a:p>
          <a:p>
            <a:pPr marL="0" indent="0" algn="just">
              <a:buNone/>
            </a:pPr>
            <a:r>
              <a:rPr lang="es-MX" dirty="0" smtClean="0"/>
              <a:t>Muchos </a:t>
            </a:r>
            <a:r>
              <a:rPr lang="es-MX" dirty="0"/>
              <a:t>de nuestros problemas se deben a que no conocemos lo que dice la palabra de Dios, y menos en este caso; conocemos poco o nada sobre nuestro enemigo. Algunos creen que no tienen enemigos, pero todos tenemos un mismo enemigo que se torna en nuestro adversario. Nuestra lucha no es contra carne ni sangre dice Pablo a los Efesios. Dice que es: </a:t>
            </a:r>
            <a:r>
              <a:rPr lang="es-MX" b="1" dirty="0"/>
              <a:t>“contra principados, contra potestades, contra los gobernadores de las tinieblas de este siglo, contra huestes de maldad en las regiones celestes”. </a:t>
            </a:r>
            <a:r>
              <a:rPr lang="es-MX" dirty="0"/>
              <a:t>Efesios 6:12. </a:t>
            </a:r>
          </a:p>
        </p:txBody>
      </p:sp>
    </p:spTree>
    <p:extLst>
      <p:ext uri="{BB962C8B-B14F-4D97-AF65-F5344CB8AC3E}">
        <p14:creationId xmlns:p14="http://schemas.microsoft.com/office/powerpoint/2010/main" val="14652235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lstStyle/>
          <a:p>
            <a:pPr marL="0" indent="0" algn="just">
              <a:buNone/>
            </a:pPr>
            <a:r>
              <a:rPr lang="es-MX" sz="2800" dirty="0"/>
              <a:t>La Biblia nos dice que ese enemigo es un ladrón. Los ladrones no se tientan el corazón para despojar a alguien de sus bienes o de su tesoro. </a:t>
            </a:r>
            <a:endParaRPr lang="es-MX" sz="2800" dirty="0" smtClean="0"/>
          </a:p>
          <a:p>
            <a:pPr marL="0" indent="0" algn="just">
              <a:buNone/>
            </a:pPr>
            <a:r>
              <a:rPr lang="es-MX" sz="2800" dirty="0" smtClean="0"/>
              <a:t>Jesús </a:t>
            </a:r>
            <a:r>
              <a:rPr lang="es-MX" sz="2800" dirty="0"/>
              <a:t>mismo se refiere al diablo como: </a:t>
            </a:r>
            <a:endParaRPr lang="es-MX" sz="2800" dirty="0" smtClean="0"/>
          </a:p>
          <a:p>
            <a:pPr marL="0" indent="0" algn="just">
              <a:buNone/>
            </a:pPr>
            <a:r>
              <a:rPr lang="es-MX" sz="2800" b="1" dirty="0" smtClean="0"/>
              <a:t>“</a:t>
            </a:r>
            <a:r>
              <a:rPr lang="es-MX" sz="2800" b="1" dirty="0"/>
              <a:t>El ladrón no viene sino para hurtar y matar y destruir…”. </a:t>
            </a:r>
            <a:endParaRPr lang="es-MX" sz="2800" b="1" dirty="0" smtClean="0"/>
          </a:p>
          <a:p>
            <a:pPr marL="0" indent="0" algn="just">
              <a:buNone/>
            </a:pPr>
            <a:r>
              <a:rPr lang="es-MX" sz="2800" b="1" dirty="0"/>
              <a:t> </a:t>
            </a:r>
            <a:r>
              <a:rPr lang="es-MX" sz="2800" b="1" dirty="0" smtClean="0"/>
              <a:t>                                                                             </a:t>
            </a:r>
            <a:r>
              <a:rPr lang="es-MX" sz="2800" dirty="0" smtClean="0"/>
              <a:t>Juan </a:t>
            </a:r>
            <a:r>
              <a:rPr lang="es-MX" sz="2800" dirty="0"/>
              <a:t>10:10. </a:t>
            </a:r>
          </a:p>
          <a:p>
            <a:pPr marL="0" indent="0">
              <a:buNone/>
            </a:pPr>
            <a:endParaRPr lang="es-MX" dirty="0"/>
          </a:p>
        </p:txBody>
      </p:sp>
    </p:spTree>
    <p:extLst>
      <p:ext uri="{BB962C8B-B14F-4D97-AF65-F5344CB8AC3E}">
        <p14:creationId xmlns:p14="http://schemas.microsoft.com/office/powerpoint/2010/main" val="19522670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380082" y="1379864"/>
            <a:ext cx="8229600" cy="4525963"/>
          </a:xfrm>
        </p:spPr>
        <p:txBody>
          <a:bodyPr>
            <a:normAutofit/>
          </a:bodyPr>
          <a:lstStyle/>
          <a:p>
            <a:pPr marL="0" indent="0" algn="just">
              <a:buNone/>
            </a:pPr>
            <a:r>
              <a:rPr lang="es-MX" sz="2800" dirty="0"/>
              <a:t>Necesitamos saber cómo actúa, qué piensa, qué hace; para poder cuidarnos, estar preparados para no caer en sus líos y tentaciones. </a:t>
            </a:r>
            <a:endParaRPr lang="es-MX" sz="2800" dirty="0" smtClean="0"/>
          </a:p>
          <a:p>
            <a:pPr marL="0" indent="0" algn="just">
              <a:buNone/>
            </a:pPr>
            <a:r>
              <a:rPr lang="es-MX" sz="2800" dirty="0" smtClean="0"/>
              <a:t>Cabe </a:t>
            </a:r>
            <a:r>
              <a:rPr lang="es-MX" sz="2800" dirty="0"/>
              <a:t>aclarar, que tampoco es necesario conocer a detalle las cuestiones demoniacas; porque no se trata de adentrarnos y hasta graduarnos con honores. Solo el estar atentos, para que no nos cueste nuestra salvación. Quiero puntualizar que el diablo se ensoberbeció y quiso ser igual a Dios. Por eso, presentamos algunas descripciones de lo que él es:</a:t>
            </a:r>
          </a:p>
        </p:txBody>
      </p:sp>
    </p:spTree>
    <p:extLst>
      <p:ext uri="{BB962C8B-B14F-4D97-AF65-F5344CB8AC3E}">
        <p14:creationId xmlns:p14="http://schemas.microsoft.com/office/powerpoint/2010/main" val="21274580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lstStyle/>
          <a:p>
            <a:pPr marL="0" indent="0">
              <a:buNone/>
            </a:pPr>
            <a:r>
              <a:rPr lang="es-MX" sz="4000" b="1" dirty="0"/>
              <a:t>I.- LO QUE EL DIABLO ES </a:t>
            </a:r>
            <a:endParaRPr lang="es-MX" sz="4000" b="1" dirty="0" smtClean="0"/>
          </a:p>
          <a:p>
            <a:pPr marL="0" indent="0">
              <a:buNone/>
            </a:pPr>
            <a:endParaRPr lang="es-MX" dirty="0"/>
          </a:p>
          <a:p>
            <a:pPr marL="514350" indent="-514350" algn="just">
              <a:buAutoNum type="alphaUcPeriod"/>
            </a:pPr>
            <a:r>
              <a:rPr lang="es-MX" sz="2800" dirty="0" smtClean="0"/>
              <a:t>UN </a:t>
            </a:r>
            <a:r>
              <a:rPr lang="es-MX" sz="2800" dirty="0"/>
              <a:t>MENTIROSO. </a:t>
            </a:r>
            <a:endParaRPr lang="es-MX" sz="2800" dirty="0" smtClean="0"/>
          </a:p>
          <a:p>
            <a:pPr marL="0" indent="0" algn="just">
              <a:buNone/>
            </a:pPr>
            <a:r>
              <a:rPr lang="es-MX" sz="2800" dirty="0" smtClean="0"/>
              <a:t>El </a:t>
            </a:r>
            <a:r>
              <a:rPr lang="es-MX" sz="2800" dirty="0"/>
              <a:t>pecado entró en el hombre por causa de la mentira del diablo en el huerto del Edén (Génesis 3:1-5). Por eso Jesús le menciona como el </a:t>
            </a:r>
            <a:r>
              <a:rPr lang="es-MX" sz="2800" b="1" dirty="0"/>
              <a:t>“…padre de la mentira”. </a:t>
            </a:r>
            <a:r>
              <a:rPr lang="es-MX" sz="2800" dirty="0"/>
              <a:t>Juan 8:44.</a:t>
            </a:r>
          </a:p>
        </p:txBody>
      </p:sp>
    </p:spTree>
    <p:extLst>
      <p:ext uri="{BB962C8B-B14F-4D97-AF65-F5344CB8AC3E}">
        <p14:creationId xmlns:p14="http://schemas.microsoft.com/office/powerpoint/2010/main" val="40197677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233890"/>
            <a:ext cx="8229600" cy="5089792"/>
          </a:xfrm>
        </p:spPr>
        <p:txBody>
          <a:bodyPr>
            <a:noAutofit/>
          </a:bodyPr>
          <a:lstStyle/>
          <a:p>
            <a:pPr marL="0" indent="0" algn="just">
              <a:buNone/>
            </a:pPr>
            <a:r>
              <a:rPr lang="es-MX" sz="4000" b="1" dirty="0"/>
              <a:t>B. UN HOMICIDA. </a:t>
            </a:r>
            <a:endParaRPr lang="es-MX" sz="4000" b="1" dirty="0"/>
          </a:p>
          <a:p>
            <a:pPr marL="0" indent="0" algn="just">
              <a:buNone/>
            </a:pPr>
            <a:r>
              <a:rPr lang="es-MX" sz="2800" dirty="0" smtClean="0"/>
              <a:t>Usando </a:t>
            </a:r>
            <a:r>
              <a:rPr lang="es-MX" sz="2800" dirty="0"/>
              <a:t>el mismo texto anterior, Jesús ahí lo declara. La muerte entró en el hombre a causa del pecado y de la mentira. El hombre empezó a morir físicamente y espiritualmente. </a:t>
            </a:r>
            <a:endParaRPr lang="es-MX" sz="2800" dirty="0" smtClean="0"/>
          </a:p>
          <a:p>
            <a:pPr marL="0" indent="0" algn="just">
              <a:buNone/>
            </a:pPr>
            <a:r>
              <a:rPr lang="es-MX" sz="2800" dirty="0" smtClean="0"/>
              <a:t>En </a:t>
            </a:r>
            <a:r>
              <a:rPr lang="es-MX" sz="2800" dirty="0"/>
              <a:t>Juan 10:10, dice que viene a: </a:t>
            </a:r>
            <a:r>
              <a:rPr lang="es-MX" sz="2800" b="1" dirty="0"/>
              <a:t>“robar, matar y destruir”. </a:t>
            </a:r>
            <a:r>
              <a:rPr lang="es-MX" sz="2800" dirty="0"/>
              <a:t>Como tal, el no se tienta el corazón para cometer homicidio, aniquilar y lo hace de la forma más vil. </a:t>
            </a:r>
            <a:endParaRPr lang="es-MX" sz="2800" dirty="0" smtClean="0"/>
          </a:p>
          <a:p>
            <a:pPr marL="0" indent="0" algn="just">
              <a:buNone/>
            </a:pPr>
            <a:endParaRPr lang="es-MX" sz="2000" dirty="0" smtClean="0"/>
          </a:p>
        </p:txBody>
      </p:sp>
    </p:spTree>
    <p:extLst>
      <p:ext uri="{BB962C8B-B14F-4D97-AF65-F5344CB8AC3E}">
        <p14:creationId xmlns:p14="http://schemas.microsoft.com/office/powerpoint/2010/main" val="21326834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451691" y="1643896"/>
            <a:ext cx="8273667" cy="2862322"/>
          </a:xfrm>
          <a:prstGeom prst="rect">
            <a:avLst/>
          </a:prstGeom>
        </p:spPr>
        <p:txBody>
          <a:bodyPr wrap="square">
            <a:spAutoFit/>
          </a:bodyPr>
          <a:lstStyle/>
          <a:p>
            <a:pPr algn="just"/>
            <a:r>
              <a:rPr lang="es-MX" sz="4000" b="1" dirty="0"/>
              <a:t>C. UN LADRÓN. </a:t>
            </a:r>
          </a:p>
          <a:p>
            <a:pPr algn="just"/>
            <a:r>
              <a:rPr lang="es-MX" sz="2800" dirty="0"/>
              <a:t>Juan 10:10 advierte que viene a robar. Los ladrones buscan los mejores tesoros, las mejores alhajas, aquellas cosas que le pueden sacar provecho. </a:t>
            </a:r>
            <a:endParaRPr lang="es-MX" sz="2800" dirty="0" smtClean="0"/>
          </a:p>
          <a:p>
            <a:pPr algn="just"/>
            <a:r>
              <a:rPr lang="es-MX" sz="2800" dirty="0" smtClean="0"/>
              <a:t>Tú </a:t>
            </a:r>
            <a:r>
              <a:rPr lang="es-MX" sz="2800" dirty="0"/>
              <a:t>eres el mejor tesoro. De hecho la Biblia dice que: </a:t>
            </a:r>
            <a:endParaRPr lang="es-MX" sz="2800" dirty="0" smtClean="0"/>
          </a:p>
          <a:p>
            <a:pPr algn="just"/>
            <a:r>
              <a:rPr lang="es-MX" sz="2800" b="1" dirty="0" smtClean="0"/>
              <a:t>“</a:t>
            </a:r>
            <a:r>
              <a:rPr lang="es-MX" sz="2800" b="1" dirty="0"/>
              <a:t>un alma vale más que todos los tesoros del mundo”.</a:t>
            </a:r>
            <a:endParaRPr lang="es-MX" sz="2800" b="1" dirty="0"/>
          </a:p>
        </p:txBody>
      </p:sp>
    </p:spTree>
    <p:extLst>
      <p:ext uri="{BB962C8B-B14F-4D97-AF65-F5344CB8AC3E}">
        <p14:creationId xmlns:p14="http://schemas.microsoft.com/office/powerpoint/2010/main" val="402045403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318</TotalTime>
  <Words>1615</Words>
  <Application>Microsoft Office PowerPoint</Application>
  <PresentationFormat>Presentación en pantalla (4:3)</PresentationFormat>
  <Paragraphs>85</Paragraphs>
  <Slides>24</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24</vt:i4>
      </vt:variant>
    </vt:vector>
  </HeadingPairs>
  <TitlesOfParts>
    <vt:vector size="27"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68</cp:revision>
  <dcterms:created xsi:type="dcterms:W3CDTF">2016-01-29T05:02:58Z</dcterms:created>
  <dcterms:modified xsi:type="dcterms:W3CDTF">2018-01-31T18:25:47Z</dcterms:modified>
  <cp:category/>
</cp:coreProperties>
</file>