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3922"/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47" autoAdjust="0"/>
    <p:restoredTop sz="96606" autoAdjust="0"/>
  </p:normalViewPr>
  <p:slideViewPr>
    <p:cSldViewPr snapToGrid="0" snapToObjects="1">
      <p:cViewPr varScale="1">
        <p:scale>
          <a:sx n="88" d="100"/>
          <a:sy n="88" d="100"/>
        </p:scale>
        <p:origin x="1650" y="84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Madura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46313" y="1517602"/>
            <a:ext cx="821871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700" b="1" dirty="0"/>
              <a:t>V.- FRASES DEL PARADIGMA ESPIRITUALISTA </a:t>
            </a:r>
            <a:endParaRPr lang="es-MX" sz="2700" b="1" dirty="0" smtClean="0"/>
          </a:p>
          <a:p>
            <a:pPr marL="342900" indent="-342900" algn="just">
              <a:buAutoNum type="alphaUcPeriod"/>
            </a:pPr>
            <a:r>
              <a:rPr lang="es-MX" sz="2700" dirty="0" smtClean="0"/>
              <a:t>Dios </a:t>
            </a:r>
            <a:r>
              <a:rPr lang="es-MX" sz="2700" dirty="0"/>
              <a:t>no necesita estructuras. </a:t>
            </a:r>
            <a:endParaRPr lang="es-MX" sz="2700" dirty="0" smtClean="0"/>
          </a:p>
          <a:p>
            <a:pPr algn="just"/>
            <a:r>
              <a:rPr lang="es-MX" sz="2700" dirty="0" smtClean="0"/>
              <a:t>B</a:t>
            </a:r>
            <a:r>
              <a:rPr lang="es-MX" sz="2700" dirty="0"/>
              <a:t>. La iglesia no necesita engranes. </a:t>
            </a:r>
            <a:endParaRPr lang="es-MX" sz="2700" dirty="0" smtClean="0"/>
          </a:p>
          <a:p>
            <a:pPr algn="just"/>
            <a:r>
              <a:rPr lang="es-MX" sz="2700" dirty="0" smtClean="0"/>
              <a:t>C</a:t>
            </a:r>
            <a:r>
              <a:rPr lang="es-MX" sz="2700" dirty="0"/>
              <a:t>. La institución es el problema del crecimiento. </a:t>
            </a:r>
            <a:endParaRPr lang="es-MX" sz="2700" dirty="0" smtClean="0"/>
          </a:p>
          <a:p>
            <a:pPr algn="just"/>
            <a:r>
              <a:rPr lang="es-MX" sz="2700" dirty="0" smtClean="0"/>
              <a:t>D</a:t>
            </a:r>
            <a:r>
              <a:rPr lang="es-MX" sz="2700" dirty="0"/>
              <a:t>. La doctrina es el problema del crecimiento. </a:t>
            </a:r>
            <a:endParaRPr lang="es-MX" sz="2700" dirty="0" smtClean="0"/>
          </a:p>
          <a:p>
            <a:pPr algn="just"/>
            <a:r>
              <a:rPr lang="es-MX" sz="2700" dirty="0" smtClean="0"/>
              <a:t>E</a:t>
            </a:r>
            <a:r>
              <a:rPr lang="es-MX" sz="2700" dirty="0"/>
              <a:t>. Para que tanto reporte. </a:t>
            </a:r>
            <a:endParaRPr lang="es-MX" sz="2700" dirty="0" smtClean="0"/>
          </a:p>
          <a:p>
            <a:pPr algn="just"/>
            <a:r>
              <a:rPr lang="es-MX" sz="2700" dirty="0" smtClean="0"/>
              <a:t>F</a:t>
            </a:r>
            <a:r>
              <a:rPr lang="es-MX" sz="2700" dirty="0"/>
              <a:t>. Todo programa de hombres es obra de satanás. </a:t>
            </a:r>
            <a:endParaRPr lang="es-MX" sz="2700" dirty="0" smtClean="0"/>
          </a:p>
          <a:p>
            <a:pPr algn="just"/>
            <a:r>
              <a:rPr lang="es-MX" sz="2700" dirty="0" smtClean="0"/>
              <a:t>G</a:t>
            </a:r>
            <a:r>
              <a:rPr lang="es-MX" sz="2700" dirty="0"/>
              <a:t>. Dios no hace programas, ni planes para construir su iglesia. </a:t>
            </a:r>
            <a:endParaRPr lang="es-MX" sz="2700" dirty="0" smtClean="0"/>
          </a:p>
          <a:p>
            <a:pPr algn="just"/>
            <a:r>
              <a:rPr lang="es-MX" sz="2700" dirty="0" smtClean="0"/>
              <a:t>H</a:t>
            </a:r>
            <a:r>
              <a:rPr lang="es-MX" sz="2700" dirty="0"/>
              <a:t>. Lo único que importa es el cuerpo de Cristo, la iglesia.</a:t>
            </a:r>
          </a:p>
        </p:txBody>
      </p:sp>
    </p:spTree>
    <p:extLst>
      <p:ext uri="{BB962C8B-B14F-4D97-AF65-F5344CB8AC3E}">
        <p14:creationId xmlns:p14="http://schemas.microsoft.com/office/powerpoint/2010/main" val="4049040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70113" y="1478340"/>
            <a:ext cx="8338457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b="1" dirty="0"/>
              <a:t>VI.- VERDADES DE LOS DOS POLOS </a:t>
            </a:r>
            <a:endParaRPr lang="es-MX" sz="2800" b="1" dirty="0" smtClean="0"/>
          </a:p>
          <a:p>
            <a:pPr marL="342900" indent="-342900" algn="just">
              <a:buAutoNum type="alphaUcPeriod"/>
            </a:pPr>
            <a:r>
              <a:rPr lang="es-MX" sz="2400" dirty="0" smtClean="0"/>
              <a:t>La </a:t>
            </a:r>
            <a:r>
              <a:rPr lang="es-MX" sz="2400" dirty="0"/>
              <a:t>verdadera realidad es que no puede sobrevivir un organismo sin organización. </a:t>
            </a:r>
            <a:endParaRPr lang="es-MX" sz="2400" dirty="0" smtClean="0"/>
          </a:p>
          <a:p>
            <a:pPr algn="just"/>
            <a:r>
              <a:rPr lang="es-MX" sz="2400" dirty="0" smtClean="0"/>
              <a:t>B</a:t>
            </a:r>
            <a:r>
              <a:rPr lang="es-MX" sz="2400" dirty="0"/>
              <a:t>. Pero toda organización de Cristo podrá cuidar y velar por el organismo. </a:t>
            </a:r>
            <a:endParaRPr lang="es-MX" sz="2400" dirty="0" smtClean="0"/>
          </a:p>
          <a:p>
            <a:pPr algn="just"/>
            <a:r>
              <a:rPr lang="es-MX" sz="2400" dirty="0" smtClean="0"/>
              <a:t>C</a:t>
            </a:r>
            <a:r>
              <a:rPr lang="es-MX" sz="2400" dirty="0"/>
              <a:t>. La organización existe por Dios para el organismo, no el organismo para la organización. </a:t>
            </a:r>
            <a:endParaRPr lang="es-MX" sz="2400" dirty="0" smtClean="0"/>
          </a:p>
          <a:p>
            <a:pPr algn="just"/>
            <a:r>
              <a:rPr lang="es-MX" sz="2400" dirty="0" smtClean="0"/>
              <a:t>D</a:t>
            </a:r>
            <a:r>
              <a:rPr lang="es-MX" sz="2400" dirty="0"/>
              <a:t>. Encontrar un balance entre organización y organismo que haga crecer el reino de Dios. </a:t>
            </a:r>
            <a:endParaRPr lang="es-MX" sz="2400" dirty="0" smtClean="0"/>
          </a:p>
          <a:p>
            <a:pPr algn="just"/>
            <a:r>
              <a:rPr lang="es-MX" sz="2400" dirty="0" smtClean="0"/>
              <a:t>E</a:t>
            </a:r>
            <a:r>
              <a:rPr lang="es-MX" sz="2400" dirty="0"/>
              <a:t>. En estudio realizado en 1000 iglesias, tanto en crecimiento como en decrecimiento arrojo: </a:t>
            </a:r>
          </a:p>
        </p:txBody>
      </p:sp>
    </p:spTree>
    <p:extLst>
      <p:ext uri="{BB962C8B-B14F-4D97-AF65-F5344CB8AC3E}">
        <p14:creationId xmlns:p14="http://schemas.microsoft.com/office/powerpoint/2010/main" val="1119717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75716" y="1352567"/>
            <a:ext cx="840905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SE ENCONTRÓ QUE HAY OCHO CARACTERÍSTICAS PREDOMINANTES, EN LAS IGLESIAS QUE DAN CRECIMIENTO</a:t>
            </a:r>
            <a:r>
              <a:rPr lang="es-MX" sz="2800" dirty="0" smtClean="0"/>
              <a:t>:</a:t>
            </a:r>
          </a:p>
          <a:p>
            <a:pPr algn="just"/>
            <a:r>
              <a:rPr lang="es-MX" sz="2800" dirty="0" smtClean="0"/>
              <a:t> </a:t>
            </a:r>
          </a:p>
          <a:p>
            <a:pPr marL="342900" indent="-342900" algn="just">
              <a:buAutoNum type="arabicPeriod"/>
            </a:pPr>
            <a:r>
              <a:rPr lang="es-MX" sz="2800" dirty="0" smtClean="0"/>
              <a:t>LIDERAZGO CAPACITADOR</a:t>
            </a:r>
          </a:p>
          <a:p>
            <a:pPr algn="just"/>
            <a:r>
              <a:rPr lang="es-MX" sz="2800" dirty="0" smtClean="0"/>
              <a:t> </a:t>
            </a:r>
          </a:p>
          <a:p>
            <a:pPr algn="just"/>
            <a:r>
              <a:rPr lang="es-MX" sz="2800" dirty="0" smtClean="0"/>
              <a:t>Marcos </a:t>
            </a:r>
            <a:r>
              <a:rPr lang="es-MX" sz="2800" dirty="0"/>
              <a:t>4:26-29: El principio </a:t>
            </a:r>
            <a:r>
              <a:rPr lang="es-MX" sz="2800" b="1" dirty="0"/>
              <a:t>«Porque de suyo».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Dirigentes </a:t>
            </a:r>
            <a:r>
              <a:rPr lang="es-MX" sz="2800" dirty="0"/>
              <a:t>que entienden que su ministerio es capacitar a otros, experimentan cómo funciona el potencial de </a:t>
            </a:r>
            <a:r>
              <a:rPr lang="es-MX" sz="2800" b="1" dirty="0"/>
              <a:t>«porque de suyo» </a:t>
            </a:r>
            <a:r>
              <a:rPr lang="es-MX" sz="2800" dirty="0"/>
              <a:t>en un gran crecimiento.</a:t>
            </a:r>
          </a:p>
        </p:txBody>
      </p:sp>
    </p:spTree>
    <p:extLst>
      <p:ext uri="{BB962C8B-B14F-4D97-AF65-F5344CB8AC3E}">
        <p14:creationId xmlns:p14="http://schemas.microsoft.com/office/powerpoint/2010/main" val="1261073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13657" y="1550351"/>
            <a:ext cx="827314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/>
              <a:t>Efesios 4:11-12</a:t>
            </a:r>
            <a:r>
              <a:rPr lang="es-MX" sz="3200" dirty="0" smtClean="0"/>
              <a:t>:</a:t>
            </a:r>
          </a:p>
          <a:p>
            <a:pPr algn="just"/>
            <a:endParaRPr lang="es-MX" sz="3200" dirty="0" smtClean="0"/>
          </a:p>
          <a:p>
            <a:pPr algn="just"/>
            <a:r>
              <a:rPr lang="es-MX" sz="3200" b="1" dirty="0" smtClean="0"/>
              <a:t>“</a:t>
            </a:r>
            <a:r>
              <a:rPr lang="es-MX" sz="3200" b="1" dirty="0"/>
              <a:t>Y él mismo constituyó a unos, apóstoles; a otros, profetas; a otros, evangelistas; a otros, pastores y maestros, a fin de perfeccionar a los santos para la obra del ministerio, para la edificación del cuerpo de Cristo”.</a:t>
            </a:r>
          </a:p>
        </p:txBody>
      </p:sp>
    </p:spTree>
    <p:extLst>
      <p:ext uri="{BB962C8B-B14F-4D97-AF65-F5344CB8AC3E}">
        <p14:creationId xmlns:p14="http://schemas.microsoft.com/office/powerpoint/2010/main" val="172003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78971" y="1466281"/>
            <a:ext cx="8153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lphaUcPeriod"/>
            </a:pPr>
            <a:r>
              <a:rPr lang="es-MX" sz="2800" dirty="0" smtClean="0"/>
              <a:t>El </a:t>
            </a:r>
            <a:r>
              <a:rPr lang="es-MX" sz="2800" dirty="0"/>
              <a:t>principio del liderazgo capacitador, lo encontramos en Efesios 4:12:</a:t>
            </a:r>
            <a:r>
              <a:rPr lang="es-MX" sz="2800" b="1" dirty="0"/>
              <a:t> «a fin de perfeccionar a los santos». </a:t>
            </a:r>
            <a:endParaRPr lang="es-MX" sz="2800" b="1" dirty="0" smtClean="0"/>
          </a:p>
          <a:p>
            <a:pPr algn="just"/>
            <a:endParaRPr lang="es-MX" sz="2800" b="1" dirty="0" smtClean="0"/>
          </a:p>
          <a:p>
            <a:pPr algn="just"/>
            <a:r>
              <a:rPr lang="es-MX" sz="2800" dirty="0" smtClean="0"/>
              <a:t>2 </a:t>
            </a:r>
            <a:r>
              <a:rPr lang="es-MX" sz="2800" dirty="0"/>
              <a:t>Timoteo 2:2: </a:t>
            </a:r>
            <a:endParaRPr lang="es-MX" sz="2800" dirty="0" smtClean="0"/>
          </a:p>
          <a:p>
            <a:pPr algn="just"/>
            <a:r>
              <a:rPr lang="es-MX" sz="2800" b="1" dirty="0" smtClean="0"/>
              <a:t>“</a:t>
            </a:r>
            <a:r>
              <a:rPr lang="es-MX" sz="2800" b="1" dirty="0"/>
              <a:t>Lo que has oído de mí ante muchos testigos, esto encarga a </a:t>
            </a:r>
            <a:r>
              <a:rPr lang="es-MX" sz="2800" b="1" dirty="0" err="1"/>
              <a:t>hom</a:t>
            </a:r>
            <a:r>
              <a:rPr lang="es-MX" sz="2800" b="1" dirty="0"/>
              <a:t>- </a:t>
            </a:r>
            <a:r>
              <a:rPr lang="es-MX" sz="2800" b="1" dirty="0" err="1"/>
              <a:t>bres</a:t>
            </a:r>
            <a:r>
              <a:rPr lang="es-MX" sz="2800" b="1" dirty="0"/>
              <a:t> fieles que sean idóneos para enseñar también a otros”. «enseñar también a otros».</a:t>
            </a:r>
          </a:p>
        </p:txBody>
      </p:sp>
    </p:spTree>
    <p:extLst>
      <p:ext uri="{BB962C8B-B14F-4D97-AF65-F5344CB8AC3E}">
        <p14:creationId xmlns:p14="http://schemas.microsoft.com/office/powerpoint/2010/main" val="3678294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02771" y="1157798"/>
            <a:ext cx="831668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b="1" dirty="0"/>
              <a:t>2. MINISTERIOS SEGÚN </a:t>
            </a:r>
            <a:endParaRPr lang="es-MX" sz="2400" b="1" dirty="0" smtClean="0"/>
          </a:p>
          <a:p>
            <a:pPr algn="just"/>
            <a:r>
              <a:rPr lang="es-MX" sz="2400" dirty="0" smtClean="0"/>
              <a:t>Efesios </a:t>
            </a:r>
            <a:r>
              <a:rPr lang="es-MX" sz="2400" dirty="0"/>
              <a:t>4:8: </a:t>
            </a:r>
            <a:endParaRPr lang="es-MX" sz="2400" dirty="0" smtClean="0"/>
          </a:p>
          <a:p>
            <a:pPr algn="just"/>
            <a:r>
              <a:rPr lang="es-MX" sz="2400" b="1" dirty="0" smtClean="0"/>
              <a:t>“</a:t>
            </a:r>
            <a:r>
              <a:rPr lang="es-MX" sz="2400" b="1" dirty="0"/>
              <a:t>Por lo cual dice: Subiendo a lo alto, llevó cautiva la cautividad, Y dio dones a los hombres”. </a:t>
            </a:r>
            <a:endParaRPr lang="es-MX" sz="2400" b="1" dirty="0" smtClean="0"/>
          </a:p>
          <a:p>
            <a:pPr marL="342900" indent="-342900" algn="just">
              <a:buAutoNum type="alphaUcPeriod"/>
            </a:pPr>
            <a:r>
              <a:rPr lang="es-MX" sz="2400" dirty="0" smtClean="0"/>
              <a:t>Dios </a:t>
            </a:r>
            <a:r>
              <a:rPr lang="es-MX" sz="2400" dirty="0"/>
              <a:t>ha definido y repartido dones, a quienes han de realizar determinado trabajo; ahí esta el potencial del Espíritu Santo en la iglesia. </a:t>
            </a:r>
            <a:endParaRPr lang="es-MX" sz="2400" dirty="0" smtClean="0"/>
          </a:p>
          <a:p>
            <a:pPr algn="just"/>
            <a:r>
              <a:rPr lang="es-MX" sz="2400" dirty="0" smtClean="0"/>
              <a:t>B</a:t>
            </a:r>
            <a:r>
              <a:rPr lang="es-MX" sz="2400" dirty="0"/>
              <a:t>. Líderes que entienden, que su función es ayudar a sus discípulos a descubrir los dones; que el Espíritu Santo ha puesto en ellos. </a:t>
            </a:r>
            <a:endParaRPr lang="es-MX" sz="2400" dirty="0" smtClean="0"/>
          </a:p>
          <a:p>
            <a:pPr algn="just"/>
            <a:r>
              <a:rPr lang="es-MX" sz="2400" dirty="0" smtClean="0"/>
              <a:t>C</a:t>
            </a:r>
            <a:r>
              <a:rPr lang="es-MX" sz="2400" dirty="0"/>
              <a:t>. No trabajan por fuerza propia, sino por el poder del espíritu. </a:t>
            </a:r>
            <a:endParaRPr lang="es-MX" sz="2400" dirty="0" smtClean="0"/>
          </a:p>
          <a:p>
            <a:pPr algn="just"/>
            <a:r>
              <a:rPr lang="es-MX" sz="2400" dirty="0" smtClean="0"/>
              <a:t>D</a:t>
            </a:r>
            <a:r>
              <a:rPr lang="es-MX" sz="2400" dirty="0"/>
              <a:t>. Cristianos completamente normales, realizan obras extraordinarias. </a:t>
            </a:r>
          </a:p>
        </p:txBody>
      </p:sp>
    </p:spTree>
    <p:extLst>
      <p:ext uri="{BB962C8B-B14F-4D97-AF65-F5344CB8AC3E}">
        <p14:creationId xmlns:p14="http://schemas.microsoft.com/office/powerpoint/2010/main" val="2659008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89857" y="1200168"/>
            <a:ext cx="814251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1 Corintios 14:12: </a:t>
            </a:r>
            <a:endParaRPr lang="es-MX" sz="2800" dirty="0" smtClean="0"/>
          </a:p>
          <a:p>
            <a:pPr algn="just"/>
            <a:r>
              <a:rPr lang="es-MX" sz="2800" b="1" dirty="0" smtClean="0"/>
              <a:t>“</a:t>
            </a:r>
            <a:r>
              <a:rPr lang="es-MX" sz="2800" b="1" dirty="0"/>
              <a:t>Así también vosotros; pues que anheláis dones espirituales, procurad abundar en ellos para edificación de la iglesia”. «Para edificación de la iglesia”.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1 </a:t>
            </a:r>
            <a:r>
              <a:rPr lang="es-MX" sz="2800" dirty="0"/>
              <a:t>Corintios 12:1</a:t>
            </a:r>
            <a:r>
              <a:rPr lang="es-MX" sz="2800" dirty="0" smtClean="0"/>
              <a:t>:</a:t>
            </a:r>
          </a:p>
          <a:p>
            <a:pPr algn="just"/>
            <a:r>
              <a:rPr lang="es-MX" sz="2800" b="1" dirty="0" smtClean="0"/>
              <a:t>“</a:t>
            </a:r>
            <a:r>
              <a:rPr lang="es-MX" sz="2800" b="1" dirty="0"/>
              <a:t>No quiero, hermanos, que ignoréis acerca de los dones espirituales”. </a:t>
            </a:r>
            <a:endParaRPr lang="es-MX" sz="2800" b="1" dirty="0" smtClean="0"/>
          </a:p>
          <a:p>
            <a:pPr algn="just"/>
            <a:r>
              <a:rPr lang="es-MX" sz="2800" b="1" dirty="0" smtClean="0"/>
              <a:t>«</a:t>
            </a:r>
            <a:r>
              <a:rPr lang="es-MX" sz="2800" b="1" dirty="0"/>
              <a:t>Líder que ignora acerca de los dones, trabaja por fuerza propia sin activar los automatismos de crecimiento divino».</a:t>
            </a:r>
          </a:p>
        </p:txBody>
      </p:sp>
    </p:spTree>
    <p:extLst>
      <p:ext uri="{BB962C8B-B14F-4D97-AF65-F5344CB8AC3E}">
        <p14:creationId xmlns:p14="http://schemas.microsoft.com/office/powerpoint/2010/main" val="382317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471989"/>
            <a:ext cx="834934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Daniel 1:19-20: </a:t>
            </a:r>
            <a:endParaRPr lang="es-MX" sz="2800" dirty="0" smtClean="0"/>
          </a:p>
          <a:p>
            <a:pPr algn="just"/>
            <a:r>
              <a:rPr lang="es-MX" sz="2800" b="1" dirty="0" smtClean="0"/>
              <a:t>“</a:t>
            </a:r>
            <a:r>
              <a:rPr lang="es-MX" sz="2800" b="1" dirty="0"/>
              <a:t>Y el rey habló con ellos, y no fueron hallados entre todos ellos otros como Daniel, Ananías, Misael y Azarías; así, pues, estuvieron delante del rey. En todo asunto de sabiduría e inteligencia que el rey les consultó, los halló diez veces mejores que todos los magos y astrólogos que había en todo su reino”. </a:t>
            </a:r>
            <a:endParaRPr lang="es-MX" sz="2800" b="1" dirty="0" smtClean="0"/>
          </a:p>
          <a:p>
            <a:pPr algn="just"/>
            <a:r>
              <a:rPr lang="es-MX" sz="2800" b="1" dirty="0" smtClean="0"/>
              <a:t>«</a:t>
            </a:r>
            <a:r>
              <a:rPr lang="es-MX" sz="2800" b="1" dirty="0"/>
              <a:t>Diez veces mejores». </a:t>
            </a:r>
            <a:r>
              <a:rPr lang="es-MX" sz="2800" dirty="0"/>
              <a:t>El potencial de una iglesia se activa, cuando nombra a sus líderes en posiciones; que el mismo Espíritu Santo les ha dado (dones). </a:t>
            </a:r>
          </a:p>
        </p:txBody>
      </p:sp>
    </p:spTree>
    <p:extLst>
      <p:ext uri="{BB962C8B-B14F-4D97-AF65-F5344CB8AC3E}">
        <p14:creationId xmlns:p14="http://schemas.microsoft.com/office/powerpoint/2010/main" val="563030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35429" y="1298645"/>
            <a:ext cx="8316685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/>
              <a:t>3. ESPIRITUALIDAD FERVIENTE </a:t>
            </a:r>
            <a:endParaRPr lang="es-MX" b="1" dirty="0" smtClean="0"/>
          </a:p>
          <a:p>
            <a:pPr algn="just"/>
            <a:r>
              <a:rPr lang="es-MX" sz="1900" dirty="0" smtClean="0"/>
              <a:t>Hechos </a:t>
            </a:r>
            <a:r>
              <a:rPr lang="es-MX" sz="1900" dirty="0"/>
              <a:t>1:14: </a:t>
            </a:r>
            <a:r>
              <a:rPr lang="es-MX" sz="1900" b="1" dirty="0"/>
              <a:t>“Todos éstos perseveraban unánimes en oración y ruego, con las mujeres, y con María la madre de Jesús, y con sus hermanos”. </a:t>
            </a:r>
          </a:p>
          <a:p>
            <a:pPr marL="342900" indent="-342900" algn="just">
              <a:buAutoNum type="alphaUcPeriod"/>
            </a:pPr>
            <a:r>
              <a:rPr lang="es-MX" sz="1900" dirty="0" smtClean="0"/>
              <a:t>El </a:t>
            </a:r>
            <a:r>
              <a:rPr lang="es-MX" sz="1900" dirty="0"/>
              <a:t>nivel de entusiasmo, entrega, ímpetu y pasión de una iglesia; activa o </a:t>
            </a:r>
            <a:endParaRPr lang="es-MX" sz="1900" dirty="0" smtClean="0"/>
          </a:p>
          <a:p>
            <a:pPr algn="just"/>
            <a:r>
              <a:rPr lang="es-MX" sz="1900" dirty="0" smtClean="0"/>
              <a:t>desactiva </a:t>
            </a:r>
            <a:r>
              <a:rPr lang="es-MX" sz="1900" dirty="0"/>
              <a:t>el </a:t>
            </a:r>
            <a:r>
              <a:rPr lang="es-MX" sz="1900" dirty="0" smtClean="0"/>
              <a:t>crecimiento </a:t>
            </a:r>
            <a:r>
              <a:rPr lang="es-MX" sz="1900" dirty="0"/>
              <a:t>de la misma iglesia. </a:t>
            </a:r>
            <a:endParaRPr lang="es-MX" sz="1900" dirty="0" smtClean="0"/>
          </a:p>
          <a:p>
            <a:pPr algn="just"/>
            <a:r>
              <a:rPr lang="es-MX" sz="1900" dirty="0" smtClean="0"/>
              <a:t>B</a:t>
            </a:r>
            <a:r>
              <a:rPr lang="es-MX" sz="1900" dirty="0"/>
              <a:t>. La experiencia inspiradora, determinará si un nuevo visitante se queda o no; en la iglesia. </a:t>
            </a:r>
            <a:endParaRPr lang="es-MX" sz="1900" dirty="0" smtClean="0"/>
          </a:p>
          <a:p>
            <a:pPr algn="just"/>
            <a:r>
              <a:rPr lang="es-MX" sz="1900" dirty="0" smtClean="0"/>
              <a:t>C</a:t>
            </a:r>
            <a:r>
              <a:rPr lang="es-MX" sz="1900" dirty="0"/>
              <a:t>. El nivel de espiritualidad, oración, ayuno, palabra; determina el nivel de relación de la iglesia con Dios. </a:t>
            </a:r>
            <a:endParaRPr lang="es-MX" sz="1900" dirty="0" smtClean="0"/>
          </a:p>
          <a:p>
            <a:pPr algn="just"/>
            <a:r>
              <a:rPr lang="es-MX" sz="1900" dirty="0" smtClean="0"/>
              <a:t>D</a:t>
            </a:r>
            <a:r>
              <a:rPr lang="es-MX" sz="1900" dirty="0"/>
              <a:t>. Una Iglesia que vive solo para cumplir ritos, disciplinas, normas sin convicción y pasión; por lo regular están en decrecimiento. Hechos 2:46: </a:t>
            </a:r>
            <a:r>
              <a:rPr lang="es-MX" sz="1900" b="1" dirty="0"/>
              <a:t>“Y perseverando unánimes cada día en el templo, y partiendo el pan en las casas, comían juntos con alegría y sencillez de corazón</a:t>
            </a:r>
            <a:r>
              <a:rPr lang="es-MX" sz="1900" b="1" dirty="0" smtClean="0"/>
              <a:t>”.</a:t>
            </a:r>
          </a:p>
          <a:p>
            <a:pPr algn="just"/>
            <a:r>
              <a:rPr lang="es-MX" sz="1900" dirty="0" smtClean="0"/>
              <a:t> </a:t>
            </a:r>
            <a:r>
              <a:rPr lang="es-MX" sz="1900" dirty="0"/>
              <a:t>E. Unánimes: Se aplica al conjunto de personas, que tienen la misma opinión o sentimiento. </a:t>
            </a:r>
          </a:p>
        </p:txBody>
      </p:sp>
    </p:spTree>
    <p:extLst>
      <p:ext uri="{BB962C8B-B14F-4D97-AF65-F5344CB8AC3E}">
        <p14:creationId xmlns:p14="http://schemas.microsoft.com/office/powerpoint/2010/main" val="17194083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02771" y="1252086"/>
            <a:ext cx="842554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b="1" dirty="0"/>
              <a:t>4. ESTRUCTURAS FUNCIONALES </a:t>
            </a:r>
            <a:endParaRPr lang="es-MX" sz="2000" b="1" dirty="0" smtClean="0"/>
          </a:p>
          <a:p>
            <a:pPr marL="342900" indent="-342900" algn="just">
              <a:buAutoNum type="alphaUcPeriod"/>
            </a:pPr>
            <a:r>
              <a:rPr lang="es-MX" sz="2000" dirty="0" smtClean="0"/>
              <a:t>Líderes </a:t>
            </a:r>
            <a:r>
              <a:rPr lang="es-MX" sz="2000" dirty="0"/>
              <a:t>que entienden que la organización existe para hacer crecer el organismo, </a:t>
            </a:r>
            <a:endParaRPr lang="es-MX" sz="2000" dirty="0" smtClean="0"/>
          </a:p>
          <a:p>
            <a:pPr algn="just"/>
            <a:r>
              <a:rPr lang="es-MX" sz="2000" dirty="0" smtClean="0"/>
              <a:t>mantienen </a:t>
            </a:r>
            <a:r>
              <a:rPr lang="es-MX" sz="2000" b="1" dirty="0"/>
              <a:t>«estructuras funcionales». </a:t>
            </a:r>
            <a:endParaRPr lang="es-MX" sz="2000" b="1" dirty="0" smtClean="0"/>
          </a:p>
          <a:p>
            <a:pPr algn="just"/>
            <a:r>
              <a:rPr lang="es-MX" sz="2000" dirty="0" smtClean="0"/>
              <a:t>B</a:t>
            </a:r>
            <a:r>
              <a:rPr lang="es-MX" sz="2000" dirty="0"/>
              <a:t>. Las estructuras de una iglesia local, deberán ser constantemente modificables; para permitir el crecimiento de la iglesia y mantener la innovación. </a:t>
            </a:r>
            <a:endParaRPr lang="es-MX" sz="2000" dirty="0" smtClean="0"/>
          </a:p>
          <a:p>
            <a:pPr algn="just"/>
            <a:r>
              <a:rPr lang="es-MX" sz="2000" dirty="0" smtClean="0"/>
              <a:t>C</a:t>
            </a:r>
            <a:r>
              <a:rPr lang="es-MX" sz="2000" dirty="0"/>
              <a:t>. Entendiendo que la iglesia es un organismo, no se deberá sacralizar a la organización. D. Las estructuras deberán servir para ayudar al organismo, no son un fin en si mismo. </a:t>
            </a:r>
            <a:endParaRPr lang="es-MX" sz="2000" dirty="0" smtClean="0"/>
          </a:p>
          <a:p>
            <a:pPr algn="just"/>
            <a:r>
              <a:rPr lang="es-MX" sz="2000" dirty="0" smtClean="0"/>
              <a:t>E</a:t>
            </a:r>
            <a:r>
              <a:rPr lang="es-MX" sz="2000" dirty="0"/>
              <a:t>. En la agricultura, el buey, el caballo, la mula; ya no son funcionales. </a:t>
            </a:r>
            <a:endParaRPr lang="es-MX" sz="2000" dirty="0" smtClean="0"/>
          </a:p>
          <a:p>
            <a:pPr algn="just"/>
            <a:r>
              <a:rPr lang="es-MX" sz="2000" dirty="0" smtClean="0"/>
              <a:t>F</a:t>
            </a:r>
            <a:r>
              <a:rPr lang="es-MX" sz="2000" dirty="0"/>
              <a:t>. Regar las plantas a cubetas, no permite un plantío de grandes dimensiones; solo el riego a goteo. </a:t>
            </a:r>
            <a:endParaRPr lang="es-MX" sz="2000" dirty="0" smtClean="0"/>
          </a:p>
          <a:p>
            <a:pPr algn="just"/>
            <a:r>
              <a:rPr lang="es-MX" sz="2000" dirty="0" smtClean="0"/>
              <a:t>G</a:t>
            </a:r>
            <a:r>
              <a:rPr lang="es-MX" sz="2000" dirty="0"/>
              <a:t>. Debemos dejar la caña y tomar las redes. Lucas 5:4: </a:t>
            </a:r>
            <a:r>
              <a:rPr lang="es-MX" sz="2000" b="1" dirty="0"/>
              <a:t>“Cuando terminó de hablar, dijo a Simón: Boga mar adentro, y echad vuestras redes para pescar”. </a:t>
            </a:r>
          </a:p>
        </p:txBody>
      </p:sp>
    </p:spTree>
    <p:extLst>
      <p:ext uri="{BB962C8B-B14F-4D97-AF65-F5344CB8AC3E}">
        <p14:creationId xmlns:p14="http://schemas.microsoft.com/office/powerpoint/2010/main" val="1007925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6600" b="1" dirty="0" smtClean="0"/>
              <a:t>OCHO CARACTERÍSTICAS DE LAS IGLESIAS EN CRECIMIENTO</a:t>
            </a:r>
            <a:endParaRPr lang="es-MX" sz="66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179570"/>
            <a:ext cx="848525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b="1" dirty="0"/>
              <a:t>5. CULTO INSPIRADOR </a:t>
            </a:r>
            <a:endParaRPr lang="es-MX" sz="2400" b="1" dirty="0" smtClean="0"/>
          </a:p>
          <a:p>
            <a:pPr marL="342900" indent="-342900" algn="just">
              <a:buAutoNum type="alphaUcPeriod"/>
            </a:pPr>
            <a:r>
              <a:rPr lang="es-MX" sz="2400" dirty="0" smtClean="0"/>
              <a:t>Líderes </a:t>
            </a:r>
            <a:r>
              <a:rPr lang="es-MX" sz="2400" dirty="0"/>
              <a:t>que entienden, que el culto no se trata de si es dirigido </a:t>
            </a:r>
            <a:endParaRPr lang="es-MX" sz="2400" dirty="0" smtClean="0"/>
          </a:p>
          <a:p>
            <a:pPr algn="just"/>
            <a:r>
              <a:rPr lang="es-MX" sz="2400" dirty="0" smtClean="0"/>
              <a:t>al creyente o visitantes</a:t>
            </a:r>
            <a:r>
              <a:rPr lang="es-MX" sz="2400" dirty="0"/>
              <a:t>; sino a la experiencia que se tendrá en el servicio. Estas son iglesias en crecimiento. </a:t>
            </a:r>
            <a:endParaRPr lang="es-MX" sz="2400" dirty="0" smtClean="0"/>
          </a:p>
          <a:p>
            <a:pPr algn="just"/>
            <a:r>
              <a:rPr lang="es-MX" sz="2400" dirty="0" smtClean="0"/>
              <a:t>B</a:t>
            </a:r>
            <a:r>
              <a:rPr lang="es-MX" sz="2400" dirty="0"/>
              <a:t>. Inspirador: inspiración que proviene del Espíritu Santo. </a:t>
            </a:r>
            <a:endParaRPr lang="es-MX" sz="2400" dirty="0" smtClean="0"/>
          </a:p>
          <a:p>
            <a:pPr algn="just"/>
            <a:r>
              <a:rPr lang="es-MX" sz="2400" dirty="0" smtClean="0"/>
              <a:t>C</a:t>
            </a:r>
            <a:r>
              <a:rPr lang="es-MX" sz="2400" dirty="0"/>
              <a:t>. Factores importantes: </a:t>
            </a:r>
            <a:endParaRPr lang="es-MX" sz="2400" dirty="0" smtClean="0"/>
          </a:p>
          <a:p>
            <a:pPr marL="342900" indent="-342900" algn="just">
              <a:buAutoNum type="arabicPeriod"/>
            </a:pPr>
            <a:r>
              <a:rPr lang="es-MX" sz="2400" dirty="0" smtClean="0"/>
              <a:t>Decoración</a:t>
            </a:r>
            <a:r>
              <a:rPr lang="es-MX" sz="2400" dirty="0"/>
              <a:t>, Local agradable, Ministerio de recepción, Músicos actualizados. </a:t>
            </a:r>
            <a:endParaRPr lang="es-MX" sz="2400" dirty="0" smtClean="0"/>
          </a:p>
          <a:p>
            <a:pPr algn="just"/>
            <a:r>
              <a:rPr lang="es-MX" sz="2400" dirty="0" smtClean="0"/>
              <a:t>2</a:t>
            </a:r>
            <a:r>
              <a:rPr lang="es-MX" sz="2400" dirty="0"/>
              <a:t>. Orador preparado , Baños aseados, etc. </a:t>
            </a:r>
            <a:endParaRPr lang="es-MX" sz="2400" dirty="0" smtClean="0"/>
          </a:p>
          <a:p>
            <a:pPr algn="just"/>
            <a:r>
              <a:rPr lang="es-MX" sz="2400" dirty="0" smtClean="0"/>
              <a:t>3</a:t>
            </a:r>
            <a:r>
              <a:rPr lang="es-MX" sz="2400" dirty="0"/>
              <a:t>. Las estadísticas dicen que un visitante recién llegado, determina si volverá a la iglesia; los primeros 5 minutos después de haber llegado.</a:t>
            </a:r>
          </a:p>
        </p:txBody>
      </p:sp>
    </p:spTree>
    <p:extLst>
      <p:ext uri="{BB962C8B-B14F-4D97-AF65-F5344CB8AC3E}">
        <p14:creationId xmlns:p14="http://schemas.microsoft.com/office/powerpoint/2010/main" val="25773447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210386"/>
            <a:ext cx="841465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200" b="1" dirty="0"/>
              <a:t>6. CÉLULAS INTEGRALES </a:t>
            </a:r>
            <a:endParaRPr lang="es-MX" sz="2200" b="1" dirty="0" smtClean="0"/>
          </a:p>
          <a:p>
            <a:pPr marL="342900" indent="-342900" algn="just">
              <a:buAutoNum type="alphaUcPeriod"/>
            </a:pPr>
            <a:r>
              <a:rPr lang="es-MX" sz="2200" dirty="0" smtClean="0"/>
              <a:t>Líderes </a:t>
            </a:r>
            <a:r>
              <a:rPr lang="es-MX" sz="2200" dirty="0"/>
              <a:t>que comprenden, que discipular de persona a persona en actividades </a:t>
            </a:r>
            <a:endParaRPr lang="es-MX" sz="2200" dirty="0" smtClean="0"/>
          </a:p>
          <a:p>
            <a:pPr algn="just"/>
            <a:r>
              <a:rPr lang="es-MX" sz="2200" dirty="0" smtClean="0"/>
              <a:t>masivas</a:t>
            </a:r>
            <a:r>
              <a:rPr lang="es-MX" sz="2200" dirty="0"/>
              <a:t>; no es lo mejor</a:t>
            </a:r>
            <a:r>
              <a:rPr lang="es-MX" sz="2200" dirty="0" smtClean="0"/>
              <a:t>.</a:t>
            </a:r>
          </a:p>
          <a:p>
            <a:pPr algn="just"/>
            <a:r>
              <a:rPr lang="es-MX" sz="2200" dirty="0" smtClean="0"/>
              <a:t>B</a:t>
            </a:r>
            <a:r>
              <a:rPr lang="es-MX" sz="2200" dirty="0"/>
              <a:t>. Ellos descubren que los grupos celulares son la mejor forma de lograrlo. </a:t>
            </a:r>
            <a:endParaRPr lang="es-MX" sz="2200" dirty="0" smtClean="0"/>
          </a:p>
          <a:p>
            <a:pPr algn="just"/>
            <a:r>
              <a:rPr lang="es-MX" sz="2200" dirty="0" smtClean="0"/>
              <a:t>C</a:t>
            </a:r>
            <a:r>
              <a:rPr lang="es-MX" sz="2200" dirty="0"/>
              <a:t>. Las células integrales son el lugar natural, en el que los creyentes aprenden a usar sus dones para servir y discipular a otros; provocando así un crecimiento exponencial en su iglesia. </a:t>
            </a:r>
            <a:endParaRPr lang="es-MX" sz="2200" dirty="0" smtClean="0"/>
          </a:p>
          <a:p>
            <a:pPr algn="just"/>
            <a:r>
              <a:rPr lang="es-MX" sz="2200" dirty="0" smtClean="0"/>
              <a:t>D</a:t>
            </a:r>
            <a:r>
              <a:rPr lang="es-MX" sz="2200" dirty="0"/>
              <a:t>. Las iglesias que elevan la reunión de la células, al mismo rango de valor e importancia que la celebración dominical; experimentan un crecimiento sin precedentes. </a:t>
            </a:r>
            <a:endParaRPr lang="es-MX" sz="2200" dirty="0" smtClean="0"/>
          </a:p>
          <a:p>
            <a:pPr algn="just"/>
            <a:r>
              <a:rPr lang="es-MX" sz="2200" dirty="0" smtClean="0"/>
              <a:t>E</a:t>
            </a:r>
            <a:r>
              <a:rPr lang="es-MX" sz="2200" dirty="0"/>
              <a:t>. Las iglesias se potencializan en su discipulado, cuando comprenden que una de las funciones principales de las células; es MULTIPLICARSE. </a:t>
            </a:r>
          </a:p>
        </p:txBody>
      </p:sp>
    </p:spTree>
    <p:extLst>
      <p:ext uri="{BB962C8B-B14F-4D97-AF65-F5344CB8AC3E}">
        <p14:creationId xmlns:p14="http://schemas.microsoft.com/office/powerpoint/2010/main" val="11583519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00743" y="1677964"/>
            <a:ext cx="8153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/>
              <a:t>Hechos 5:14: </a:t>
            </a:r>
            <a:endParaRPr lang="es-MX" sz="3200" dirty="0" smtClean="0"/>
          </a:p>
          <a:p>
            <a:pPr algn="just"/>
            <a:r>
              <a:rPr lang="es-MX" sz="3200" b="1" dirty="0" smtClean="0"/>
              <a:t>“</a:t>
            </a:r>
            <a:r>
              <a:rPr lang="es-MX" sz="3200" b="1" dirty="0"/>
              <a:t>Y los que creían en el Señor aumentaban más, gran número así de hombres como de mujeres”. </a:t>
            </a:r>
            <a:endParaRPr lang="es-MX" sz="3200" b="1" dirty="0" smtClean="0"/>
          </a:p>
          <a:p>
            <a:pPr algn="just"/>
            <a:r>
              <a:rPr lang="es-MX" sz="3200" dirty="0" smtClean="0"/>
              <a:t>Hechos </a:t>
            </a:r>
            <a:r>
              <a:rPr lang="es-MX" sz="3200" dirty="0"/>
              <a:t>5:42</a:t>
            </a:r>
            <a:r>
              <a:rPr lang="es-MX" sz="3200" dirty="0" smtClean="0"/>
              <a:t>:</a:t>
            </a:r>
          </a:p>
          <a:p>
            <a:pPr algn="just"/>
            <a:r>
              <a:rPr lang="es-MX" sz="3200" dirty="0" smtClean="0"/>
              <a:t> </a:t>
            </a:r>
            <a:r>
              <a:rPr lang="es-MX" sz="3200" b="1" dirty="0"/>
              <a:t>“Y todos los días, en el templo y por las casas, no cesaban de enseñar y predicar a Jesucristo”. </a:t>
            </a:r>
          </a:p>
        </p:txBody>
      </p:sp>
    </p:spTree>
    <p:extLst>
      <p:ext uri="{BB962C8B-B14F-4D97-AF65-F5344CB8AC3E}">
        <p14:creationId xmlns:p14="http://schemas.microsoft.com/office/powerpoint/2010/main" val="38634207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24543" y="1224285"/>
            <a:ext cx="8338457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200" b="1" dirty="0"/>
              <a:t>7. EVANGELISMO SEGÚN NECESIDADES </a:t>
            </a:r>
            <a:endParaRPr lang="es-MX" sz="2200" b="1" dirty="0" smtClean="0"/>
          </a:p>
          <a:p>
            <a:pPr marL="342900" indent="-342900" algn="just">
              <a:buAutoNum type="alphaUcPeriod"/>
            </a:pPr>
            <a:r>
              <a:rPr lang="es-MX" sz="2200" dirty="0" smtClean="0"/>
              <a:t>Las </a:t>
            </a:r>
            <a:r>
              <a:rPr lang="es-MX" sz="2200" dirty="0"/>
              <a:t>iglesias en crecimiento tienen algo en común, tienen programas de evangelismo </a:t>
            </a:r>
            <a:r>
              <a:rPr lang="es-MX" sz="2200" dirty="0" smtClean="0"/>
              <a:t>según </a:t>
            </a:r>
            <a:r>
              <a:rPr lang="es-MX" sz="2200" dirty="0"/>
              <a:t>necesidades. </a:t>
            </a:r>
            <a:endParaRPr lang="es-MX" sz="2200" dirty="0" smtClean="0"/>
          </a:p>
          <a:p>
            <a:pPr algn="just"/>
            <a:r>
              <a:rPr lang="es-MX" sz="2200" dirty="0" smtClean="0"/>
              <a:t>B</a:t>
            </a:r>
            <a:r>
              <a:rPr lang="es-MX" sz="2200" dirty="0"/>
              <a:t>. Además de las células integrales, tienen grupos especializados en: matrimonios, adicciones, crisis emocionales, asistencia social, etc. </a:t>
            </a:r>
            <a:endParaRPr lang="es-MX" sz="2200" dirty="0" smtClean="0"/>
          </a:p>
          <a:p>
            <a:pPr algn="just"/>
            <a:r>
              <a:rPr lang="es-MX" sz="2200" dirty="0" smtClean="0"/>
              <a:t>C</a:t>
            </a:r>
            <a:r>
              <a:rPr lang="es-MX" sz="2200" dirty="0"/>
              <a:t>. Son iglesias que han comprendido, que aunque todos debemos compartir el mensaje de salvación; no todos tienen el don de evangelistas, por ello los estimulan a descubrir sus dones y les delegan autoridad; donde opera el don de Dios en ellos. </a:t>
            </a:r>
            <a:endParaRPr lang="es-MX" sz="2200" dirty="0" smtClean="0"/>
          </a:p>
          <a:p>
            <a:pPr algn="just"/>
            <a:r>
              <a:rPr lang="es-MX" sz="2200" dirty="0" smtClean="0"/>
              <a:t>Santiago </a:t>
            </a:r>
            <a:r>
              <a:rPr lang="es-MX" sz="2200" dirty="0"/>
              <a:t>2:16-17</a:t>
            </a:r>
            <a:r>
              <a:rPr lang="es-MX" sz="2200" b="1" dirty="0"/>
              <a:t>: “Y alguno de vosotros les dice: Id en paz, calentaos y saciaos, pero no les dais las cosas que son necesarias para el cuerpo, ¿de qué aprovecha? Así también la fe, si no tiene obras, es muerta en sí misma”.</a:t>
            </a:r>
          </a:p>
        </p:txBody>
      </p:sp>
    </p:spTree>
    <p:extLst>
      <p:ext uri="{BB962C8B-B14F-4D97-AF65-F5344CB8AC3E}">
        <p14:creationId xmlns:p14="http://schemas.microsoft.com/office/powerpoint/2010/main" val="37165860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11629" y="1342855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b="1" dirty="0"/>
              <a:t>8. RELACIONES AFECTIVAS </a:t>
            </a:r>
            <a:endParaRPr lang="es-MX" sz="2400" b="1" dirty="0" smtClean="0"/>
          </a:p>
          <a:p>
            <a:pPr marL="342900" indent="-342900" algn="just">
              <a:buAutoNum type="alphaUcPeriod"/>
            </a:pPr>
            <a:r>
              <a:rPr lang="es-MX" sz="2400" dirty="0" smtClean="0"/>
              <a:t>Otra </a:t>
            </a:r>
            <a:r>
              <a:rPr lang="es-MX" sz="2400" dirty="0"/>
              <a:t>capacidad de crecimiento muy poco mencionada, está directamente </a:t>
            </a:r>
            <a:r>
              <a:rPr lang="es-MX" sz="2400" dirty="0" err="1" smtClean="0"/>
              <a:t>rela</a:t>
            </a:r>
            <a:r>
              <a:rPr lang="es-MX" sz="2400" dirty="0" smtClean="0"/>
              <a:t>-</a:t>
            </a:r>
          </a:p>
          <a:p>
            <a:pPr algn="just"/>
            <a:r>
              <a:rPr lang="es-MX" sz="2400" dirty="0" err="1" smtClean="0"/>
              <a:t>cionada</a:t>
            </a:r>
            <a:r>
              <a:rPr lang="es-MX" sz="2400" dirty="0" smtClean="0"/>
              <a:t> </a:t>
            </a:r>
            <a:r>
              <a:rPr lang="es-MX" sz="2400" dirty="0"/>
              <a:t>con la capacidad que tenga una iglesia para AMAR. </a:t>
            </a:r>
            <a:endParaRPr lang="es-MX" sz="2400" dirty="0" smtClean="0"/>
          </a:p>
          <a:p>
            <a:pPr algn="just"/>
            <a:r>
              <a:rPr lang="es-MX" sz="2400" dirty="0" smtClean="0"/>
              <a:t>B</a:t>
            </a:r>
            <a:r>
              <a:rPr lang="es-MX" sz="2400" dirty="0"/>
              <a:t>. Las iglesias en crecimiento poseen además de las 7 características anteriores, un COEFICIENTE AFECTIVO más alto que las iglesias en decrecimiento. </a:t>
            </a:r>
            <a:endParaRPr lang="es-MX" sz="2400" dirty="0" smtClean="0"/>
          </a:p>
          <a:p>
            <a:pPr algn="just"/>
            <a:r>
              <a:rPr lang="es-MX" sz="2400" dirty="0" smtClean="0"/>
              <a:t>C</a:t>
            </a:r>
            <a:r>
              <a:rPr lang="es-MX" sz="2400" dirty="0"/>
              <a:t>. Ni una campaña </a:t>
            </a:r>
            <a:r>
              <a:rPr lang="es-MX" sz="2400" dirty="0" err="1"/>
              <a:t>evangelística</a:t>
            </a:r>
            <a:r>
              <a:rPr lang="es-MX" sz="2400" dirty="0"/>
              <a:t> </a:t>
            </a:r>
            <a:endParaRPr lang="es-MX" sz="2400" dirty="0" smtClean="0"/>
          </a:p>
          <a:p>
            <a:pPr algn="just"/>
            <a:r>
              <a:rPr lang="es-MX" sz="2400" dirty="0" smtClean="0"/>
              <a:t>D</a:t>
            </a:r>
            <a:r>
              <a:rPr lang="es-MX" sz="2400" dirty="0"/>
              <a:t>. Ni un plan de guerra espiritual Nada de esto es tan PODEROSO como la KOINONIA entre los creyentes</a:t>
            </a:r>
            <a:r>
              <a:rPr lang="es-MX" sz="2400" dirty="0" smtClean="0"/>
              <a:t>.</a:t>
            </a:r>
          </a:p>
          <a:p>
            <a:pPr algn="just"/>
            <a:r>
              <a:rPr lang="es-MX" sz="2400" dirty="0" smtClean="0"/>
              <a:t> </a:t>
            </a:r>
            <a:r>
              <a:rPr lang="es-MX" sz="2400" dirty="0"/>
              <a:t>Juan 13:35: </a:t>
            </a:r>
            <a:r>
              <a:rPr lang="es-MX" sz="2400" b="1" dirty="0"/>
              <a:t>“En esto conocerán todos que sois mis discípulos, si tuviereis amor los unos con los otros”.</a:t>
            </a:r>
          </a:p>
        </p:txBody>
      </p:sp>
    </p:spTree>
    <p:extLst>
      <p:ext uri="{BB962C8B-B14F-4D97-AF65-F5344CB8AC3E}">
        <p14:creationId xmlns:p14="http://schemas.microsoft.com/office/powerpoint/2010/main" val="28985158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55171" y="1674674"/>
            <a:ext cx="8131629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CONCLUSIÓN </a:t>
            </a:r>
            <a:endParaRPr lang="es-MX" sz="4000" b="1" dirty="0" smtClean="0"/>
          </a:p>
          <a:p>
            <a:pPr algn="just"/>
            <a:r>
              <a:rPr lang="es-MX" sz="2800" dirty="0" smtClean="0"/>
              <a:t>Lo </a:t>
            </a:r>
            <a:r>
              <a:rPr lang="es-MX" sz="2800" dirty="0"/>
              <a:t>mejor que podemos hacer, es ganar almas. Es algo que Dios toma en cuenta, hagamos todo lo posible; que Dios hará lo imposible. </a:t>
            </a:r>
            <a:endParaRPr lang="es-MX" sz="2800" dirty="0" smtClean="0"/>
          </a:p>
          <a:p>
            <a:pPr algn="just"/>
            <a:r>
              <a:rPr lang="es-MX" sz="2800" dirty="0" smtClean="0"/>
              <a:t>Proverbios </a:t>
            </a:r>
            <a:r>
              <a:rPr lang="es-MX" sz="2800" dirty="0"/>
              <a:t>11:30: </a:t>
            </a:r>
            <a:endParaRPr lang="es-MX" sz="2800" dirty="0" smtClean="0"/>
          </a:p>
          <a:p>
            <a:pPr algn="just"/>
            <a:r>
              <a:rPr lang="es-MX" sz="2800" b="1" dirty="0" smtClean="0"/>
              <a:t>“</a:t>
            </a:r>
            <a:r>
              <a:rPr lang="es-MX" sz="2800" b="1" dirty="0"/>
              <a:t>El fruto del justo es árbol de vida; y el que gana ALMAS ES SABIO”.</a:t>
            </a:r>
          </a:p>
        </p:txBody>
      </p:sp>
    </p:spTree>
    <p:extLst>
      <p:ext uri="{BB962C8B-B14F-4D97-AF65-F5344CB8AC3E}">
        <p14:creationId xmlns:p14="http://schemas.microsoft.com/office/powerpoint/2010/main" val="972487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22513" y="1769907"/>
            <a:ext cx="826225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600" dirty="0"/>
              <a:t>BASE BÍBLICA: 1 Corintios </a:t>
            </a:r>
            <a:r>
              <a:rPr lang="es-MX" sz="3600" dirty="0" smtClean="0"/>
              <a:t>3:7</a:t>
            </a:r>
          </a:p>
          <a:p>
            <a:r>
              <a:rPr lang="es-MX" sz="3600" dirty="0" smtClean="0"/>
              <a:t> </a:t>
            </a:r>
          </a:p>
          <a:p>
            <a:pPr algn="just"/>
            <a:r>
              <a:rPr lang="es-MX" sz="3600" b="1" dirty="0" smtClean="0"/>
              <a:t>“</a:t>
            </a:r>
            <a:r>
              <a:rPr lang="es-MX" sz="3600" b="1" dirty="0"/>
              <a:t>Así que ni el que planta es algo, ni el que riega, sino Dios, que da el CRECIMIENTO”.</a:t>
            </a:r>
          </a:p>
        </p:txBody>
      </p:sp>
    </p:spTree>
    <p:extLst>
      <p:ext uri="{BB962C8B-B14F-4D97-AF65-F5344CB8AC3E}">
        <p14:creationId xmlns:p14="http://schemas.microsoft.com/office/powerpoint/2010/main" val="1391791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35429" y="1418143"/>
            <a:ext cx="826225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b="1" dirty="0"/>
              <a:t>INTRODUCCIÓN PARADIGMAS. </a:t>
            </a:r>
            <a:endParaRPr lang="es-MX" sz="2400" b="1" dirty="0" smtClean="0"/>
          </a:p>
          <a:p>
            <a:pPr algn="just"/>
            <a:r>
              <a:rPr lang="es-MX" sz="3200" dirty="0" smtClean="0"/>
              <a:t>Los </a:t>
            </a:r>
            <a:r>
              <a:rPr lang="es-MX" sz="3200" dirty="0"/>
              <a:t>dos paradigmas más predominantes actualmente en el tema del </a:t>
            </a:r>
            <a:r>
              <a:rPr lang="es-MX" sz="3200" dirty="0" err="1"/>
              <a:t>iglecrecimiento</a:t>
            </a:r>
            <a:r>
              <a:rPr lang="es-MX" sz="3200" dirty="0"/>
              <a:t>, que limitan enormemente el crecimiento de las iglesias; es el estudio que se realizó estudiando 1000 iglesias en el mundo, por el pastor alemán Christian a. Schwartz; descubriendo que las iglesias en crecimiento de todo el mundo, tiene ocho características en común.</a:t>
            </a:r>
          </a:p>
        </p:txBody>
      </p:sp>
    </p:spTree>
    <p:extLst>
      <p:ext uri="{BB962C8B-B14F-4D97-AF65-F5344CB8AC3E}">
        <p14:creationId xmlns:p14="http://schemas.microsoft.com/office/powerpoint/2010/main" val="3171128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81000" y="1492240"/>
            <a:ext cx="8458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Produce en la Práctica: Las dos formas más comunes de ver el crecimiento de la iglesia, está en la forma espiritualista de ver en todo solo la parte espiritual del reino; sin dar importancia a la parte humana o técnica. Por otro lado, la forma tecnocrática ve solo la parte técnica; el lado humano del reino de Dios. </a:t>
            </a:r>
            <a:endParaRPr lang="es-MX" sz="2800" dirty="0" smtClean="0"/>
          </a:p>
          <a:p>
            <a:pPr algn="just"/>
            <a:r>
              <a:rPr lang="es-MX" sz="2800" dirty="0" smtClean="0"/>
              <a:t>Sí </a:t>
            </a:r>
            <a:r>
              <a:rPr lang="es-MX" sz="2800" dirty="0"/>
              <a:t>bien cierto que ambas son necesarias, la polarización de estas dos formas de ver el reino; producen iglesias con formas distintas. El problema del pensamiento unidimensional: solo se ve una dimensión de la iglesia.</a:t>
            </a:r>
          </a:p>
        </p:txBody>
      </p:sp>
    </p:spTree>
    <p:extLst>
      <p:ext uri="{BB962C8B-B14F-4D97-AF65-F5344CB8AC3E}">
        <p14:creationId xmlns:p14="http://schemas.microsoft.com/office/powerpoint/2010/main" val="374351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91886" y="1605953"/>
            <a:ext cx="837111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b="1" dirty="0"/>
              <a:t>I.- PELIGROS GENERALES DE AMBOS POLOS </a:t>
            </a:r>
            <a:endParaRPr lang="es-MX" sz="2800" b="1" dirty="0" smtClean="0"/>
          </a:p>
          <a:p>
            <a:pPr marL="342900" indent="-342900" algn="just">
              <a:buAutoNum type="alphaUcPeriod"/>
            </a:pPr>
            <a:r>
              <a:rPr lang="es-MX" sz="2800" dirty="0" smtClean="0"/>
              <a:t>Perder </a:t>
            </a:r>
            <a:r>
              <a:rPr lang="es-MX" sz="2800" dirty="0"/>
              <a:t>de vista la estructura del organismo. </a:t>
            </a:r>
            <a:endParaRPr lang="es-MX" sz="2800" dirty="0" smtClean="0"/>
          </a:p>
          <a:p>
            <a:pPr algn="just"/>
            <a:r>
              <a:rPr lang="es-MX" sz="2800" dirty="0" smtClean="0"/>
              <a:t>B</a:t>
            </a:r>
            <a:r>
              <a:rPr lang="es-MX" sz="2800" dirty="0"/>
              <a:t>. Cuidar sólo el crecimiento, sin dar importancia a lo técnico: templos, declaraciones de gobierno, seguros, envíos, etc. </a:t>
            </a:r>
            <a:endParaRPr lang="es-MX" sz="2800" dirty="0" smtClean="0"/>
          </a:p>
          <a:p>
            <a:pPr algn="just"/>
            <a:r>
              <a:rPr lang="es-MX" sz="2800" dirty="0" smtClean="0"/>
              <a:t>C</a:t>
            </a:r>
            <a:r>
              <a:rPr lang="es-MX" sz="2800" dirty="0"/>
              <a:t>. Perder de vista el organismo por la organización. </a:t>
            </a:r>
            <a:endParaRPr lang="es-MX" sz="2800" dirty="0" smtClean="0"/>
          </a:p>
          <a:p>
            <a:pPr algn="just"/>
            <a:r>
              <a:rPr lang="es-MX" sz="2800" dirty="0" smtClean="0"/>
              <a:t>D</a:t>
            </a:r>
            <a:r>
              <a:rPr lang="es-MX" sz="2800" dirty="0"/>
              <a:t>. Cuidar solo la organización, sin dar importancia a lo espiritual: el pueblo, el cuidado. Se enfoca solo en propiedades, porcentajes, envíos, cumplimento, etc.</a:t>
            </a:r>
          </a:p>
        </p:txBody>
      </p:sp>
    </p:spTree>
    <p:extLst>
      <p:ext uri="{BB962C8B-B14F-4D97-AF65-F5344CB8AC3E}">
        <p14:creationId xmlns:p14="http://schemas.microsoft.com/office/powerpoint/2010/main" val="1621250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66057" y="1419723"/>
            <a:ext cx="81534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b="1" dirty="0" smtClean="0"/>
              <a:t>II.- POLO ESPIRITUALISTA </a:t>
            </a:r>
          </a:p>
          <a:p>
            <a:pPr algn="just"/>
            <a:endParaRPr lang="es-MX" sz="3200" b="1" dirty="0" smtClean="0"/>
          </a:p>
          <a:p>
            <a:pPr marL="342900" indent="-342900" algn="just">
              <a:buAutoNum type="alphaUcPeriod"/>
            </a:pPr>
            <a:r>
              <a:rPr lang="es-MX" sz="3200" dirty="0" smtClean="0"/>
              <a:t>Crecimiento sin orden, sin disciplina, sin estructura eclesiástica, sin formas; incluso pueden llegar a pensar que son perjudiciales. </a:t>
            </a:r>
          </a:p>
          <a:p>
            <a:pPr algn="just"/>
            <a:r>
              <a:rPr lang="es-MX" sz="3200" dirty="0" smtClean="0"/>
              <a:t>B. Actividades: Oración, ayunos, evangelismo en sus diversas formas. </a:t>
            </a:r>
          </a:p>
          <a:p>
            <a:pPr algn="just"/>
            <a:r>
              <a:rPr lang="es-MX" sz="3200" dirty="0" smtClean="0"/>
              <a:t>C. Todo lo relacionado al organismo.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284964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13656" y="1517695"/>
            <a:ext cx="827314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b="1" dirty="0"/>
              <a:t>III.- POLO </a:t>
            </a:r>
            <a:r>
              <a:rPr lang="es-MX" sz="3200" b="1" dirty="0" smtClean="0"/>
              <a:t>TECNOCRÁTICO</a:t>
            </a:r>
          </a:p>
          <a:p>
            <a:pPr algn="just"/>
            <a:r>
              <a:rPr lang="es-MX" sz="3200" b="1" dirty="0" smtClean="0"/>
              <a:t> </a:t>
            </a:r>
          </a:p>
          <a:p>
            <a:pPr marL="342900" indent="-342900" algn="just">
              <a:buAutoNum type="alphaUcPeriod"/>
            </a:pPr>
            <a:r>
              <a:rPr lang="es-MX" sz="3200" dirty="0" smtClean="0"/>
              <a:t>Crecimiento </a:t>
            </a:r>
            <a:r>
              <a:rPr lang="es-MX" sz="3200" dirty="0"/>
              <a:t>en la organización, diáconos, ministros, ancianos, obispos y mesa directiva. </a:t>
            </a:r>
            <a:endParaRPr lang="es-MX" sz="3200" dirty="0" smtClean="0"/>
          </a:p>
          <a:p>
            <a:pPr algn="just"/>
            <a:r>
              <a:rPr lang="es-MX" sz="3200" dirty="0" smtClean="0"/>
              <a:t>B</a:t>
            </a:r>
            <a:r>
              <a:rPr lang="es-MX" sz="3200" dirty="0"/>
              <a:t>. Actividades: Reuniones, convenciones, acuerdos, concentraciones. </a:t>
            </a:r>
            <a:endParaRPr lang="es-MX" sz="3200" dirty="0" smtClean="0"/>
          </a:p>
          <a:p>
            <a:pPr algn="just"/>
            <a:r>
              <a:rPr lang="es-MX" sz="3200" dirty="0" smtClean="0"/>
              <a:t>C</a:t>
            </a:r>
            <a:r>
              <a:rPr lang="es-MX" sz="3200" dirty="0"/>
              <a:t>. Todo lo relacionado a la organización. </a:t>
            </a:r>
          </a:p>
        </p:txBody>
      </p:sp>
    </p:spTree>
    <p:extLst>
      <p:ext uri="{BB962C8B-B14F-4D97-AF65-F5344CB8AC3E}">
        <p14:creationId xmlns:p14="http://schemas.microsoft.com/office/powerpoint/2010/main" val="1855265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59229" y="1291441"/>
            <a:ext cx="8305800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300" b="1" dirty="0"/>
              <a:t>IV.- FRASES DEL PARADIGMA TECNOCRÁTICO </a:t>
            </a:r>
            <a:endParaRPr lang="es-MX" sz="2300" b="1" dirty="0" smtClean="0"/>
          </a:p>
          <a:p>
            <a:pPr marL="342900" indent="-342900" algn="just">
              <a:buAutoNum type="alphaUcPeriod"/>
            </a:pPr>
            <a:r>
              <a:rPr lang="es-MX" sz="2300" dirty="0" smtClean="0"/>
              <a:t>«</a:t>
            </a:r>
            <a:r>
              <a:rPr lang="es-MX" sz="2300" dirty="0"/>
              <a:t>Celebra el culto con esta excelencia, tal cual la gente llegará y crecerá». </a:t>
            </a:r>
            <a:endParaRPr lang="es-MX" sz="2300" dirty="0" smtClean="0"/>
          </a:p>
          <a:p>
            <a:pPr algn="just"/>
            <a:r>
              <a:rPr lang="es-MX" sz="2300" dirty="0" smtClean="0"/>
              <a:t>B</a:t>
            </a:r>
            <a:r>
              <a:rPr lang="es-MX" sz="2300" dirty="0"/>
              <a:t>. «Organiza fraternidades y te dará crecimiento». </a:t>
            </a:r>
            <a:endParaRPr lang="es-MX" sz="2300" dirty="0" smtClean="0"/>
          </a:p>
          <a:p>
            <a:pPr algn="just"/>
            <a:r>
              <a:rPr lang="es-MX" sz="2300" dirty="0" smtClean="0"/>
              <a:t>C</a:t>
            </a:r>
            <a:r>
              <a:rPr lang="es-MX" sz="2300" dirty="0"/>
              <a:t>. «Ordena mas diáconos y ministros y automáticamente crecerá». </a:t>
            </a:r>
            <a:endParaRPr lang="es-MX" sz="2300" dirty="0" smtClean="0"/>
          </a:p>
          <a:p>
            <a:pPr algn="just"/>
            <a:r>
              <a:rPr lang="es-MX" sz="2300" dirty="0" smtClean="0"/>
              <a:t>D</a:t>
            </a:r>
            <a:r>
              <a:rPr lang="es-MX" sz="2300" dirty="0"/>
              <a:t>. «Si creces en la organización automáticamente recibes autoridad y crecerás». </a:t>
            </a:r>
            <a:endParaRPr lang="es-MX" sz="2300" dirty="0" smtClean="0"/>
          </a:p>
          <a:p>
            <a:pPr algn="just"/>
            <a:r>
              <a:rPr lang="es-MX" sz="2300" dirty="0" smtClean="0"/>
              <a:t>E</a:t>
            </a:r>
            <a:r>
              <a:rPr lang="es-MX" sz="2300" dirty="0"/>
              <a:t>. «Organízate tal como dice la constitución y crecerás porque estas en orden». </a:t>
            </a:r>
            <a:endParaRPr lang="es-MX" sz="2300" dirty="0" smtClean="0"/>
          </a:p>
          <a:p>
            <a:pPr algn="just"/>
            <a:endParaRPr lang="es-MX" sz="2300" dirty="0"/>
          </a:p>
          <a:p>
            <a:pPr algn="just"/>
            <a:r>
              <a:rPr lang="es-MX" sz="2300" dirty="0" smtClean="0"/>
              <a:t>Resultado</a:t>
            </a:r>
            <a:r>
              <a:rPr lang="es-MX" sz="2300" dirty="0"/>
              <a:t>: Aumento en el </a:t>
            </a:r>
            <a:r>
              <a:rPr lang="es-MX" sz="2300" dirty="0" err="1"/>
              <a:t>sacralismo</a:t>
            </a:r>
            <a:r>
              <a:rPr lang="es-MX" sz="2300" dirty="0"/>
              <a:t>, dogmatismo, clericalismo, una fe basada en metodologías personales, convicción en formulas, dogmas instituciones e ilusión en un efecto mágico del crecimiento.</a:t>
            </a:r>
          </a:p>
        </p:txBody>
      </p:sp>
    </p:spTree>
    <p:extLst>
      <p:ext uri="{BB962C8B-B14F-4D97-AF65-F5344CB8AC3E}">
        <p14:creationId xmlns:p14="http://schemas.microsoft.com/office/powerpoint/2010/main" val="34223564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2029</Words>
  <Application>Microsoft Office PowerPoint</Application>
  <PresentationFormat>Presentación en pantalla (4:3)</PresentationFormat>
  <Paragraphs>125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8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61</cp:revision>
  <dcterms:created xsi:type="dcterms:W3CDTF">2016-01-29T05:02:58Z</dcterms:created>
  <dcterms:modified xsi:type="dcterms:W3CDTF">2018-02-02T01:16:03Z</dcterms:modified>
  <cp:category/>
</cp:coreProperties>
</file>