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93" r:id="rId31"/>
    <p:sldId id="288" r:id="rId32"/>
    <p:sldId id="289" r:id="rId33"/>
    <p:sldId id="290" r:id="rId34"/>
    <p:sldId id="291" r:id="rId35"/>
    <p:sldId id="292" r:id="rId36"/>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32B"/>
    <a:srgbClr val="0B5AB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31/01/2018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31/01/2018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31/01/2018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31/01/2018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Cre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77108"/>
            <a:ext cx="8229600" cy="4749057"/>
          </a:xfrm>
        </p:spPr>
        <p:txBody>
          <a:bodyPr>
            <a:normAutofit fontScale="85000" lnSpcReduction="20000"/>
          </a:bodyPr>
          <a:lstStyle/>
          <a:p>
            <a:pPr marL="514350" indent="-514350">
              <a:buAutoNum type="alphaUcPeriod"/>
            </a:pPr>
            <a:r>
              <a:rPr lang="es-MX" sz="4700" b="1" dirty="0" smtClean="0"/>
              <a:t>EJEMPLO </a:t>
            </a:r>
            <a:r>
              <a:rPr lang="es-MX" sz="4700" b="1" dirty="0"/>
              <a:t>DE PALABRA DE CIENCIA </a:t>
            </a:r>
            <a:endParaRPr lang="es-MX" sz="4700" b="1" dirty="0" smtClean="0"/>
          </a:p>
          <a:p>
            <a:pPr marL="0" indent="0">
              <a:buNone/>
            </a:pPr>
            <a:r>
              <a:rPr lang="es-MX" dirty="0" smtClean="0"/>
              <a:t>Hechos </a:t>
            </a:r>
            <a:r>
              <a:rPr lang="es-MX" dirty="0"/>
              <a:t>5:1-5: </a:t>
            </a:r>
            <a:endParaRPr lang="es-MX" dirty="0" smtClean="0"/>
          </a:p>
          <a:p>
            <a:pPr marL="0" indent="0" algn="just">
              <a:buNone/>
            </a:pPr>
            <a:r>
              <a:rPr lang="es-MX" b="1" dirty="0" smtClean="0"/>
              <a:t>“</a:t>
            </a:r>
            <a:r>
              <a:rPr lang="es-MX" b="1" dirty="0"/>
              <a:t>Pero cierto hombre llamado Ananías, con Safira su mujer, vendió una heredad, y sustrajo del precio, sabiéndolo también su mujer; y trayendo sólo una parte, la puso a los pies de los apóstoles. Y dijo Pedro: Ananías, ¿por qué llenó Satanás tu corazón para que mintieses al Espíritu Santo, y sustrajeses del precio de la heredad? Reteniéndola, ¿no se te quedaba a ti? y vendida, ¿no estaba en tu poder? ¿Por qué pusiste esto en tu corazón? No has mentido a los hombres, sino a Dios. Al oír Ananías estas palabras, cayó y expiró. Y vino un gran temor sobre todos los que lo oyeron”.</a:t>
            </a:r>
          </a:p>
        </p:txBody>
      </p:sp>
    </p:spTree>
    <p:extLst>
      <p:ext uri="{BB962C8B-B14F-4D97-AF65-F5344CB8AC3E}">
        <p14:creationId xmlns:p14="http://schemas.microsoft.com/office/powerpoint/2010/main" val="200170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71762"/>
            <a:ext cx="8229600" cy="4525963"/>
          </a:xfrm>
        </p:spPr>
        <p:txBody>
          <a:bodyPr/>
          <a:lstStyle/>
          <a:p>
            <a:pPr marL="0" indent="0">
              <a:buNone/>
            </a:pPr>
            <a:r>
              <a:rPr lang="es-MX" sz="4000" b="1" dirty="0"/>
              <a:t>IV.- FE POR EL MISMO ESPÍRITU </a:t>
            </a:r>
            <a:endParaRPr lang="es-MX" sz="4000" b="1" dirty="0" smtClean="0"/>
          </a:p>
          <a:p>
            <a:pPr marL="0" indent="0" algn="just">
              <a:buNone/>
            </a:pPr>
            <a:r>
              <a:rPr lang="es-MX" sz="2800" dirty="0" smtClean="0"/>
              <a:t>El </a:t>
            </a:r>
            <a:r>
              <a:rPr lang="es-MX" sz="2800" dirty="0"/>
              <a:t>Don de Fe es una dotación sobrenatural por el Espíritu Santo, por el cual aquello que es expresado o deseado por el hombre; o dicho por Dios, llegara definitivamente a suceder. </a:t>
            </a:r>
            <a:endParaRPr lang="es-MX" sz="2800" dirty="0" smtClean="0"/>
          </a:p>
          <a:p>
            <a:pPr marL="0" indent="0" algn="just">
              <a:buNone/>
            </a:pPr>
            <a:r>
              <a:rPr lang="es-MX" sz="2800" dirty="0" smtClean="0"/>
              <a:t>1 </a:t>
            </a:r>
            <a:r>
              <a:rPr lang="es-MX" sz="2800" dirty="0"/>
              <a:t>Corintios 12:9</a:t>
            </a:r>
            <a:r>
              <a:rPr lang="es-MX" sz="2800" b="1" dirty="0"/>
              <a:t>: </a:t>
            </a:r>
            <a:endParaRPr lang="es-MX" sz="2800" b="1" dirty="0" smtClean="0"/>
          </a:p>
          <a:p>
            <a:pPr marL="0" indent="0" algn="just">
              <a:buNone/>
            </a:pPr>
            <a:r>
              <a:rPr lang="es-MX" sz="2800" b="1" dirty="0" smtClean="0"/>
              <a:t>“</a:t>
            </a:r>
            <a:r>
              <a:rPr lang="es-MX" sz="2800" b="1" dirty="0"/>
              <a:t>a otro, fe por el mismo Espíritu; y a otro, dones de sanidades por el mismo Espíritu”.</a:t>
            </a:r>
          </a:p>
        </p:txBody>
      </p:sp>
    </p:spTree>
    <p:extLst>
      <p:ext uri="{BB962C8B-B14F-4D97-AF65-F5344CB8AC3E}">
        <p14:creationId xmlns:p14="http://schemas.microsoft.com/office/powerpoint/2010/main" val="2193058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68848"/>
            <a:ext cx="8229600" cy="4525963"/>
          </a:xfrm>
        </p:spPr>
        <p:txBody>
          <a:bodyPr>
            <a:normAutofit/>
          </a:bodyPr>
          <a:lstStyle/>
          <a:p>
            <a:pPr marL="514350" indent="-514350">
              <a:buAutoNum type="alphaUcPeriod"/>
            </a:pPr>
            <a:r>
              <a:rPr lang="es-MX" sz="4000" b="1" dirty="0" smtClean="0"/>
              <a:t>TRES </a:t>
            </a:r>
            <a:r>
              <a:rPr lang="es-MX" sz="4000" b="1" dirty="0"/>
              <a:t>DISTINCIONES DE LA FE </a:t>
            </a:r>
            <a:endParaRPr lang="es-MX" sz="4000" b="1" dirty="0" smtClean="0"/>
          </a:p>
          <a:p>
            <a:pPr marL="0" indent="0" algn="just">
              <a:buNone/>
            </a:pPr>
            <a:r>
              <a:rPr lang="es-MX" sz="2800" dirty="0" smtClean="0"/>
              <a:t>Gálatas </a:t>
            </a:r>
            <a:r>
              <a:rPr lang="es-MX" sz="2800" dirty="0"/>
              <a:t>3:23-26: </a:t>
            </a:r>
            <a:endParaRPr lang="es-MX" sz="2800" dirty="0" smtClean="0"/>
          </a:p>
          <a:p>
            <a:pPr marL="0" indent="0" algn="just">
              <a:buNone/>
            </a:pPr>
            <a:r>
              <a:rPr lang="es-MX" sz="2800" b="1" dirty="0" smtClean="0"/>
              <a:t>“</a:t>
            </a:r>
            <a:r>
              <a:rPr lang="es-MX" sz="2800" b="1" dirty="0"/>
              <a:t>Pero antes que viniese la fe, estábamos confinados bajo la ley, encerrados para aquella fe que iba a ser revelada. De manera que la ley ha sido nuestro </a:t>
            </a:r>
            <a:r>
              <a:rPr lang="es-MX" sz="2800" b="1" dirty="0" err="1"/>
              <a:t>ayo</a:t>
            </a:r>
            <a:r>
              <a:rPr lang="es-MX" sz="2800" b="1" dirty="0"/>
              <a:t>, para llevarnos a Cristo, a fin de que fuésemos justificados por la fe. Pero venida la fe, ya no estamos bajo </a:t>
            </a:r>
            <a:r>
              <a:rPr lang="es-MX" sz="2800" b="1" dirty="0" err="1"/>
              <a:t>ayo</a:t>
            </a:r>
            <a:r>
              <a:rPr lang="es-MX" sz="2800" b="1" dirty="0"/>
              <a:t>, pues todos sois hijos de Dios por la fe en Cristo Jesús”.</a:t>
            </a:r>
          </a:p>
        </p:txBody>
      </p:sp>
    </p:spTree>
    <p:extLst>
      <p:ext uri="{BB962C8B-B14F-4D97-AF65-F5344CB8AC3E}">
        <p14:creationId xmlns:p14="http://schemas.microsoft.com/office/powerpoint/2010/main" val="37266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99990"/>
            <a:ext cx="8229600" cy="4826175"/>
          </a:xfrm>
        </p:spPr>
        <p:txBody>
          <a:bodyPr>
            <a:normAutofit fontScale="85000" lnSpcReduction="20000"/>
          </a:bodyPr>
          <a:lstStyle/>
          <a:p>
            <a:pPr marL="514350" indent="-514350" algn="just">
              <a:buAutoNum type="arabicPeriod"/>
            </a:pPr>
            <a:r>
              <a:rPr lang="es-MX" dirty="0" smtClean="0"/>
              <a:t>LA </a:t>
            </a:r>
            <a:r>
              <a:rPr lang="es-MX" dirty="0"/>
              <a:t>FE DE LA LEY: “POR SU FE”. </a:t>
            </a:r>
            <a:endParaRPr lang="es-MX" dirty="0" smtClean="0"/>
          </a:p>
          <a:p>
            <a:pPr marL="0" indent="0" algn="just">
              <a:buNone/>
            </a:pPr>
            <a:r>
              <a:rPr lang="es-MX" dirty="0" smtClean="0"/>
              <a:t>Habacuc </a:t>
            </a:r>
            <a:r>
              <a:rPr lang="es-MX" dirty="0"/>
              <a:t>2:4: </a:t>
            </a:r>
            <a:r>
              <a:rPr lang="es-MX" b="1" dirty="0"/>
              <a:t>“He aquí que aquel cuya alma no es recta, se enorgullece; mas el justo por su fe vivirá”. </a:t>
            </a:r>
            <a:endParaRPr lang="es-MX" b="1" dirty="0" smtClean="0"/>
          </a:p>
          <a:p>
            <a:pPr marL="514350" indent="-514350" algn="just">
              <a:buAutoNum type="arabicPeriod"/>
            </a:pPr>
            <a:r>
              <a:rPr lang="es-MX" dirty="0" smtClean="0"/>
              <a:t>LA </a:t>
            </a:r>
            <a:r>
              <a:rPr lang="es-MX" dirty="0"/>
              <a:t>FE DE CRISTO: “POR LA FE” </a:t>
            </a:r>
            <a:endParaRPr lang="es-MX" dirty="0" smtClean="0"/>
          </a:p>
          <a:p>
            <a:pPr marL="0" indent="0" algn="just">
              <a:buNone/>
            </a:pPr>
            <a:r>
              <a:rPr lang="es-MX" dirty="0" smtClean="0"/>
              <a:t>Romanos </a:t>
            </a:r>
            <a:r>
              <a:rPr lang="es-MX" dirty="0"/>
              <a:t>1:17: </a:t>
            </a:r>
            <a:r>
              <a:rPr lang="es-MX" b="1" dirty="0"/>
              <a:t>“Porque en el evangelio la justicia de Dios se revela por fe y para fe, como está escrito: Mas el justo por la fe vivirá”. </a:t>
            </a:r>
            <a:endParaRPr lang="es-MX" b="1" dirty="0" smtClean="0"/>
          </a:p>
          <a:p>
            <a:pPr marL="514350" indent="-514350" algn="just">
              <a:buAutoNum type="arabicPeriod"/>
            </a:pPr>
            <a:r>
              <a:rPr lang="es-MX" dirty="0" smtClean="0"/>
              <a:t>EL </a:t>
            </a:r>
            <a:r>
              <a:rPr lang="es-MX" dirty="0"/>
              <a:t>DON DE FE. </a:t>
            </a:r>
            <a:endParaRPr lang="es-MX" dirty="0" smtClean="0"/>
          </a:p>
          <a:p>
            <a:pPr marL="0" indent="0" algn="just">
              <a:buNone/>
            </a:pPr>
            <a:r>
              <a:rPr lang="es-MX" dirty="0" smtClean="0"/>
              <a:t>1 </a:t>
            </a:r>
            <a:r>
              <a:rPr lang="es-MX" dirty="0"/>
              <a:t>Corintios 12:9: </a:t>
            </a:r>
            <a:r>
              <a:rPr lang="es-MX" b="1" dirty="0"/>
              <a:t>“a otro, fe por el mismo Espíritu; y a otro, dones de sanidades por el mismo Espíritu</a:t>
            </a:r>
            <a:r>
              <a:rPr lang="es-MX" b="1" dirty="0" smtClean="0"/>
              <a:t>”.</a:t>
            </a:r>
          </a:p>
          <a:p>
            <a:pPr marL="0" indent="0" algn="just">
              <a:buNone/>
            </a:pPr>
            <a:r>
              <a:rPr lang="es-MX" dirty="0" smtClean="0"/>
              <a:t> </a:t>
            </a:r>
            <a:r>
              <a:rPr lang="es-MX" b="1" dirty="0"/>
              <a:t>“OBRAR MARAVILLAS, HACER COSAS SOBRENATURALES”. </a:t>
            </a:r>
          </a:p>
        </p:txBody>
      </p:sp>
    </p:spTree>
    <p:extLst>
      <p:ext uri="{BB962C8B-B14F-4D97-AF65-F5344CB8AC3E}">
        <p14:creationId xmlns:p14="http://schemas.microsoft.com/office/powerpoint/2010/main" val="1952791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79864"/>
            <a:ext cx="8229600" cy="4525963"/>
          </a:xfrm>
        </p:spPr>
        <p:txBody>
          <a:bodyPr>
            <a:normAutofit lnSpcReduction="10000"/>
          </a:bodyPr>
          <a:lstStyle/>
          <a:p>
            <a:pPr marL="0" indent="0">
              <a:buNone/>
            </a:pPr>
            <a:r>
              <a:rPr lang="es-MX" b="1" dirty="0"/>
              <a:t>V.- DONES DE SANIDAD </a:t>
            </a:r>
            <a:endParaRPr lang="es-MX" b="1" dirty="0" smtClean="0"/>
          </a:p>
          <a:p>
            <a:pPr marL="0" indent="0">
              <a:buNone/>
            </a:pPr>
            <a:r>
              <a:rPr lang="es-MX" sz="2800" dirty="0" smtClean="0"/>
              <a:t>Sanidad </a:t>
            </a:r>
            <a:r>
              <a:rPr lang="es-MX" sz="2800" dirty="0"/>
              <a:t>significa: </a:t>
            </a:r>
            <a:endParaRPr lang="es-MX" sz="2800" dirty="0" smtClean="0"/>
          </a:p>
          <a:p>
            <a:pPr marL="0" indent="0">
              <a:buNone/>
            </a:pPr>
            <a:r>
              <a:rPr lang="es-MX" sz="2800" b="1" dirty="0" smtClean="0"/>
              <a:t>“</a:t>
            </a:r>
            <a:r>
              <a:rPr lang="es-MX" sz="2800" b="1" dirty="0"/>
              <a:t>calidad de sano, hacer que uno esté bien, cabal, completo”. </a:t>
            </a:r>
            <a:endParaRPr lang="es-MX" sz="2800" b="1" dirty="0" smtClean="0"/>
          </a:p>
          <a:p>
            <a:pPr marL="0" indent="0">
              <a:buNone/>
            </a:pPr>
            <a:r>
              <a:rPr lang="es-MX" sz="2800" dirty="0" smtClean="0"/>
              <a:t>Don </a:t>
            </a:r>
            <a:r>
              <a:rPr lang="es-MX" sz="2800" dirty="0"/>
              <a:t>significa </a:t>
            </a:r>
            <a:r>
              <a:rPr lang="es-MX" sz="2800" b="1" dirty="0"/>
              <a:t>“dádiva, presente o regalo… Gracia especial o habilidad. favor, bondad”.</a:t>
            </a:r>
            <a:r>
              <a:rPr lang="es-MX" sz="2800" dirty="0"/>
              <a:t> Pero es importante que pensemos en la palabra </a:t>
            </a:r>
            <a:r>
              <a:rPr lang="es-MX" sz="2800" b="1" dirty="0"/>
              <a:t>“dones”, </a:t>
            </a:r>
            <a:r>
              <a:rPr lang="es-MX" sz="2800" dirty="0"/>
              <a:t>la cual es plural. Plural significa </a:t>
            </a:r>
            <a:r>
              <a:rPr lang="es-MX" sz="2800" b="1" dirty="0"/>
              <a:t>“mas de uno”. </a:t>
            </a:r>
            <a:endParaRPr lang="es-MX" sz="2800" b="1" dirty="0" smtClean="0"/>
          </a:p>
          <a:p>
            <a:pPr marL="0" indent="0">
              <a:buNone/>
            </a:pPr>
            <a:r>
              <a:rPr lang="es-MX" sz="2800" dirty="0" smtClean="0"/>
              <a:t>En </a:t>
            </a:r>
            <a:r>
              <a:rPr lang="es-MX" sz="2800" dirty="0"/>
              <a:t>este caso, dones significa </a:t>
            </a:r>
            <a:r>
              <a:rPr lang="es-MX" sz="2800" b="1" dirty="0"/>
              <a:t>“mas de un don de sanidad”. </a:t>
            </a:r>
          </a:p>
        </p:txBody>
      </p:sp>
    </p:spTree>
    <p:extLst>
      <p:ext uri="{BB962C8B-B14F-4D97-AF65-F5344CB8AC3E}">
        <p14:creationId xmlns:p14="http://schemas.microsoft.com/office/powerpoint/2010/main" val="3202252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15830"/>
            <a:ext cx="8229600" cy="4525963"/>
          </a:xfrm>
        </p:spPr>
        <p:txBody>
          <a:bodyPr>
            <a:normAutofit lnSpcReduction="10000"/>
          </a:bodyPr>
          <a:lstStyle/>
          <a:p>
            <a:pPr marL="0" indent="0" algn="just">
              <a:buNone/>
            </a:pPr>
            <a:r>
              <a:rPr lang="es-MX" sz="2800" dirty="0"/>
              <a:t>1 Corintios 12:9: </a:t>
            </a:r>
            <a:endParaRPr lang="es-MX" sz="2800" dirty="0" smtClean="0"/>
          </a:p>
          <a:p>
            <a:pPr marL="0" indent="0" algn="just">
              <a:buNone/>
            </a:pPr>
            <a:r>
              <a:rPr lang="es-MX" sz="2800" b="1" dirty="0" smtClean="0"/>
              <a:t>“</a:t>
            </a:r>
            <a:r>
              <a:rPr lang="es-MX" sz="2800" b="1" dirty="0"/>
              <a:t>a otro, fe por el mismo Espíritu; y a otro, dones de sanidades por el mismo Espíritu”. </a:t>
            </a:r>
            <a:endParaRPr lang="es-MX" sz="2800" b="1" dirty="0" smtClean="0"/>
          </a:p>
          <a:p>
            <a:pPr marL="0" indent="0" algn="just">
              <a:buNone/>
            </a:pPr>
            <a:endParaRPr lang="es-MX" sz="2800" dirty="0"/>
          </a:p>
          <a:p>
            <a:pPr marL="0" indent="0" algn="just">
              <a:buNone/>
            </a:pPr>
            <a:r>
              <a:rPr lang="es-MX" sz="2800" dirty="0" smtClean="0"/>
              <a:t>Hechos </a:t>
            </a:r>
            <a:r>
              <a:rPr lang="es-MX" sz="2800" dirty="0"/>
              <a:t>3:4-6: </a:t>
            </a:r>
            <a:endParaRPr lang="es-MX" sz="2800" dirty="0" smtClean="0"/>
          </a:p>
          <a:p>
            <a:pPr marL="0" indent="0" algn="just">
              <a:buNone/>
            </a:pPr>
            <a:r>
              <a:rPr lang="es-MX" sz="2800" b="1" dirty="0" smtClean="0"/>
              <a:t>“</a:t>
            </a:r>
            <a:r>
              <a:rPr lang="es-MX" sz="2800" b="1" dirty="0"/>
              <a:t>Pedro, con Juan, fijando en él los ojos, le dijo: Míranos. 3:5 Entonces él les estuvo atento, esperando recibir de ellos algo. 3:6 Mas Pedro dijo: No tengo plata ni oro, pero lo que tengo te doy; en el nombre de Jesucristo de Nazaret, levántate y anda”. </a:t>
            </a:r>
          </a:p>
        </p:txBody>
      </p:sp>
    </p:spTree>
    <p:extLst>
      <p:ext uri="{BB962C8B-B14F-4D97-AF65-F5344CB8AC3E}">
        <p14:creationId xmlns:p14="http://schemas.microsoft.com/office/powerpoint/2010/main" val="3530867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352540" y="1434949"/>
            <a:ext cx="8334260" cy="4525963"/>
          </a:xfrm>
        </p:spPr>
        <p:txBody>
          <a:bodyPr/>
          <a:lstStyle/>
          <a:p>
            <a:pPr marL="0" indent="0">
              <a:buNone/>
            </a:pPr>
            <a:r>
              <a:rPr lang="es-MX" sz="3600" b="1" dirty="0"/>
              <a:t>VI.- DON DE MILAGROS </a:t>
            </a:r>
            <a:endParaRPr lang="es-MX" sz="3600" b="1" dirty="0" smtClean="0"/>
          </a:p>
          <a:p>
            <a:pPr marL="0" indent="0" algn="just">
              <a:buNone/>
            </a:pPr>
            <a:r>
              <a:rPr lang="es-MX" dirty="0" smtClean="0"/>
              <a:t>El </a:t>
            </a:r>
            <a:r>
              <a:rPr lang="es-MX" dirty="0"/>
              <a:t>termino griego del cual se deriva la palabra </a:t>
            </a:r>
            <a:r>
              <a:rPr lang="es-MX" b="1" dirty="0"/>
              <a:t>“milagros”, </a:t>
            </a:r>
            <a:r>
              <a:rPr lang="es-MX" dirty="0"/>
              <a:t>es </a:t>
            </a:r>
            <a:r>
              <a:rPr lang="es-MX" dirty="0" err="1"/>
              <a:t>dunameis</a:t>
            </a:r>
            <a:r>
              <a:rPr lang="es-MX" dirty="0"/>
              <a:t>. Ese término se empleo en la frase </a:t>
            </a:r>
            <a:r>
              <a:rPr lang="es-MX" b="1" dirty="0"/>
              <a:t>“hacer milagros</a:t>
            </a:r>
            <a:r>
              <a:rPr lang="es-MX" dirty="0"/>
              <a:t>”; para dar a entender </a:t>
            </a:r>
            <a:r>
              <a:rPr lang="es-MX" b="1" dirty="0" smtClean="0"/>
              <a:t>“un acto del poder divino, superior al orden natural y a las fuerzas humanas”. “</a:t>
            </a:r>
            <a:r>
              <a:rPr lang="es-MX" b="1" dirty="0"/>
              <a:t>un poder sobrenatural, para realizar lo que sería imposible de otra manera”. </a:t>
            </a:r>
          </a:p>
        </p:txBody>
      </p:sp>
    </p:spTree>
    <p:extLst>
      <p:ext uri="{BB962C8B-B14F-4D97-AF65-F5344CB8AC3E}">
        <p14:creationId xmlns:p14="http://schemas.microsoft.com/office/powerpoint/2010/main" val="137715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523084"/>
            <a:ext cx="8229600" cy="4525963"/>
          </a:xfrm>
        </p:spPr>
        <p:txBody>
          <a:bodyPr>
            <a:normAutofit/>
          </a:bodyPr>
          <a:lstStyle/>
          <a:p>
            <a:pPr marL="0" indent="0" algn="just">
              <a:buNone/>
            </a:pPr>
            <a:r>
              <a:rPr lang="es-MX" sz="2800" dirty="0"/>
              <a:t>1 Corintios 12:10: </a:t>
            </a:r>
            <a:endParaRPr lang="es-MX" sz="2800" dirty="0" smtClean="0"/>
          </a:p>
          <a:p>
            <a:pPr marL="0" indent="0" algn="just">
              <a:buNone/>
            </a:pPr>
            <a:r>
              <a:rPr lang="es-MX" sz="2800" b="1" dirty="0" smtClean="0"/>
              <a:t>“</a:t>
            </a:r>
            <a:r>
              <a:rPr lang="es-MX" sz="2800" b="1" dirty="0"/>
              <a:t>A otro, el hacer milagros; a otro, profecía; a otro, discernimiento de espíritus; a otro, diversos géneros de lenguas; y a otro, interpretación de lenguas”. </a:t>
            </a:r>
            <a:endParaRPr lang="es-MX" sz="2800" b="1" dirty="0" smtClean="0"/>
          </a:p>
          <a:p>
            <a:pPr marL="0" indent="0" algn="just">
              <a:buNone/>
            </a:pPr>
            <a:endParaRPr lang="es-MX" sz="2800" b="1" dirty="0"/>
          </a:p>
          <a:p>
            <a:pPr marL="0" indent="0" algn="just">
              <a:buNone/>
            </a:pPr>
            <a:r>
              <a:rPr lang="es-MX" sz="2800" b="1" dirty="0" smtClean="0"/>
              <a:t>ACONTECIMIENTO </a:t>
            </a:r>
            <a:r>
              <a:rPr lang="es-MX" sz="2800" b="1" dirty="0"/>
              <a:t>QUE SUPERA EL ORDEN NATURAL: DETENER EL MAR, RESUCITAR MUERTOS.</a:t>
            </a:r>
          </a:p>
        </p:txBody>
      </p:sp>
    </p:spTree>
    <p:extLst>
      <p:ext uri="{BB962C8B-B14F-4D97-AF65-F5344CB8AC3E}">
        <p14:creationId xmlns:p14="http://schemas.microsoft.com/office/powerpoint/2010/main" val="3898631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55922"/>
            <a:ext cx="8229600" cy="4749057"/>
          </a:xfrm>
        </p:spPr>
        <p:txBody>
          <a:bodyPr>
            <a:normAutofit fontScale="85000" lnSpcReduction="20000"/>
          </a:bodyPr>
          <a:lstStyle/>
          <a:p>
            <a:pPr marL="0" indent="0" algn="just">
              <a:buNone/>
            </a:pPr>
            <a:r>
              <a:rPr lang="es-MX" sz="3300" b="1" dirty="0"/>
              <a:t>VII.- DON DE PROFECÍA </a:t>
            </a:r>
            <a:endParaRPr lang="es-MX" sz="3300" b="1" dirty="0" smtClean="0"/>
          </a:p>
          <a:p>
            <a:pPr marL="0" indent="0" algn="just">
              <a:buNone/>
            </a:pPr>
            <a:r>
              <a:rPr lang="es-MX" dirty="0" smtClean="0"/>
              <a:t>De </a:t>
            </a:r>
            <a:r>
              <a:rPr lang="es-MX" dirty="0"/>
              <a:t>acuerdo con un erudito bíblico, profecía significa: </a:t>
            </a:r>
            <a:r>
              <a:rPr lang="es-MX" b="1" dirty="0"/>
              <a:t>“predicción”. </a:t>
            </a:r>
            <a:r>
              <a:rPr lang="es-MX" dirty="0"/>
              <a:t>La acción de profetizar. Otro erudito bíblico dice que significa: </a:t>
            </a:r>
            <a:r>
              <a:rPr lang="es-MX" b="1" dirty="0"/>
              <a:t>“exposición pública”, </a:t>
            </a:r>
            <a:r>
              <a:rPr lang="es-MX" dirty="0"/>
              <a:t>la cual es predicación o proclamación. Comprenderemos mejor el significado de la profecía, si podemos discernir que tiene ambas funciones a la vez. </a:t>
            </a:r>
            <a:endParaRPr lang="es-MX" dirty="0" smtClean="0"/>
          </a:p>
          <a:p>
            <a:pPr marL="0" indent="0" algn="just">
              <a:buNone/>
            </a:pPr>
            <a:r>
              <a:rPr lang="es-MX" dirty="0" smtClean="0"/>
              <a:t>1 </a:t>
            </a:r>
            <a:r>
              <a:rPr lang="es-MX" dirty="0"/>
              <a:t>Corintios 12:10: </a:t>
            </a:r>
            <a:r>
              <a:rPr lang="es-MX" b="1" dirty="0"/>
              <a:t>“A otro, el hacer milagros; a otro, profecía; a otro, discernimiento de espíritus; a otro, diversos géneros de lenguas; y a otro, interpretación de lenguas”. </a:t>
            </a:r>
            <a:endParaRPr lang="es-MX" b="1" dirty="0" smtClean="0"/>
          </a:p>
          <a:p>
            <a:pPr marL="0" indent="0" algn="just">
              <a:buNone/>
            </a:pPr>
            <a:r>
              <a:rPr lang="es-MX" dirty="0" smtClean="0"/>
              <a:t>MENSAJE </a:t>
            </a:r>
            <a:r>
              <a:rPr lang="es-MX" dirty="0"/>
              <a:t>DIVINAMENTE INSPIRADO PARA EDIFICAR A OTROS </a:t>
            </a:r>
          </a:p>
        </p:txBody>
      </p:sp>
    </p:spTree>
    <p:extLst>
      <p:ext uri="{BB962C8B-B14F-4D97-AF65-F5344CB8AC3E}">
        <p14:creationId xmlns:p14="http://schemas.microsoft.com/office/powerpoint/2010/main" val="988911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591941"/>
            <a:ext cx="8229600" cy="4525963"/>
          </a:xfrm>
        </p:spPr>
        <p:txBody>
          <a:bodyPr>
            <a:normAutofit/>
          </a:bodyPr>
          <a:lstStyle/>
          <a:p>
            <a:pPr marL="514350" indent="-514350" algn="just">
              <a:buAutoNum type="alphaUcPeriod"/>
            </a:pPr>
            <a:r>
              <a:rPr lang="es-MX" sz="3600" b="1" dirty="0" smtClean="0"/>
              <a:t>ORDEN </a:t>
            </a:r>
            <a:r>
              <a:rPr lang="es-MX" sz="3600" b="1" dirty="0"/>
              <a:t>PARA USAR ESTE DON </a:t>
            </a:r>
            <a:endParaRPr lang="es-MX" sz="3600" b="1" dirty="0" smtClean="0"/>
          </a:p>
          <a:p>
            <a:pPr marL="0" indent="0" algn="just">
              <a:buNone/>
            </a:pPr>
            <a:r>
              <a:rPr lang="es-MX" sz="2800" dirty="0" smtClean="0"/>
              <a:t>1 </a:t>
            </a:r>
            <a:r>
              <a:rPr lang="es-MX" sz="2800" dirty="0"/>
              <a:t>Corintios 14:29-30: </a:t>
            </a:r>
            <a:r>
              <a:rPr lang="es-MX" sz="2800" b="1" dirty="0"/>
              <a:t>“Asimismo, los profetas hablen dos o tres, y los demás juzguen. Y si algo le fuere revelado a otro que estuviere sentado, calle el primero”. </a:t>
            </a:r>
            <a:endParaRPr lang="es-MX" sz="2800" b="1" dirty="0" smtClean="0"/>
          </a:p>
          <a:p>
            <a:pPr marL="514350" indent="-514350" algn="just">
              <a:buAutoNum type="arabicPeriod"/>
            </a:pPr>
            <a:r>
              <a:rPr lang="es-MX" sz="2800" dirty="0" smtClean="0"/>
              <a:t>Dos </a:t>
            </a:r>
            <a:r>
              <a:rPr lang="es-MX" sz="2800" dirty="0"/>
              <a:t>o tres por servicio. </a:t>
            </a:r>
            <a:endParaRPr lang="es-MX" sz="2800" dirty="0" smtClean="0"/>
          </a:p>
          <a:p>
            <a:pPr marL="514350" indent="-514350" algn="just">
              <a:buAutoNum type="arabicPeriod"/>
            </a:pPr>
            <a:r>
              <a:rPr lang="es-MX" sz="2800" dirty="0" smtClean="0"/>
              <a:t>Si </a:t>
            </a:r>
            <a:r>
              <a:rPr lang="es-MX" sz="2800" dirty="0"/>
              <a:t>hay nuevo mensaje calle el primero, los demás juzguen.</a:t>
            </a:r>
          </a:p>
        </p:txBody>
      </p:sp>
    </p:spTree>
    <p:extLst>
      <p:ext uri="{BB962C8B-B14F-4D97-AF65-F5344CB8AC3E}">
        <p14:creationId xmlns:p14="http://schemas.microsoft.com/office/powerpoint/2010/main" val="254207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2073927"/>
            <a:ext cx="8229600" cy="2068415"/>
          </a:xfrm>
        </p:spPr>
        <p:txBody>
          <a:bodyPr>
            <a:normAutofit/>
          </a:bodyPr>
          <a:lstStyle/>
          <a:p>
            <a:pPr marL="0" indent="0" algn="ctr">
              <a:buNone/>
            </a:pPr>
            <a:r>
              <a:rPr lang="es-MX" sz="6600" b="1" dirty="0" smtClean="0"/>
              <a:t>LOS DONES</a:t>
            </a:r>
            <a:endParaRPr lang="es-MX" sz="66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82779"/>
            <a:ext cx="8229600" cy="4525963"/>
          </a:xfrm>
        </p:spPr>
        <p:txBody>
          <a:bodyPr>
            <a:normAutofit/>
          </a:bodyPr>
          <a:lstStyle/>
          <a:p>
            <a:pPr marL="0" indent="0" algn="just">
              <a:buNone/>
            </a:pPr>
            <a:r>
              <a:rPr lang="es-MX" sz="3600" b="1" dirty="0"/>
              <a:t>VIII.- DISCERNIMIENTO DE ESPÍRITUS </a:t>
            </a:r>
            <a:endParaRPr lang="es-MX" sz="3600" b="1" dirty="0" smtClean="0"/>
          </a:p>
          <a:p>
            <a:pPr marL="0" indent="0" algn="just">
              <a:buNone/>
            </a:pPr>
            <a:r>
              <a:rPr lang="es-MX" sz="2800" b="1" dirty="0" smtClean="0"/>
              <a:t>“</a:t>
            </a:r>
            <a:r>
              <a:rPr lang="es-MX" sz="2800" b="1" dirty="0"/>
              <a:t>PARA IDENTIFICAR A LOS DEMÁS DONES, SI SON DE DIOS O DEL MALIGNO” </a:t>
            </a:r>
            <a:endParaRPr lang="es-MX" sz="2800" b="1" dirty="0" smtClean="0"/>
          </a:p>
          <a:p>
            <a:pPr marL="0" indent="0" algn="just">
              <a:buNone/>
            </a:pPr>
            <a:r>
              <a:rPr lang="es-MX" sz="2800" dirty="0" smtClean="0"/>
              <a:t>Discernir </a:t>
            </a:r>
            <a:r>
              <a:rPr lang="es-MX" sz="2800" dirty="0"/>
              <a:t>en Griego = </a:t>
            </a:r>
            <a:r>
              <a:rPr lang="es-MX" sz="2800" b="1" dirty="0"/>
              <a:t>“</a:t>
            </a:r>
            <a:r>
              <a:rPr lang="es-MX" sz="2800" b="1" dirty="0" err="1"/>
              <a:t>Diakrisis</a:t>
            </a:r>
            <a:r>
              <a:rPr lang="es-MX" sz="2800" b="1" dirty="0"/>
              <a:t>” </a:t>
            </a:r>
            <a:r>
              <a:rPr lang="es-MX" sz="2800" dirty="0"/>
              <a:t>= Distinción, conocer, discernimiento, juicio. </a:t>
            </a:r>
            <a:endParaRPr lang="es-MX" sz="2800" dirty="0" smtClean="0"/>
          </a:p>
          <a:p>
            <a:pPr marL="0" indent="0" algn="just">
              <a:buNone/>
            </a:pPr>
            <a:r>
              <a:rPr lang="es-MX" sz="2800" dirty="0" smtClean="0"/>
              <a:t>1 </a:t>
            </a:r>
            <a:r>
              <a:rPr lang="es-MX" sz="2800" dirty="0"/>
              <a:t>Corintios 12:10: </a:t>
            </a:r>
            <a:endParaRPr lang="es-MX" sz="2800" dirty="0" smtClean="0"/>
          </a:p>
          <a:p>
            <a:pPr marL="0" indent="0" algn="just">
              <a:buNone/>
            </a:pPr>
            <a:r>
              <a:rPr lang="es-MX" sz="2800" b="1" dirty="0" smtClean="0"/>
              <a:t>“</a:t>
            </a:r>
            <a:r>
              <a:rPr lang="es-MX" sz="2800" b="1" dirty="0"/>
              <a:t>A otro, el hacer milagros; a otro, profecía; a otro, discernimiento de espíritus; a otro, diversos géneros de lenguas; y a otro, interpretación de lenguas”. </a:t>
            </a:r>
          </a:p>
        </p:txBody>
      </p:sp>
    </p:spTree>
    <p:extLst>
      <p:ext uri="{BB962C8B-B14F-4D97-AF65-F5344CB8AC3E}">
        <p14:creationId xmlns:p14="http://schemas.microsoft.com/office/powerpoint/2010/main" val="3164699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02747"/>
            <a:ext cx="8229600" cy="4525963"/>
          </a:xfrm>
        </p:spPr>
        <p:txBody>
          <a:bodyPr>
            <a:noAutofit/>
          </a:bodyPr>
          <a:lstStyle/>
          <a:p>
            <a:pPr marL="0" indent="0" algn="just">
              <a:buNone/>
            </a:pPr>
            <a:r>
              <a:rPr lang="es-MX" sz="2800" dirty="0"/>
              <a:t>Hechos 16:16: </a:t>
            </a:r>
            <a:endParaRPr lang="es-MX" sz="2800" dirty="0" smtClean="0"/>
          </a:p>
          <a:p>
            <a:pPr marL="0" indent="0" algn="just">
              <a:buNone/>
            </a:pPr>
            <a:r>
              <a:rPr lang="es-MX" sz="2800" b="1" dirty="0" smtClean="0"/>
              <a:t>“</a:t>
            </a:r>
            <a:r>
              <a:rPr lang="es-MX" sz="2800" b="1" dirty="0"/>
              <a:t>Aconteció que mientras íbamos a la oración, nos salió al encuentro una muchacha que tenía espíritu de adivinación, la cual daba gran ganancia a sus amos, adivinando. 16:17 Esta, siguiendo a Pablo y a nosotros, daba voces, diciendo: Estos hombres son siervos del Dios Altísimo, quienes os anuncian el camino de salvación. 16:18 Y esto lo hacía por muchos días; mas desagradando a Pablo, éste se volvió y dijo al espíritu: Te mando en el nombre de Jesucristo, que salgas de ella. Y salió en aquella misma hora”.</a:t>
            </a:r>
          </a:p>
        </p:txBody>
      </p:sp>
    </p:spTree>
    <p:extLst>
      <p:ext uri="{BB962C8B-B14F-4D97-AF65-F5344CB8AC3E}">
        <p14:creationId xmlns:p14="http://schemas.microsoft.com/office/powerpoint/2010/main" val="591579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s-MX" sz="3600" b="1" dirty="0"/>
              <a:t>IX.- DIVERSOS GÉNEROS DE LENGUAS </a:t>
            </a:r>
            <a:endParaRPr lang="es-MX" sz="3600" b="1" dirty="0" smtClean="0"/>
          </a:p>
          <a:p>
            <a:pPr marL="0" indent="0" algn="just">
              <a:buNone/>
            </a:pPr>
            <a:endParaRPr lang="es-MX" dirty="0"/>
          </a:p>
          <a:p>
            <a:pPr marL="0" indent="0" algn="just">
              <a:buNone/>
            </a:pPr>
            <a:r>
              <a:rPr lang="es-MX" sz="2800" dirty="0" smtClean="0"/>
              <a:t>1 </a:t>
            </a:r>
            <a:r>
              <a:rPr lang="es-MX" sz="2800" dirty="0"/>
              <a:t>Corintios 12:10: </a:t>
            </a:r>
            <a:endParaRPr lang="es-MX" sz="2800" dirty="0" smtClean="0"/>
          </a:p>
          <a:p>
            <a:pPr marL="0" indent="0" algn="just">
              <a:buNone/>
            </a:pPr>
            <a:r>
              <a:rPr lang="es-MX" sz="2800" b="1" dirty="0" smtClean="0"/>
              <a:t>“</a:t>
            </a:r>
            <a:r>
              <a:rPr lang="es-MX" sz="2800" b="1" dirty="0"/>
              <a:t>A otro, el hacer milagros; a otro, profecía; a otro, discernimiento de espíritus; a otro, diversos géneros de lenguas; y a otro, interpretación de lenguas”.</a:t>
            </a:r>
          </a:p>
        </p:txBody>
      </p:sp>
    </p:spTree>
    <p:extLst>
      <p:ext uri="{BB962C8B-B14F-4D97-AF65-F5344CB8AC3E}">
        <p14:creationId xmlns:p14="http://schemas.microsoft.com/office/powerpoint/2010/main" val="1887930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68847"/>
            <a:ext cx="8229600" cy="4525963"/>
          </a:xfrm>
        </p:spPr>
        <p:txBody>
          <a:bodyPr>
            <a:noAutofit/>
          </a:bodyPr>
          <a:lstStyle/>
          <a:p>
            <a:pPr marL="0" indent="0" algn="just">
              <a:buNone/>
            </a:pPr>
            <a:r>
              <a:rPr lang="es-MX" sz="2800" dirty="0"/>
              <a:t>1 Corintios 14:2-5: </a:t>
            </a:r>
            <a:endParaRPr lang="es-MX" sz="2800" dirty="0" smtClean="0"/>
          </a:p>
          <a:p>
            <a:pPr marL="0" indent="0" algn="just">
              <a:buNone/>
            </a:pPr>
            <a:r>
              <a:rPr lang="es-MX" sz="2800" b="1" dirty="0" smtClean="0"/>
              <a:t>“</a:t>
            </a:r>
            <a:r>
              <a:rPr lang="es-MX" sz="2800" b="1" dirty="0"/>
              <a:t>Porque el que habla en lenguas no habla a los hombres, sino a Dios; pues nadie le entiende, aunque por el Espíritu habla misterios. Pero el que profetiza habla a los hombres para edificación, exhortación y consolación. El que habla en lengua extraña, a sí mismo se edifica; pero el que profetiza, edifica a la iglesia. Así que, quisiera que todos vosotros hablaseis en lenguas, pero más que profetizaseis; porque mayor es el que profetiza que el que habla en lenguas, a no ser que las interprete para que la iglesia reciba edificación”. </a:t>
            </a:r>
          </a:p>
        </p:txBody>
      </p:sp>
    </p:spTree>
    <p:extLst>
      <p:ext uri="{BB962C8B-B14F-4D97-AF65-F5344CB8AC3E}">
        <p14:creationId xmlns:p14="http://schemas.microsoft.com/office/powerpoint/2010/main" val="2576848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s-MX" dirty="0"/>
              <a:t>Hechos 2:4: </a:t>
            </a:r>
            <a:endParaRPr lang="es-MX" dirty="0" smtClean="0"/>
          </a:p>
          <a:p>
            <a:pPr marL="0" indent="0" algn="just">
              <a:buNone/>
            </a:pPr>
            <a:r>
              <a:rPr lang="es-MX" b="1" dirty="0" smtClean="0"/>
              <a:t>“</a:t>
            </a:r>
            <a:r>
              <a:rPr lang="es-MX" b="1" dirty="0"/>
              <a:t>Y fueron todos llenos del Espíritu Santo, y comenzaron a hablar en otras lenguas, según el Espíritu les daba que hablasen”.</a:t>
            </a:r>
          </a:p>
        </p:txBody>
      </p:sp>
    </p:spTree>
    <p:extLst>
      <p:ext uri="{BB962C8B-B14F-4D97-AF65-F5344CB8AC3E}">
        <p14:creationId xmlns:p14="http://schemas.microsoft.com/office/powerpoint/2010/main" val="1137492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3932"/>
            <a:ext cx="8229600" cy="4525963"/>
          </a:xfrm>
        </p:spPr>
        <p:txBody>
          <a:bodyPr>
            <a:normAutofit fontScale="92500" lnSpcReduction="10000"/>
          </a:bodyPr>
          <a:lstStyle/>
          <a:p>
            <a:pPr marL="0" indent="0">
              <a:buNone/>
            </a:pPr>
            <a:r>
              <a:rPr lang="es-MX" b="1" dirty="0"/>
              <a:t>X.- INTERPRETACIÓN DE LENGUAS </a:t>
            </a:r>
            <a:endParaRPr lang="es-MX" b="1" dirty="0" smtClean="0"/>
          </a:p>
          <a:p>
            <a:pPr marL="0" indent="0">
              <a:buNone/>
            </a:pPr>
            <a:endParaRPr lang="es-MX" dirty="0"/>
          </a:p>
          <a:p>
            <a:pPr marL="0" indent="0" algn="just">
              <a:buNone/>
            </a:pPr>
            <a:r>
              <a:rPr lang="es-MX" dirty="0" smtClean="0"/>
              <a:t>1 </a:t>
            </a:r>
            <a:r>
              <a:rPr lang="es-MX" dirty="0"/>
              <a:t>Corintios 14:26-28: </a:t>
            </a:r>
            <a:r>
              <a:rPr lang="es-MX" b="1" dirty="0"/>
              <a:t>“¿Qué hay, pues, hermanos? Cuando os reunís, cada uno de vosotros tiene salmo, tiene doctrina, tiene lengua, tiene revelación, tiene interpretación. Hágase todo para edificación. Si habla alguno en lengua extraña, sea esto por dos, o a lo más tres, y por turno; y uno interprete. Y si no hay intérprete, calle en la iglesia, y hable para sí mismo y para Dios”.</a:t>
            </a:r>
          </a:p>
        </p:txBody>
      </p:sp>
    </p:spTree>
    <p:extLst>
      <p:ext uri="{BB962C8B-B14F-4D97-AF65-F5344CB8AC3E}">
        <p14:creationId xmlns:p14="http://schemas.microsoft.com/office/powerpoint/2010/main" val="34862630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048" y="1390882"/>
            <a:ext cx="8229600" cy="4525963"/>
          </a:xfrm>
        </p:spPr>
        <p:txBody>
          <a:bodyPr>
            <a:normAutofit/>
          </a:bodyPr>
          <a:lstStyle/>
          <a:p>
            <a:pPr marL="0" indent="0">
              <a:buNone/>
            </a:pPr>
            <a:r>
              <a:rPr lang="es-MX" sz="3600" b="1" dirty="0"/>
              <a:t>XI.- DON DE SERVICIO </a:t>
            </a:r>
            <a:endParaRPr lang="es-MX" sz="3600" b="1" dirty="0" smtClean="0"/>
          </a:p>
          <a:p>
            <a:pPr marL="0" indent="0" algn="just">
              <a:buNone/>
            </a:pPr>
            <a:r>
              <a:rPr lang="es-MX" dirty="0" smtClean="0"/>
              <a:t>Se </a:t>
            </a:r>
            <a:r>
              <a:rPr lang="es-MX" dirty="0"/>
              <a:t>traduce del griego que es diaconía, que significa asistencia en el reino de Dios. </a:t>
            </a:r>
            <a:endParaRPr lang="es-MX" dirty="0" smtClean="0"/>
          </a:p>
          <a:p>
            <a:pPr marL="0" indent="0" algn="just">
              <a:buNone/>
            </a:pPr>
            <a:endParaRPr lang="es-MX" dirty="0"/>
          </a:p>
          <a:p>
            <a:pPr marL="0" indent="0" algn="just">
              <a:buNone/>
            </a:pPr>
            <a:r>
              <a:rPr lang="es-MX" dirty="0" smtClean="0"/>
              <a:t>Romanos </a:t>
            </a:r>
            <a:r>
              <a:rPr lang="es-MX" dirty="0"/>
              <a:t>12:7: </a:t>
            </a:r>
            <a:endParaRPr lang="es-MX" dirty="0" smtClean="0"/>
          </a:p>
          <a:p>
            <a:pPr marL="0" indent="0" algn="just">
              <a:buNone/>
            </a:pPr>
            <a:r>
              <a:rPr lang="es-MX" b="1" dirty="0" smtClean="0"/>
              <a:t>“</a:t>
            </a:r>
            <a:r>
              <a:rPr lang="es-MX" b="1" dirty="0"/>
              <a:t>o si de servicio, en servir; o el que enseña, en la enseñanza”.</a:t>
            </a:r>
          </a:p>
        </p:txBody>
      </p:sp>
    </p:spTree>
    <p:extLst>
      <p:ext uri="{BB962C8B-B14F-4D97-AF65-F5344CB8AC3E}">
        <p14:creationId xmlns:p14="http://schemas.microsoft.com/office/powerpoint/2010/main" val="19187271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048" y="1401898"/>
            <a:ext cx="8229600" cy="4525963"/>
          </a:xfrm>
        </p:spPr>
        <p:txBody>
          <a:bodyPr>
            <a:noAutofit/>
          </a:bodyPr>
          <a:lstStyle/>
          <a:p>
            <a:pPr marL="0" indent="0" algn="just">
              <a:buNone/>
            </a:pPr>
            <a:r>
              <a:rPr lang="es-MX" sz="2800" dirty="0"/>
              <a:t>El diácono bíblico es el que servía las mesas. </a:t>
            </a:r>
            <a:endParaRPr lang="es-MX" sz="2800" dirty="0" smtClean="0"/>
          </a:p>
          <a:p>
            <a:pPr marL="0" indent="0" algn="just">
              <a:buNone/>
            </a:pPr>
            <a:r>
              <a:rPr lang="es-MX" sz="2800" dirty="0" smtClean="0"/>
              <a:t>Hechos </a:t>
            </a:r>
            <a:r>
              <a:rPr lang="es-MX" sz="2800" dirty="0"/>
              <a:t>6:2-4: </a:t>
            </a:r>
            <a:r>
              <a:rPr lang="es-MX" sz="2800" b="1" dirty="0"/>
              <a:t>“Entonces los doce convocaron a la multitud de los discípulos, y dijeron: No es justo que nosotros dejemos la palabra de Dios, para servir a las mesas. Buscad, pues, hermanos, de entre vosotros a siete varones de buen testimonio, llenos del Espíritu Santo y de sabiduría, a quienes encarguemos de este trabajo. Y nosotros persistiremos en la oración y en el ministerio de la palabra”. </a:t>
            </a:r>
            <a:endParaRPr lang="es-MX" sz="2800" b="1" dirty="0" smtClean="0"/>
          </a:p>
          <a:p>
            <a:pPr marL="0" indent="0" algn="just">
              <a:buNone/>
            </a:pPr>
            <a:r>
              <a:rPr lang="es-MX" sz="2800" dirty="0" smtClean="0"/>
              <a:t>El </a:t>
            </a:r>
            <a:r>
              <a:rPr lang="es-MX" sz="2800" dirty="0"/>
              <a:t>don de profecía y el don de servicio, valen lo mismo para Dios.</a:t>
            </a:r>
          </a:p>
        </p:txBody>
      </p:sp>
    </p:spTree>
    <p:extLst>
      <p:ext uri="{BB962C8B-B14F-4D97-AF65-F5344CB8AC3E}">
        <p14:creationId xmlns:p14="http://schemas.microsoft.com/office/powerpoint/2010/main" val="25140406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s-MX" sz="3600" b="1" dirty="0"/>
              <a:t>XII.- LA PALABRA ENSEÑAR </a:t>
            </a:r>
            <a:endParaRPr lang="es-MX" sz="3600" b="1" dirty="0" smtClean="0"/>
          </a:p>
          <a:p>
            <a:pPr marL="0" indent="0" algn="just">
              <a:buNone/>
            </a:pPr>
            <a:endParaRPr lang="es-MX" sz="2800" dirty="0"/>
          </a:p>
          <a:p>
            <a:pPr marL="0" indent="0" algn="just">
              <a:buNone/>
            </a:pPr>
            <a:r>
              <a:rPr lang="es-MX" sz="2800" dirty="0" smtClean="0"/>
              <a:t>Es </a:t>
            </a:r>
            <a:r>
              <a:rPr lang="es-MX" sz="2800" dirty="0"/>
              <a:t>para los maestros, para perfeccionar a los santos. Cuando alguien tiene el don de enseñar, se le entiende muy bien. </a:t>
            </a:r>
            <a:endParaRPr lang="es-MX" sz="2800" dirty="0" smtClean="0"/>
          </a:p>
          <a:p>
            <a:pPr marL="0" indent="0" algn="just">
              <a:buNone/>
            </a:pPr>
            <a:r>
              <a:rPr lang="es-MX" sz="2800" dirty="0" smtClean="0"/>
              <a:t>Además</a:t>
            </a:r>
            <a:r>
              <a:rPr lang="es-MX" sz="2800" dirty="0"/>
              <a:t>, es una persona que no batalla para preparar enseñanzas, pues tiene ese don de parte de Dios.</a:t>
            </a:r>
          </a:p>
        </p:txBody>
      </p:sp>
    </p:spTree>
    <p:extLst>
      <p:ext uri="{BB962C8B-B14F-4D97-AF65-F5344CB8AC3E}">
        <p14:creationId xmlns:p14="http://schemas.microsoft.com/office/powerpoint/2010/main" val="14295457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13763"/>
            <a:ext cx="8229600" cy="4525963"/>
          </a:xfrm>
        </p:spPr>
        <p:txBody>
          <a:bodyPr>
            <a:noAutofit/>
          </a:bodyPr>
          <a:lstStyle/>
          <a:p>
            <a:pPr marL="0" indent="0">
              <a:buNone/>
            </a:pPr>
            <a:r>
              <a:rPr lang="es-MX" sz="4000" b="1" dirty="0"/>
              <a:t>XIII.- EL DON DE EXHORTAR </a:t>
            </a:r>
            <a:endParaRPr lang="es-MX" sz="4000" b="1" dirty="0" smtClean="0"/>
          </a:p>
          <a:p>
            <a:pPr marL="0" indent="0" algn="just">
              <a:buNone/>
            </a:pPr>
            <a:r>
              <a:rPr lang="es-MX" sz="2800" dirty="0" smtClean="0"/>
              <a:t>Ellos </a:t>
            </a:r>
            <a:r>
              <a:rPr lang="es-MX" sz="2800" dirty="0"/>
              <a:t>detectan cuando un cristiano no anda bien, el Espíritu Santo les puede revelar algo en particular; o ellos se pueden dar cuenta. </a:t>
            </a:r>
            <a:endParaRPr lang="es-MX" sz="2800" dirty="0" smtClean="0"/>
          </a:p>
          <a:p>
            <a:pPr marL="0" indent="0" algn="just">
              <a:buNone/>
            </a:pPr>
            <a:r>
              <a:rPr lang="es-MX" sz="2800" dirty="0" smtClean="0"/>
              <a:t>Pero </a:t>
            </a:r>
            <a:r>
              <a:rPr lang="es-MX" sz="2800" dirty="0"/>
              <a:t>tienen la habilidad de ir a aconsejarlo. Este don tiene que ver con ir a dar ánimo o consuelo. Este don también tiene la habilidad de decir las cosas sin herir, le dice su verdad; y usted se ríe. </a:t>
            </a:r>
            <a:endParaRPr lang="es-MX" sz="2800" dirty="0" smtClean="0"/>
          </a:p>
        </p:txBody>
      </p:sp>
    </p:spTree>
    <p:extLst>
      <p:ext uri="{BB962C8B-B14F-4D97-AF65-F5344CB8AC3E}">
        <p14:creationId xmlns:p14="http://schemas.microsoft.com/office/powerpoint/2010/main" val="1212490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33042"/>
            <a:ext cx="8229600" cy="4793124"/>
          </a:xfrm>
        </p:spPr>
        <p:txBody>
          <a:bodyPr>
            <a:normAutofit fontScale="85000" lnSpcReduction="20000"/>
          </a:bodyPr>
          <a:lstStyle/>
          <a:p>
            <a:pPr marL="0" indent="0">
              <a:buNone/>
            </a:pPr>
            <a:r>
              <a:rPr lang="es-MX" sz="4700" b="1" dirty="0"/>
              <a:t>BASE BÍBLICA: </a:t>
            </a:r>
            <a:endParaRPr lang="es-MX" sz="4700" b="1" dirty="0" smtClean="0"/>
          </a:p>
          <a:p>
            <a:pPr marL="0" indent="0" algn="just">
              <a:buNone/>
            </a:pPr>
            <a:r>
              <a:rPr lang="es-MX" dirty="0" smtClean="0"/>
              <a:t>1 </a:t>
            </a:r>
            <a:r>
              <a:rPr lang="es-MX" dirty="0"/>
              <a:t>Corintios 12:7-11 </a:t>
            </a:r>
            <a:endParaRPr lang="es-MX" dirty="0" smtClean="0"/>
          </a:p>
          <a:p>
            <a:pPr marL="0" indent="0" algn="just">
              <a:buNone/>
            </a:pPr>
            <a:r>
              <a:rPr lang="es-MX" b="1" dirty="0" smtClean="0"/>
              <a:t>“</a:t>
            </a:r>
            <a:r>
              <a:rPr lang="es-MX" b="1" dirty="0"/>
              <a:t>Pero a cada uno le es dada la manifestación del Espíritu para provecho. Porque a éste es dada por el Espíritu palabra de sabiduría; a otro, palabra de ciencia según el mismo Espíritu; a otro, fe por el mismo Espíritu; y a otro, dones de sanidades por el mismo Espíritu. A otro, el hacer milagros; a otro, profecía; a otro, discernimiento de espíritus; a otro, diversos géneros de lenguas; y a otro, interpretación de lenguas. Pero todas estas cosas las hace uno y el mismo Espíritu, repartiendo a cada uno en particular como él quiere”.</a:t>
            </a:r>
          </a:p>
        </p:txBody>
      </p:sp>
    </p:spTree>
    <p:extLst>
      <p:ext uri="{BB962C8B-B14F-4D97-AF65-F5344CB8AC3E}">
        <p14:creationId xmlns:p14="http://schemas.microsoft.com/office/powerpoint/2010/main" val="19252963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96607" y="1638759"/>
            <a:ext cx="8262651" cy="4145096"/>
          </a:xfrm>
        </p:spPr>
        <p:txBody>
          <a:bodyPr>
            <a:normAutofit/>
          </a:bodyPr>
          <a:lstStyle/>
          <a:p>
            <a:pPr algn="just"/>
            <a:r>
              <a:rPr lang="es-MX" sz="2800" dirty="0">
                <a:solidFill>
                  <a:schemeClr val="tx1"/>
                </a:solidFill>
              </a:rPr>
              <a:t>Romanos 12:8: </a:t>
            </a:r>
            <a:endParaRPr lang="es-MX" sz="2800" dirty="0" smtClean="0">
              <a:solidFill>
                <a:schemeClr val="tx1"/>
              </a:solidFill>
            </a:endParaRPr>
          </a:p>
          <a:p>
            <a:pPr algn="just"/>
            <a:r>
              <a:rPr lang="es-MX" sz="2800" b="1" dirty="0" smtClean="0">
                <a:solidFill>
                  <a:schemeClr val="tx1"/>
                </a:solidFill>
              </a:rPr>
              <a:t>“</a:t>
            </a:r>
            <a:r>
              <a:rPr lang="es-MX" sz="2800" b="1" dirty="0">
                <a:solidFill>
                  <a:schemeClr val="tx1"/>
                </a:solidFill>
              </a:rPr>
              <a:t>el que exhorta, en la exhortación; el que reparte, con liberalidad; el que preside, con solicitud; el que hace misericordia, con alegría”. </a:t>
            </a:r>
          </a:p>
          <a:p>
            <a:pPr algn="just"/>
            <a:r>
              <a:rPr lang="es-MX" sz="2800" dirty="0">
                <a:solidFill>
                  <a:schemeClr val="tx1"/>
                </a:solidFill>
              </a:rPr>
              <a:t>El don de exhortación se debe de usar más en la iglesia. Este don no es exclusivo del pastor. Pero se recomienda que solo lo hagan los que tengan el don de exhortar. </a:t>
            </a:r>
          </a:p>
          <a:p>
            <a:endParaRPr lang="es-MX" dirty="0"/>
          </a:p>
        </p:txBody>
      </p:sp>
    </p:spTree>
    <p:extLst>
      <p:ext uri="{BB962C8B-B14F-4D97-AF65-F5344CB8AC3E}">
        <p14:creationId xmlns:p14="http://schemas.microsoft.com/office/powerpoint/2010/main" val="17114152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s-MX" sz="4000" b="1" dirty="0" smtClean="0"/>
              <a:t>XIV.- DON DE REPARTIR </a:t>
            </a:r>
          </a:p>
          <a:p>
            <a:pPr marL="0" indent="0" algn="just">
              <a:buNone/>
            </a:pPr>
            <a:r>
              <a:rPr lang="es-MX" sz="2800" dirty="0" smtClean="0"/>
              <a:t>El que tiene el don de dar, es bien bendecido porque Dios le da a él; para que él pueda dar a los demás. El que da con liberalidad, que dé más. </a:t>
            </a:r>
          </a:p>
          <a:p>
            <a:pPr marL="0" indent="0" algn="just">
              <a:buNone/>
            </a:pPr>
            <a:r>
              <a:rPr lang="es-MX" sz="2800" dirty="0" smtClean="0"/>
              <a:t>Romanos </a:t>
            </a:r>
            <a:r>
              <a:rPr lang="es-MX" sz="2800" dirty="0"/>
              <a:t>12:8: </a:t>
            </a:r>
            <a:endParaRPr lang="es-MX" sz="2800" dirty="0" smtClean="0"/>
          </a:p>
          <a:p>
            <a:pPr marL="0" indent="0" algn="just">
              <a:buNone/>
            </a:pPr>
            <a:r>
              <a:rPr lang="es-MX" sz="2800" b="1" dirty="0" smtClean="0"/>
              <a:t>“</a:t>
            </a:r>
            <a:r>
              <a:rPr lang="es-MX" sz="2800" b="1" dirty="0"/>
              <a:t>el que exhorta, en la exhortación; el que reparte, con liberalidad; el que preside, con solicitud; el que hace misericordia, con alegría”.</a:t>
            </a:r>
          </a:p>
        </p:txBody>
      </p:sp>
    </p:spTree>
    <p:extLst>
      <p:ext uri="{BB962C8B-B14F-4D97-AF65-F5344CB8AC3E}">
        <p14:creationId xmlns:p14="http://schemas.microsoft.com/office/powerpoint/2010/main" val="17626386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049" y="1368847"/>
            <a:ext cx="8229600" cy="4525963"/>
          </a:xfrm>
        </p:spPr>
        <p:txBody>
          <a:bodyPr>
            <a:normAutofit/>
          </a:bodyPr>
          <a:lstStyle/>
          <a:p>
            <a:pPr marL="0" indent="0">
              <a:buNone/>
            </a:pPr>
            <a:r>
              <a:rPr lang="es-MX" sz="4000" b="1" dirty="0"/>
              <a:t>XV.- EL DON DE PRESIDIR </a:t>
            </a:r>
            <a:endParaRPr lang="es-MX" sz="4000" b="1" dirty="0" smtClean="0"/>
          </a:p>
          <a:p>
            <a:pPr marL="0" indent="0" algn="just">
              <a:buNone/>
            </a:pPr>
            <a:r>
              <a:rPr lang="es-MX" sz="2800" dirty="0" smtClean="0"/>
              <a:t>Presidir </a:t>
            </a:r>
            <a:r>
              <a:rPr lang="es-MX" sz="2800" dirty="0"/>
              <a:t>significa poder </a:t>
            </a:r>
            <a:r>
              <a:rPr lang="es-MX" sz="2800" b="1" dirty="0" smtClean="0"/>
              <a:t>“influir”, “</a:t>
            </a:r>
            <a:r>
              <a:rPr lang="es-MX" sz="2800" b="1" dirty="0"/>
              <a:t>el que </a:t>
            </a:r>
            <a:r>
              <a:rPr lang="es-MX" sz="2800" b="1" dirty="0" smtClean="0"/>
              <a:t>influye </a:t>
            </a:r>
            <a:r>
              <a:rPr lang="es-MX" sz="2800" b="1" dirty="0"/>
              <a:t>sobre otros”. </a:t>
            </a:r>
            <a:r>
              <a:rPr lang="es-MX" sz="2800" dirty="0"/>
              <a:t>Esta palabra también dice ocupar un cargo, dirigir. Ocupar un lugar donde seas escuchado, de ahí viene la palabra liderazgo. </a:t>
            </a:r>
            <a:endParaRPr lang="es-MX" sz="2800" dirty="0" smtClean="0"/>
          </a:p>
          <a:p>
            <a:pPr marL="0" indent="0" algn="just">
              <a:buNone/>
            </a:pPr>
            <a:r>
              <a:rPr lang="es-MX" sz="2800" dirty="0" smtClean="0"/>
              <a:t>Romanos </a:t>
            </a:r>
            <a:r>
              <a:rPr lang="es-MX" sz="2800" dirty="0"/>
              <a:t>12:8: </a:t>
            </a:r>
            <a:endParaRPr lang="es-MX" sz="2800" dirty="0" smtClean="0"/>
          </a:p>
          <a:p>
            <a:pPr marL="0" indent="0" algn="just">
              <a:buNone/>
            </a:pPr>
            <a:r>
              <a:rPr lang="es-MX" sz="2800" b="1" dirty="0" smtClean="0"/>
              <a:t>“</a:t>
            </a:r>
            <a:r>
              <a:rPr lang="es-MX" sz="2800" b="1" dirty="0"/>
              <a:t>el que exhorta, en la exhortación; el que reparte, con liberalidad; el que PRESIDE, con solicitud; el que hace misericordia, con alegría”.</a:t>
            </a:r>
          </a:p>
        </p:txBody>
      </p:sp>
    </p:spTree>
    <p:extLst>
      <p:ext uri="{BB962C8B-B14F-4D97-AF65-F5344CB8AC3E}">
        <p14:creationId xmlns:p14="http://schemas.microsoft.com/office/powerpoint/2010/main" val="1168472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36645"/>
            <a:ext cx="8229600" cy="4525963"/>
          </a:xfrm>
        </p:spPr>
        <p:txBody>
          <a:bodyPr>
            <a:noAutofit/>
          </a:bodyPr>
          <a:lstStyle/>
          <a:p>
            <a:pPr marL="0" indent="0">
              <a:buNone/>
            </a:pPr>
            <a:r>
              <a:rPr lang="es-MX" sz="3600" b="1" dirty="0"/>
              <a:t>XVI.- EL DON DE LA </a:t>
            </a:r>
            <a:r>
              <a:rPr lang="es-MX" sz="3600" b="1" dirty="0" smtClean="0"/>
              <a:t>MISERICORDIA</a:t>
            </a:r>
          </a:p>
          <a:p>
            <a:pPr marL="0" indent="0" algn="just">
              <a:buNone/>
            </a:pPr>
            <a:r>
              <a:rPr lang="es-MX" sz="2400" dirty="0" smtClean="0"/>
              <a:t> </a:t>
            </a:r>
            <a:r>
              <a:rPr lang="es-MX" sz="2400" dirty="0"/>
              <a:t>Tiene que ver con darle al necesitado, son los hermanos que siempre se dan cuenta de las necesidades de los demás. </a:t>
            </a:r>
          </a:p>
          <a:p>
            <a:pPr marL="0" indent="0" algn="just">
              <a:buNone/>
            </a:pPr>
            <a:r>
              <a:rPr lang="es-MX" sz="2400" dirty="0" smtClean="0"/>
              <a:t>Lucas </a:t>
            </a:r>
            <a:r>
              <a:rPr lang="es-MX" sz="2400" dirty="0"/>
              <a:t>10: 33-35: </a:t>
            </a:r>
            <a:endParaRPr lang="es-MX" sz="2400" dirty="0" smtClean="0"/>
          </a:p>
          <a:p>
            <a:pPr marL="0" indent="0" algn="just">
              <a:buNone/>
            </a:pPr>
            <a:r>
              <a:rPr lang="es-MX" sz="2400" b="1" dirty="0" smtClean="0"/>
              <a:t>“</a:t>
            </a:r>
            <a:r>
              <a:rPr lang="es-MX" sz="2400" b="1" dirty="0"/>
              <a:t>Pero un samaritano, que iba de camino, vino cerca de él, y viéndole, fue movido a misericordia; y acercándose, vendó sus heridas, echándoles aceite y vino; y poniéndole en su cabalgadura, lo llevó al mesón, y cuidó de él. Otro día al partir, sacó dos denarios, y los dio al mesonero, y le dijo: Cuídamele; y todo lo que gastes de más, yo te lo pagaré cuando regrese”.</a:t>
            </a:r>
          </a:p>
        </p:txBody>
      </p:sp>
    </p:spTree>
    <p:extLst>
      <p:ext uri="{BB962C8B-B14F-4D97-AF65-F5344CB8AC3E}">
        <p14:creationId xmlns:p14="http://schemas.microsoft.com/office/powerpoint/2010/main" val="26122418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s-MX" sz="4000" b="1" dirty="0" smtClean="0"/>
              <a:t>CONCLUSIÓN</a:t>
            </a:r>
          </a:p>
          <a:p>
            <a:pPr marL="0" indent="0">
              <a:buNone/>
            </a:pPr>
            <a:endParaRPr lang="es-MX" dirty="0"/>
          </a:p>
          <a:p>
            <a:pPr marL="0" indent="0" algn="just">
              <a:buNone/>
            </a:pPr>
            <a:r>
              <a:rPr lang="es-MX" sz="2800" dirty="0" smtClean="0"/>
              <a:t>Dios </a:t>
            </a:r>
            <a:r>
              <a:rPr lang="es-MX" sz="2800" dirty="0"/>
              <a:t>ha dotado a cada uno de diferentes dones, para que el cuerpo de Cristo pueda funcionar bajo el poder del Espíritu Santo; que opera en los dones dados a los creyentes que tienen el Espíritu Santo.</a:t>
            </a:r>
          </a:p>
        </p:txBody>
      </p:sp>
    </p:spTree>
    <p:extLst>
      <p:ext uri="{BB962C8B-B14F-4D97-AF65-F5344CB8AC3E}">
        <p14:creationId xmlns:p14="http://schemas.microsoft.com/office/powerpoint/2010/main" val="31243810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9864"/>
            <a:ext cx="8229600" cy="4525963"/>
          </a:xfrm>
        </p:spPr>
        <p:txBody>
          <a:bodyPr>
            <a:normAutofit/>
          </a:bodyPr>
          <a:lstStyle/>
          <a:p>
            <a:pPr marL="0" indent="0" algn="just">
              <a:buNone/>
            </a:pPr>
            <a:r>
              <a:rPr lang="es-MX" sz="2800" dirty="0"/>
              <a:t>Cada creyente deberá procurar saber, qué don le ha sido asignado para ministrarlo al cuerpo de Cristo; ya que se nos pedirá cuentas de qué hemos hecho con ellos. </a:t>
            </a:r>
            <a:endParaRPr lang="es-MX" sz="2800" dirty="0" smtClean="0"/>
          </a:p>
          <a:p>
            <a:pPr marL="0" indent="0" algn="just">
              <a:buNone/>
            </a:pPr>
            <a:endParaRPr lang="es-MX" sz="2800" dirty="0"/>
          </a:p>
          <a:p>
            <a:pPr marL="0" indent="0" algn="just">
              <a:buNone/>
            </a:pPr>
            <a:r>
              <a:rPr lang="es-MX" sz="2800" dirty="0" smtClean="0"/>
              <a:t>1 </a:t>
            </a:r>
            <a:r>
              <a:rPr lang="es-MX" sz="2800" dirty="0"/>
              <a:t>Corintios 14:12: </a:t>
            </a:r>
            <a:endParaRPr lang="es-MX" sz="2800" dirty="0" smtClean="0"/>
          </a:p>
          <a:p>
            <a:pPr marL="0" indent="0" algn="just">
              <a:buNone/>
            </a:pPr>
            <a:r>
              <a:rPr lang="es-MX" sz="2800" b="1" dirty="0" smtClean="0"/>
              <a:t>“</a:t>
            </a:r>
            <a:r>
              <a:rPr lang="es-MX" sz="2800" b="1" dirty="0"/>
              <a:t>Así también vosotros; pues que anheláis dones espirituales, procurad abundar en ellos para edificación de la iglesia”.</a:t>
            </a:r>
          </a:p>
        </p:txBody>
      </p:sp>
    </p:spTree>
    <p:extLst>
      <p:ext uri="{BB962C8B-B14F-4D97-AF65-F5344CB8AC3E}">
        <p14:creationId xmlns:p14="http://schemas.microsoft.com/office/powerpoint/2010/main" val="3479411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0881"/>
            <a:ext cx="8229600" cy="4525963"/>
          </a:xfrm>
        </p:spPr>
        <p:txBody>
          <a:bodyPr>
            <a:normAutofit fontScale="85000" lnSpcReduction="20000"/>
          </a:bodyPr>
          <a:lstStyle/>
          <a:p>
            <a:pPr marL="0" indent="0">
              <a:buNone/>
            </a:pPr>
            <a:r>
              <a:rPr lang="es-MX" sz="4300" b="1" dirty="0"/>
              <a:t>INTRODUCCIÓN </a:t>
            </a:r>
            <a:endParaRPr lang="es-MX" sz="4300" b="1" dirty="0" smtClean="0"/>
          </a:p>
          <a:p>
            <a:pPr marL="0" indent="0" algn="just">
              <a:buNone/>
            </a:pPr>
            <a:r>
              <a:rPr lang="es-MX" dirty="0" smtClean="0"/>
              <a:t>Los </a:t>
            </a:r>
            <a:r>
              <a:rPr lang="es-MX" dirty="0"/>
              <a:t>dones vienen de parte de Dios. Que viene de su misma presencia. Efesios 4:8 nos declara: </a:t>
            </a:r>
            <a:endParaRPr lang="es-MX" dirty="0" smtClean="0"/>
          </a:p>
          <a:p>
            <a:pPr marL="0" indent="0" algn="just">
              <a:buNone/>
            </a:pPr>
            <a:r>
              <a:rPr lang="es-MX" b="1" dirty="0" smtClean="0"/>
              <a:t>“</a:t>
            </a:r>
            <a:r>
              <a:rPr lang="es-MX" b="1" dirty="0"/>
              <a:t>Por lo cual dice: Subiendo a lo alto, llevó cautiva la cautividad, Y dio dones a los hombres”. </a:t>
            </a:r>
            <a:r>
              <a:rPr lang="es-MX" dirty="0"/>
              <a:t>Y en Santiago 1:17: </a:t>
            </a:r>
            <a:endParaRPr lang="es-MX" dirty="0" smtClean="0"/>
          </a:p>
          <a:p>
            <a:pPr marL="0" indent="0" algn="just">
              <a:buNone/>
            </a:pPr>
            <a:r>
              <a:rPr lang="es-MX" b="1" dirty="0" smtClean="0"/>
              <a:t>“</a:t>
            </a:r>
            <a:r>
              <a:rPr lang="es-MX" b="1" dirty="0"/>
              <a:t>Toda buena DÁDIVA y todo don perfecto desciende de lo alto, del Padre de las luces, en el cual no hay mudanza, ni sombra de variación”.</a:t>
            </a:r>
            <a:r>
              <a:rPr lang="es-MX" dirty="0"/>
              <a:t> Hechos 8:20: </a:t>
            </a:r>
            <a:r>
              <a:rPr lang="es-MX" b="1" dirty="0"/>
              <a:t>“Entonces Pedro le dijo: Tu dinero perezca contigo, porque has pensado que el don de Dios se obtiene con dinero”. </a:t>
            </a:r>
          </a:p>
        </p:txBody>
      </p:sp>
    </p:spTree>
    <p:extLst>
      <p:ext uri="{BB962C8B-B14F-4D97-AF65-F5344CB8AC3E}">
        <p14:creationId xmlns:p14="http://schemas.microsoft.com/office/powerpoint/2010/main" val="146522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00839"/>
            <a:ext cx="8229600" cy="4627180"/>
          </a:xfrm>
        </p:spPr>
        <p:txBody>
          <a:bodyPr>
            <a:noAutofit/>
          </a:bodyPr>
          <a:lstStyle/>
          <a:p>
            <a:pPr marL="0" indent="0" algn="just">
              <a:buNone/>
            </a:pPr>
            <a:r>
              <a:rPr lang="es-MX" sz="2800" dirty="0"/>
              <a:t>Hay una diferencia entre Talento y Don: </a:t>
            </a:r>
            <a:endParaRPr lang="es-MX" sz="2800" dirty="0" smtClean="0"/>
          </a:p>
          <a:p>
            <a:pPr marL="514350" indent="-514350" algn="just">
              <a:buAutoNum type="alphaUcPeriod"/>
            </a:pPr>
            <a:r>
              <a:rPr lang="es-MX" sz="2800" dirty="0" smtClean="0"/>
              <a:t>TALENTO</a:t>
            </a:r>
            <a:r>
              <a:rPr lang="es-MX" sz="2800" dirty="0"/>
              <a:t>. Conjunto de aptitudes o destrezas </a:t>
            </a:r>
            <a:endParaRPr lang="es-MX" sz="2800" dirty="0" smtClean="0"/>
          </a:p>
          <a:p>
            <a:pPr marL="0" indent="0" algn="just">
              <a:buNone/>
            </a:pPr>
            <a:r>
              <a:rPr lang="es-MX" sz="2800" dirty="0" smtClean="0"/>
              <a:t>sobresalientes</a:t>
            </a:r>
            <a:r>
              <a:rPr lang="es-MX" sz="2800" dirty="0"/>
              <a:t>, respecto de un grupo para realizar una tarea determinada; en forma exitosa. Mediante el aprendizaje continuo y la destreza, lograr desarrollar aquella aptitud</a:t>
            </a:r>
            <a:r>
              <a:rPr lang="es-MX" sz="2800" dirty="0" smtClean="0"/>
              <a:t>.</a:t>
            </a:r>
          </a:p>
          <a:p>
            <a:pPr marL="0" indent="0" algn="just">
              <a:buNone/>
            </a:pPr>
            <a:r>
              <a:rPr lang="es-MX" sz="2800" dirty="0" smtClean="0"/>
              <a:t>Mateo </a:t>
            </a:r>
            <a:r>
              <a:rPr lang="es-MX" sz="2800" dirty="0"/>
              <a:t>25:14-15: </a:t>
            </a:r>
            <a:r>
              <a:rPr lang="es-MX" sz="2800" b="1" dirty="0"/>
              <a:t>“Porque el reino de los cielos es como un hombre que yéndose lejos, llamó a sus siervos y les entregó sus bienes. A uno dio cinco talentos, y a otro dos, y a otro uno, a cada uno conforme a su capacidad; y luego se fue lejos”. </a:t>
            </a:r>
          </a:p>
        </p:txBody>
      </p:sp>
    </p:spTree>
    <p:extLst>
      <p:ext uri="{BB962C8B-B14F-4D97-AF65-F5344CB8AC3E}">
        <p14:creationId xmlns:p14="http://schemas.microsoft.com/office/powerpoint/2010/main" val="1952267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2800" dirty="0"/>
              <a:t>B. DON. </a:t>
            </a:r>
            <a:endParaRPr lang="es-MX" sz="2800" dirty="0" smtClean="0"/>
          </a:p>
          <a:p>
            <a:pPr marL="0" indent="0" algn="just">
              <a:buNone/>
            </a:pPr>
            <a:r>
              <a:rPr lang="es-MX" sz="2800" dirty="0" smtClean="0"/>
              <a:t>Carisma </a:t>
            </a:r>
            <a:r>
              <a:rPr lang="es-MX" sz="2800" dirty="0"/>
              <a:t>que da el Espíritu Santo, para desarrollar y edificar espiritualmente a la comunidad creyente. No se necesita desarrollar la destreza o aprendizaje, Dios lo suple. </a:t>
            </a:r>
            <a:endParaRPr lang="es-MX" sz="2800" dirty="0" smtClean="0"/>
          </a:p>
          <a:p>
            <a:pPr marL="0" indent="0" algn="just">
              <a:buNone/>
            </a:pPr>
            <a:endParaRPr lang="es-MX" sz="2800" dirty="0"/>
          </a:p>
          <a:p>
            <a:pPr marL="0" indent="0" algn="just">
              <a:buNone/>
            </a:pPr>
            <a:r>
              <a:rPr lang="es-MX" sz="2800" dirty="0" smtClean="0"/>
              <a:t>1 </a:t>
            </a:r>
            <a:r>
              <a:rPr lang="es-MX" sz="2800" dirty="0"/>
              <a:t>Corintios 12:31: </a:t>
            </a:r>
            <a:endParaRPr lang="es-MX" sz="2800" dirty="0" smtClean="0"/>
          </a:p>
          <a:p>
            <a:pPr marL="0" indent="0" algn="just">
              <a:buNone/>
            </a:pPr>
            <a:r>
              <a:rPr lang="es-MX" sz="2800" b="1" dirty="0" smtClean="0"/>
              <a:t>“</a:t>
            </a:r>
            <a:r>
              <a:rPr lang="es-MX" sz="2800" b="1" dirty="0"/>
              <a:t>Procurad, pues, los dones mejores. Mas yo os muestro un camino aun más excelente”.</a:t>
            </a:r>
          </a:p>
        </p:txBody>
      </p:sp>
    </p:spTree>
    <p:extLst>
      <p:ext uri="{BB962C8B-B14F-4D97-AF65-F5344CB8AC3E}">
        <p14:creationId xmlns:p14="http://schemas.microsoft.com/office/powerpoint/2010/main" val="212745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46814"/>
            <a:ext cx="8229600" cy="4525963"/>
          </a:xfrm>
        </p:spPr>
        <p:txBody>
          <a:bodyPr>
            <a:normAutofit/>
          </a:bodyPr>
          <a:lstStyle/>
          <a:p>
            <a:pPr marL="0" indent="0" algn="just">
              <a:buNone/>
            </a:pPr>
            <a:r>
              <a:rPr lang="es-MX" sz="2800" dirty="0"/>
              <a:t>EXISTEN DIVERSOS DONES, ENUMERAREMOS ALGUNOS: </a:t>
            </a:r>
            <a:endParaRPr lang="es-MX" sz="2800" dirty="0" smtClean="0"/>
          </a:p>
          <a:p>
            <a:pPr marL="0" indent="0" algn="just">
              <a:buNone/>
            </a:pPr>
            <a:r>
              <a:rPr lang="es-MX" sz="2800" b="1" dirty="0" smtClean="0"/>
              <a:t>I</a:t>
            </a:r>
            <a:r>
              <a:rPr lang="es-MX" sz="2800" b="1" dirty="0"/>
              <a:t>.- PALABRA DE SABIDURÍA </a:t>
            </a:r>
            <a:endParaRPr lang="es-MX" sz="2800" b="1" dirty="0" smtClean="0"/>
          </a:p>
          <a:p>
            <a:pPr marL="0" indent="0" algn="just">
              <a:buNone/>
            </a:pPr>
            <a:endParaRPr lang="es-MX" sz="2800" dirty="0"/>
          </a:p>
          <a:p>
            <a:pPr marL="0" indent="0" algn="just">
              <a:buNone/>
            </a:pPr>
            <a:r>
              <a:rPr lang="es-MX" sz="2800" dirty="0" smtClean="0"/>
              <a:t>1 </a:t>
            </a:r>
            <a:r>
              <a:rPr lang="es-MX" sz="2800" dirty="0"/>
              <a:t>Corintios 12:8: </a:t>
            </a:r>
            <a:endParaRPr lang="es-MX" sz="2800" dirty="0" smtClean="0"/>
          </a:p>
          <a:p>
            <a:pPr marL="0" indent="0" algn="just">
              <a:buNone/>
            </a:pPr>
            <a:r>
              <a:rPr lang="es-MX" sz="2800" b="1" dirty="0" smtClean="0"/>
              <a:t>“</a:t>
            </a:r>
            <a:r>
              <a:rPr lang="es-MX" sz="2800" b="1" dirty="0"/>
              <a:t>Porque a éste es dada por el Espíritu palabra de sabiduría; a otro, palabra de ciencia según el mismo Espíritu”.</a:t>
            </a:r>
          </a:p>
        </p:txBody>
      </p:sp>
    </p:spTree>
    <p:extLst>
      <p:ext uri="{BB962C8B-B14F-4D97-AF65-F5344CB8AC3E}">
        <p14:creationId xmlns:p14="http://schemas.microsoft.com/office/powerpoint/2010/main" val="4019767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57989"/>
            <a:ext cx="8229600" cy="4525963"/>
          </a:xfrm>
        </p:spPr>
        <p:txBody>
          <a:bodyPr>
            <a:normAutofit/>
          </a:bodyPr>
          <a:lstStyle/>
          <a:p>
            <a:pPr marL="0" indent="0" algn="just">
              <a:buNone/>
            </a:pPr>
            <a:r>
              <a:rPr lang="es-MX" sz="4000" b="1" dirty="0"/>
              <a:t>II.- HAY EL DON DE PALABRA DE SABIDURÍA </a:t>
            </a:r>
            <a:endParaRPr lang="es-MX" sz="4000" b="1" dirty="0" smtClean="0"/>
          </a:p>
          <a:p>
            <a:pPr marL="0" indent="0" algn="just">
              <a:buNone/>
            </a:pPr>
            <a:endParaRPr lang="es-MX" sz="2800" dirty="0"/>
          </a:p>
          <a:p>
            <a:pPr marL="0" indent="0" algn="just">
              <a:buNone/>
            </a:pPr>
            <a:r>
              <a:rPr lang="es-MX" sz="2800" dirty="0" smtClean="0"/>
              <a:t>Es </a:t>
            </a:r>
            <a:r>
              <a:rPr lang="es-MX" sz="2800" dirty="0"/>
              <a:t>una porción de sabiduría de Dios, en una situación en particular. </a:t>
            </a:r>
            <a:endParaRPr lang="es-MX" sz="2800" dirty="0" smtClean="0"/>
          </a:p>
          <a:p>
            <a:pPr marL="0" indent="0" algn="just">
              <a:buNone/>
            </a:pPr>
            <a:r>
              <a:rPr lang="es-MX" sz="2800" dirty="0" smtClean="0"/>
              <a:t>1 </a:t>
            </a:r>
            <a:r>
              <a:rPr lang="es-MX" sz="2800" dirty="0"/>
              <a:t>Corintios 12:8: </a:t>
            </a:r>
            <a:r>
              <a:rPr lang="es-MX" sz="2800" b="1" dirty="0"/>
              <a:t>“Porque a éste es dada por el Espíritu palabra de sabiduría; a otro, palabra de ciencia según el mismo Espíritu”.</a:t>
            </a:r>
          </a:p>
        </p:txBody>
      </p:sp>
    </p:spTree>
    <p:extLst>
      <p:ext uri="{BB962C8B-B14F-4D97-AF65-F5344CB8AC3E}">
        <p14:creationId xmlns:p14="http://schemas.microsoft.com/office/powerpoint/2010/main" val="2132683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1898"/>
            <a:ext cx="8229600" cy="4525963"/>
          </a:xfrm>
        </p:spPr>
        <p:txBody>
          <a:bodyPr/>
          <a:lstStyle/>
          <a:p>
            <a:pPr marL="0" indent="0">
              <a:buNone/>
            </a:pPr>
            <a:r>
              <a:rPr lang="es-MX" sz="4000" b="1" dirty="0"/>
              <a:t>III.- PALABRA DE CIENCIA </a:t>
            </a:r>
            <a:endParaRPr lang="es-MX" sz="4000" b="1" dirty="0" smtClean="0"/>
          </a:p>
          <a:p>
            <a:pPr marL="0" indent="0" algn="just">
              <a:buNone/>
            </a:pPr>
            <a:r>
              <a:rPr lang="es-MX" sz="2800" dirty="0" smtClean="0"/>
              <a:t>Ciencia </a:t>
            </a:r>
            <a:r>
              <a:rPr lang="es-MX" sz="2800" dirty="0"/>
              <a:t>= Conocimiento, Saber, Revelación. </a:t>
            </a:r>
            <a:endParaRPr lang="es-MX" sz="2800" dirty="0" smtClean="0"/>
          </a:p>
          <a:p>
            <a:pPr marL="0" indent="0" algn="just">
              <a:buNone/>
            </a:pPr>
            <a:endParaRPr lang="es-MX" sz="2800" dirty="0"/>
          </a:p>
          <a:p>
            <a:pPr marL="0" indent="0" algn="just">
              <a:buNone/>
            </a:pPr>
            <a:r>
              <a:rPr lang="es-MX" sz="2800" dirty="0" smtClean="0"/>
              <a:t>1 </a:t>
            </a:r>
            <a:r>
              <a:rPr lang="es-MX" sz="2800" dirty="0"/>
              <a:t>Corintios 12:8: </a:t>
            </a:r>
            <a:endParaRPr lang="es-MX" sz="2800" dirty="0" smtClean="0"/>
          </a:p>
          <a:p>
            <a:pPr marL="0" indent="0" algn="just">
              <a:buNone/>
            </a:pPr>
            <a:r>
              <a:rPr lang="es-MX" sz="2800" b="1" dirty="0" smtClean="0"/>
              <a:t>“</a:t>
            </a:r>
            <a:r>
              <a:rPr lang="es-MX" sz="2800" b="1" dirty="0"/>
              <a:t>Porque a éste es dada por el Espíritu palabra de sabiduría; a otro, palabra de ciencia según el mismo Espíritu”. </a:t>
            </a:r>
          </a:p>
        </p:txBody>
      </p:sp>
    </p:spTree>
    <p:extLst>
      <p:ext uri="{BB962C8B-B14F-4D97-AF65-F5344CB8AC3E}">
        <p14:creationId xmlns:p14="http://schemas.microsoft.com/office/powerpoint/2010/main" val="15060079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320</TotalTime>
  <Words>2566</Words>
  <Application>Microsoft Office PowerPoint</Application>
  <PresentationFormat>Presentación en pantalla (4:3)</PresentationFormat>
  <Paragraphs>127</Paragraphs>
  <Slides>35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35</vt:i4>
      </vt:variant>
    </vt:vector>
  </HeadingPairs>
  <TitlesOfParts>
    <vt:vector size="38"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69</cp:revision>
  <dcterms:created xsi:type="dcterms:W3CDTF">2016-01-29T05:02:58Z</dcterms:created>
  <dcterms:modified xsi:type="dcterms:W3CDTF">2018-01-31T17:57:03Z</dcterms:modified>
  <cp:category/>
</cp:coreProperties>
</file>