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84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3922"/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47" autoAdjust="0"/>
    <p:restoredTop sz="96606" autoAdjust="0"/>
  </p:normalViewPr>
  <p:slideViewPr>
    <p:cSldViewPr snapToGrid="0" snapToObjects="1">
      <p:cViewPr varScale="1">
        <p:scale>
          <a:sx n="88" d="100"/>
          <a:sy n="88" d="100"/>
        </p:scale>
        <p:origin x="1650" y="84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adur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1414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b="1" dirty="0"/>
              <a:t>EVENTO PUENTE FIESTA DE LA COSECHA (BAUTISMOS) </a:t>
            </a:r>
            <a:endParaRPr lang="es-MX" sz="2800" dirty="0"/>
          </a:p>
          <a:p>
            <a:pPr marL="0" indent="0" algn="just">
              <a:buNone/>
            </a:pPr>
            <a:endParaRPr lang="es-MX" sz="2800" dirty="0" smtClean="0"/>
          </a:p>
          <a:p>
            <a:pPr marL="0" indent="0" algn="just">
              <a:buNone/>
            </a:pPr>
            <a:r>
              <a:rPr lang="es-MX" dirty="0" smtClean="0"/>
              <a:t>Es </a:t>
            </a:r>
            <a:r>
              <a:rPr lang="es-MX" dirty="0"/>
              <a:t>muy importante que mientras el nuevo creyente va a la </a:t>
            </a:r>
            <a:r>
              <a:rPr lang="es-MX" b="1" dirty="0"/>
              <a:t>ESCUELA SÍGAME </a:t>
            </a:r>
            <a:r>
              <a:rPr lang="es-MX" dirty="0"/>
              <a:t>del nivel NACER, siga integrado a un grupo de amistad entre semana y a la celebración dominical; para su desarrollo integral en el cuerpo de Cristo. </a:t>
            </a:r>
          </a:p>
        </p:txBody>
      </p:sp>
    </p:spTree>
    <p:extLst>
      <p:ext uri="{BB962C8B-B14F-4D97-AF65-F5344CB8AC3E}">
        <p14:creationId xmlns:p14="http://schemas.microsoft.com/office/powerpoint/2010/main" val="4049040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3798"/>
            <a:ext cx="8229600" cy="47223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b="1" dirty="0"/>
              <a:t>PROPÓSITO CRECER 2: </a:t>
            </a:r>
            <a:r>
              <a:rPr lang="es-MX" dirty="0"/>
              <a:t>Marcos 4: 27: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Y duerme y se levanta, de noche y de día, y la semilla brota y crece sin que él sepa cómo…”. </a:t>
            </a:r>
            <a:endParaRPr lang="es-MX" dirty="0"/>
          </a:p>
          <a:p>
            <a:pPr marL="0" indent="0" algn="just">
              <a:buNone/>
            </a:pPr>
            <a:endParaRPr lang="es-MX" b="1" dirty="0" smtClean="0"/>
          </a:p>
          <a:p>
            <a:pPr marL="0" indent="0" algn="just">
              <a:buNone/>
            </a:pPr>
            <a:r>
              <a:rPr lang="es-MX" dirty="0" smtClean="0"/>
              <a:t>El </a:t>
            </a:r>
            <a:r>
              <a:rPr lang="es-MX" dirty="0"/>
              <a:t>CRECIMIENTO de un discípulo no es producto de la casualidad, sino de un proceso bien pensado. El Señor antes de enviar a sus discípulos, los pasó por su ESCUELA SÍGAME. </a:t>
            </a:r>
          </a:p>
        </p:txBody>
      </p:sp>
    </p:spTree>
    <p:extLst>
      <p:ext uri="{BB962C8B-B14F-4D97-AF65-F5344CB8AC3E}">
        <p14:creationId xmlns:p14="http://schemas.microsoft.com/office/powerpoint/2010/main" val="1119717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488" y="1512123"/>
            <a:ext cx="825535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dirty="0"/>
              <a:t>Lucas 9:23: </a:t>
            </a:r>
            <a:endParaRPr lang="es-MX" sz="3600" dirty="0" smtClean="0"/>
          </a:p>
          <a:p>
            <a:pPr algn="just"/>
            <a:r>
              <a:rPr lang="es-MX" sz="3600" b="1" dirty="0" smtClean="0"/>
              <a:t>“</a:t>
            </a:r>
            <a:r>
              <a:rPr lang="es-MX" sz="3600" b="1" dirty="0"/>
              <a:t>Y decía a todos: Si alguno quiere venir en pos de mí, niéguese a sí mismo, tome su cruz cada día, y SÍGAME”. </a:t>
            </a:r>
            <a:endParaRPr lang="es-MX" sz="3600" b="1" dirty="0" smtClean="0"/>
          </a:p>
          <a:p>
            <a:pPr algn="just"/>
            <a:r>
              <a:rPr lang="es-MX" sz="3600" dirty="0" smtClean="0"/>
              <a:t>La </a:t>
            </a:r>
            <a:r>
              <a:rPr lang="es-MX" sz="3600" dirty="0"/>
              <a:t>vida ministerial de nuestro Señor Jesús, la podemos resumir diciendo: que dedicaba casi todo el día a sus discípulos, pero unas pocas horas a la multitud. </a:t>
            </a:r>
          </a:p>
        </p:txBody>
      </p:sp>
    </p:spTree>
    <p:extLst>
      <p:ext uri="{BB962C8B-B14F-4D97-AF65-F5344CB8AC3E}">
        <p14:creationId xmlns:p14="http://schemas.microsoft.com/office/powerpoint/2010/main" val="3549863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293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dirty="0"/>
              <a:t>Para seguir desarrollándose como un verdadero discípulo, seguirá en los propósitos de la Estrategia de Jesús; durante el nivel 2 CRECER (8 semanas de 3 lecciones por semana, para un total de 24 lecciones), que tiene una duración de 60 días; por un total de CRECER de 2 meses. </a:t>
            </a:r>
          </a:p>
          <a:p>
            <a:pPr marL="0" indent="0" algn="just">
              <a:buNone/>
            </a:pPr>
            <a:endParaRPr lang="es-MX" sz="2400" dirty="0" smtClean="0"/>
          </a:p>
          <a:p>
            <a:pPr marL="0" indent="0" algn="just">
              <a:buNone/>
            </a:pPr>
            <a:r>
              <a:rPr lang="es-MX" sz="2400" dirty="0" smtClean="0"/>
              <a:t>Seguirá </a:t>
            </a:r>
            <a:r>
              <a:rPr lang="es-MX" sz="2400" dirty="0"/>
              <a:t>durante esos 60 días conectado a un Grupo de Amistad y a la celebración dominical; en el segundo nivel CRECER, es importante que se realice un evento puente, para ministrarle por parte del Espíritu Santo si no lo ha recibido; como parte de su crecimiento espiritual. </a:t>
            </a:r>
          </a:p>
        </p:txBody>
      </p:sp>
    </p:spTree>
    <p:extLst>
      <p:ext uri="{BB962C8B-B14F-4D97-AF65-F5344CB8AC3E}">
        <p14:creationId xmlns:p14="http://schemas.microsoft.com/office/powerpoint/2010/main" val="1261073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2419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600" b="1" dirty="0"/>
              <a:t>EVENTO PUENTE NOCHE DE AVIVAMIENTO </a:t>
            </a:r>
            <a:endParaRPr lang="es-MX" sz="3600" dirty="0"/>
          </a:p>
          <a:p>
            <a:pPr marL="0" indent="0" algn="just">
              <a:buNone/>
            </a:pPr>
            <a:r>
              <a:rPr lang="es-MX" sz="3600" b="1" dirty="0" smtClean="0"/>
              <a:t>PROPÓSITO </a:t>
            </a:r>
            <a:r>
              <a:rPr lang="es-MX" sz="3600" b="1" dirty="0"/>
              <a:t>MADURAR 3: </a:t>
            </a:r>
            <a:endParaRPr lang="es-MX" sz="3600" b="1" dirty="0" smtClean="0"/>
          </a:p>
          <a:p>
            <a:pPr marL="0" indent="0" algn="just">
              <a:buNone/>
            </a:pPr>
            <a:r>
              <a:rPr lang="es-MX" sz="3600" dirty="0" smtClean="0"/>
              <a:t>Marcos </a:t>
            </a:r>
            <a:r>
              <a:rPr lang="es-MX" sz="3600" dirty="0"/>
              <a:t>4:28: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Porque de suyo lleva fruto la tierra, primero hierba, luego espiga, después grano lleno en la espiga…”. 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72003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691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sz="3000" b="1" dirty="0"/>
              <a:t>LA MADUREZ de un discípulo, </a:t>
            </a:r>
            <a:r>
              <a:rPr lang="es-MX" sz="3000" dirty="0"/>
              <a:t>es indispensable para que no tengamos solo creyentes inmaduros en las iglesias; que son presa fácil del enemigo y terminamos perdiendo la cosecha, ya que no logran MADURAR su vida cristiana. </a:t>
            </a:r>
            <a:endParaRPr lang="es-MX" sz="3000" dirty="0" smtClean="0"/>
          </a:p>
          <a:p>
            <a:pPr marL="0" indent="0" algn="just">
              <a:buNone/>
            </a:pPr>
            <a:r>
              <a:rPr lang="es-MX" sz="3000" dirty="0" smtClean="0"/>
              <a:t>Algunos </a:t>
            </a:r>
            <a:r>
              <a:rPr lang="es-MX" sz="3000" dirty="0"/>
              <a:t>terminan en tener congregantes que no se integran a SERVIR A DIOS, que solo demandan atención como bebés espirituales. MADURAR tiene el propósito de ponerle responsabilidades en sus hombros, empezando con ser un SERVIDOR (Timoteo) dentro de un grupo de amistad.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8294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5655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b="1" dirty="0"/>
              <a:t>Duración </a:t>
            </a:r>
            <a:r>
              <a:rPr lang="es-MX" sz="2800" dirty="0"/>
              <a:t>: 8 semanas de 3 lecciones por semana, un total de 24 lecciones con duración de 60 días.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Un </a:t>
            </a:r>
            <a:r>
              <a:rPr lang="es-MX" sz="2800" dirty="0"/>
              <a:t>período total de MADURAR de 2 meses. </a:t>
            </a:r>
          </a:p>
          <a:p>
            <a:pPr marL="0" indent="0" algn="just">
              <a:buNone/>
            </a:pPr>
            <a:r>
              <a:rPr lang="es-MX" sz="2800" dirty="0" smtClean="0"/>
              <a:t>Estará </a:t>
            </a:r>
            <a:r>
              <a:rPr lang="es-MX" sz="2800" dirty="0"/>
              <a:t>conectado al grupo de amistad, donde en este nivel deberán ponerlo al terminar como un Timoteo o ayudante del líder, por dos meses; para ir aprendiendo a servir en el GDA. También seguirá conectado a la celebración dominical, que lo hará madurar para servir como LÍDER de un grupo de amistad. </a:t>
            </a:r>
          </a:p>
        </p:txBody>
      </p:sp>
    </p:spTree>
    <p:extLst>
      <p:ext uri="{BB962C8B-B14F-4D97-AF65-F5344CB8AC3E}">
        <p14:creationId xmlns:p14="http://schemas.microsoft.com/office/powerpoint/2010/main" val="2659008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414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b="1" dirty="0"/>
              <a:t>Al terminar el NIVEL MADURAR 3 en la fiesta del Timoteo, será instalado como ayudante del líder por 2 meses; </a:t>
            </a:r>
            <a:r>
              <a:rPr lang="es-MX" dirty="0"/>
              <a:t>para que al terminar el nivel </a:t>
            </a:r>
            <a:r>
              <a:rPr lang="es-MX" b="1" dirty="0"/>
              <a:t>MULTIPLICAR, </a:t>
            </a:r>
            <a:r>
              <a:rPr lang="es-MX" dirty="0"/>
              <a:t>se convierta en un nuevo líder capacitado para hacer lo mismo con otros.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2 </a:t>
            </a:r>
            <a:r>
              <a:rPr lang="es-MX" dirty="0"/>
              <a:t>Timoteo 2:2: </a:t>
            </a:r>
            <a:r>
              <a:rPr lang="es-MX" b="1" dirty="0"/>
              <a:t>“Lo que has oído de mí ante muchos testigos, esto encarga a hombres fieles que sean idóneos para enseñar también a otros”. </a:t>
            </a:r>
            <a:endParaRPr lang="es-MX" dirty="0"/>
          </a:p>
          <a:p>
            <a:pPr marL="0" indent="0" algn="just">
              <a:buNone/>
            </a:pPr>
            <a:endParaRPr lang="es-MX" b="1" dirty="0" smtClean="0"/>
          </a:p>
          <a:p>
            <a:pPr marL="0" indent="0" algn="just">
              <a:buNone/>
            </a:pPr>
            <a:r>
              <a:rPr lang="es-MX" b="1" dirty="0" smtClean="0"/>
              <a:t>EVENTO </a:t>
            </a:r>
            <a:r>
              <a:rPr lang="es-MX" b="1" dirty="0"/>
              <a:t>PUENTE FIESTA DE TIMOTEO EN EL GRUPO DE AMISTAD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317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1413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b="1" dirty="0"/>
              <a:t>PROPÓSITO MULTIPLICAR 4: </a:t>
            </a:r>
            <a:r>
              <a:rPr lang="es-MX" sz="2800" dirty="0"/>
              <a:t>Marcos 4: 28: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Porque de suyo lleva fruto la tierra, </a:t>
            </a:r>
            <a:r>
              <a:rPr lang="es-MX" sz="2800" b="1" dirty="0" smtClean="0"/>
              <a:t>primero </a:t>
            </a:r>
            <a:r>
              <a:rPr lang="es-MX" sz="2800" b="1" dirty="0"/>
              <a:t>hierba, luego espiga, después grano lleno en la espiga; y cuando el fruto está maduro, en seguida se mete la hoz, porque la siega ha llegado”. </a:t>
            </a:r>
            <a:endParaRPr lang="es-MX" sz="2800" dirty="0"/>
          </a:p>
          <a:p>
            <a:pPr marL="0" indent="0" algn="just">
              <a:buNone/>
            </a:pP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En </a:t>
            </a:r>
            <a:r>
              <a:rPr lang="es-MX" sz="2800" dirty="0"/>
              <a:t>este último propósito, la meta es que no solo sirva en la iglesia como un ayudante de un GDA; sino que él también se convierta en un multiplicador de almas. </a:t>
            </a:r>
          </a:p>
        </p:txBody>
      </p:sp>
    </p:spTree>
    <p:extLst>
      <p:ext uri="{BB962C8B-B14F-4D97-AF65-F5344CB8AC3E}">
        <p14:creationId xmlns:p14="http://schemas.microsoft.com/office/powerpoint/2010/main" val="563030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dirty="0"/>
              <a:t>Marcos 4:8 </a:t>
            </a:r>
            <a:endParaRPr lang="es-MX" sz="4000" dirty="0" smtClean="0"/>
          </a:p>
          <a:p>
            <a:pPr marL="0" indent="0" algn="just">
              <a:buNone/>
            </a:pPr>
            <a:r>
              <a:rPr lang="es-MX" sz="4000" b="1" dirty="0" smtClean="0"/>
              <a:t>“</a:t>
            </a:r>
            <a:r>
              <a:rPr lang="es-MX" sz="4000" b="1" dirty="0"/>
              <a:t>Pero otra parte cayó en buena tierra, y dio fruto, pues brotó y creció, y produjo a treinta, a sesenta, y a ciento por uno”. 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719408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6600" b="1" dirty="0" smtClean="0"/>
              <a:t>IMPLEMENTACION DE LOS PROPOSITOS DE LA ESTRATEGIA DE JESUS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7888"/>
            <a:ext cx="8229600" cy="483827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b="1" dirty="0"/>
              <a:t>SE INTEGRARÁ TAMBIÉN A LA REUNIÓN DEL MEET </a:t>
            </a:r>
            <a:endParaRPr lang="es-MX" dirty="0"/>
          </a:p>
          <a:p>
            <a:pPr marL="0" indent="0" algn="just">
              <a:buNone/>
            </a:pPr>
            <a:r>
              <a:rPr lang="es-MX" dirty="0"/>
              <a:t>(Ministrar, Evaluar, Empoderar y Trazar). En este nivel deberá ser integrado al </a:t>
            </a:r>
            <a:r>
              <a:rPr lang="es-MX" b="1" dirty="0"/>
              <a:t>MEET, </a:t>
            </a:r>
            <a:r>
              <a:rPr lang="es-MX" dirty="0"/>
              <a:t>para que se integre a la visión del pastor principal, para ser ministrado, evaluado , empoderado y trazarle el trabajo que tendrá que realizar cuando ya sea un líder de un </a:t>
            </a:r>
            <a:r>
              <a:rPr lang="es-MX" b="1" dirty="0"/>
              <a:t>GDA</a:t>
            </a:r>
            <a:r>
              <a:rPr lang="es-MX" dirty="0"/>
              <a:t>. Esto para que lleve adelante la visión de la iglesia, para trabajar todos como un ejército en orden. </a:t>
            </a:r>
          </a:p>
          <a:p>
            <a:pPr marL="0" indent="0" algn="just">
              <a:buNone/>
            </a:pPr>
            <a:r>
              <a:rPr lang="es-MX" dirty="0" smtClean="0"/>
              <a:t>Cantares </a:t>
            </a:r>
            <a:r>
              <a:rPr lang="es-MX" dirty="0"/>
              <a:t>6:4: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Hermosa eres tú,(la iglesia de cristo ) oh amiga mía, como </a:t>
            </a:r>
            <a:r>
              <a:rPr lang="es-MX" b="1" dirty="0" err="1"/>
              <a:t>Tirsa</a:t>
            </a:r>
            <a:r>
              <a:rPr lang="es-MX" b="1" dirty="0"/>
              <a:t>; De desear, como Jerusalén; Imponente como ejércitos en orden”.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7925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b="1" dirty="0"/>
              <a:t>RETIRO DE LIDERAZGO: </a:t>
            </a:r>
            <a:r>
              <a:rPr lang="es-MX" sz="3600" dirty="0"/>
              <a:t>Será para lanzarlo a ser MULTIPLICADOR como líder de Grupo de Amistad (1 semana o 7 Días ), para que se apasione de la misión de Jesucristo.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dirty="0" smtClean="0"/>
              <a:t>Este </a:t>
            </a:r>
            <a:r>
              <a:rPr lang="es-MX" sz="3600" dirty="0"/>
              <a:t>retiro se llevará a cabo al terminar el nivel cuatro, antes de ser instalado como líder de grupo de amistad. </a:t>
            </a:r>
          </a:p>
        </p:txBody>
      </p:sp>
    </p:spTree>
    <p:extLst>
      <p:ext uri="{BB962C8B-B14F-4D97-AF65-F5344CB8AC3E}">
        <p14:creationId xmlns:p14="http://schemas.microsoft.com/office/powerpoint/2010/main" val="2577344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414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/>
              <a:t>Duración del nivel 4 ( 8 semanas de 3 lecciones por semana, con un total de 24 lecciones); es de 60 días. Al terminar el nivel 4, deberá celebrarse la FIESTA DE MULTIPLICACIÓN (1 semana o 7 días )con un total de 75 días, para darle autoridad como nuevo líder del grupo de amistad. </a:t>
            </a:r>
          </a:p>
          <a:p>
            <a:pPr marL="0" indent="0" algn="just">
              <a:buNone/>
            </a:pP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Lucas </a:t>
            </a:r>
            <a:r>
              <a:rPr lang="es-MX" sz="2800" dirty="0"/>
              <a:t>10:1: </a:t>
            </a:r>
            <a:r>
              <a:rPr lang="es-MX" sz="2800" b="1" dirty="0"/>
              <a:t>“Después de estas cosas, designó el Señor también a otros setenta, a quienes envió de dos en dos delante de él a toda ciudad y lugar adonde él había de ir”.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7604836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853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b="1" dirty="0"/>
              <a:t>EVENTO PUENTE FIESTA DE MULTIPLICACIÓN </a:t>
            </a:r>
            <a:endParaRPr lang="es-MX" dirty="0"/>
          </a:p>
          <a:p>
            <a:pPr marL="0" indent="0" algn="just">
              <a:buNone/>
            </a:pPr>
            <a:r>
              <a:rPr lang="es-MX" dirty="0"/>
              <a:t>Después de ser graduado de la </a:t>
            </a:r>
            <a:r>
              <a:rPr lang="es-MX" b="1" dirty="0"/>
              <a:t>ESCUELA SÍGAME, </a:t>
            </a:r>
            <a:r>
              <a:rPr lang="es-MX" dirty="0"/>
              <a:t>al terminar los cuatro niveles; es vital que además de estar trabajando hacia el mundo en las casas ,evangelizando y alimentando con la palabra de Dios, también se integre a servir en un ministerio dentro del templo . </a:t>
            </a:r>
          </a:p>
          <a:p>
            <a:pPr marL="0" indent="0" algn="just">
              <a:buNone/>
            </a:pPr>
            <a:r>
              <a:rPr lang="es-MX" b="1" dirty="0"/>
              <a:t>Evangelizar</a:t>
            </a:r>
            <a:r>
              <a:rPr lang="es-MX" dirty="0"/>
              <a:t>: Es lo que yo hago hacia el mundo. </a:t>
            </a:r>
            <a:r>
              <a:rPr lang="es-MX" b="1" dirty="0" smtClean="0"/>
              <a:t> </a:t>
            </a:r>
            <a:endParaRPr lang="es-MX" dirty="0"/>
          </a:p>
          <a:p>
            <a:pPr marL="0" indent="0" algn="just">
              <a:buNone/>
            </a:pPr>
            <a:r>
              <a:rPr lang="es-MX" b="1" dirty="0"/>
              <a:t>Ministerio</a:t>
            </a:r>
            <a:r>
              <a:rPr lang="es-MX" dirty="0"/>
              <a:t>: Es lo que yo hago hacia dentro de la iglesia. </a:t>
            </a:r>
          </a:p>
        </p:txBody>
      </p:sp>
    </p:spTree>
    <p:extLst>
      <p:ext uri="{BB962C8B-B14F-4D97-AF65-F5344CB8AC3E}">
        <p14:creationId xmlns:p14="http://schemas.microsoft.com/office/powerpoint/2010/main" val="2708047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5659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dirty="0"/>
              <a:t>Todo cristiano debe tener tanto una misión hacia el mundo, como un ministerio hacia la iglesia. </a:t>
            </a:r>
          </a:p>
          <a:p>
            <a:pPr marL="0" indent="0" algn="just">
              <a:buNone/>
            </a:pPr>
            <a:r>
              <a:rPr lang="es-MX" dirty="0"/>
              <a:t>2 Timoteo 4:5: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Pero tú sé sobrio en todo, soporta las aflicciones, haz obra de evangelista, cumple tu ministerio”. </a:t>
            </a:r>
            <a:endParaRPr lang="es-MX" dirty="0"/>
          </a:p>
          <a:p>
            <a:pPr marL="0" indent="0" algn="just">
              <a:buNone/>
            </a:pPr>
            <a:r>
              <a:rPr lang="es-MX" dirty="0"/>
              <a:t>1 Corintios 12:22: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Antes bien los miembros del cuerpo que parecen más débiles, son los más necesarios”.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13338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8606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600" b="1" dirty="0"/>
              <a:t>EVENTO PUENTE FERIA DE MINISTERIOS </a:t>
            </a:r>
            <a:endParaRPr lang="es-MX" sz="3600" dirty="0"/>
          </a:p>
          <a:p>
            <a:pPr marL="0" indent="0" algn="just">
              <a:buNone/>
            </a:pPr>
            <a:r>
              <a:rPr lang="es-MX" sz="3600" b="1" dirty="0" smtClean="0"/>
              <a:t>EXCELENCIA </a:t>
            </a:r>
            <a:r>
              <a:rPr lang="es-MX" sz="3600" b="1" dirty="0"/>
              <a:t>POR LOS MINISTERIOS: </a:t>
            </a:r>
            <a:endParaRPr lang="es-MX" sz="3600" b="1" dirty="0" smtClean="0"/>
          </a:p>
          <a:p>
            <a:pPr marL="0" indent="0" algn="just">
              <a:buNone/>
            </a:pPr>
            <a:r>
              <a:rPr lang="es-MX" sz="3600" dirty="0" smtClean="0"/>
              <a:t>Los </a:t>
            </a:r>
            <a:r>
              <a:rPr lang="es-MX" sz="3600" dirty="0"/>
              <a:t>que se gradúan de la </a:t>
            </a:r>
            <a:r>
              <a:rPr lang="es-MX" sz="3600" b="1" dirty="0"/>
              <a:t>ESCUELA SÍGAME </a:t>
            </a:r>
            <a:r>
              <a:rPr lang="es-MX" sz="3600" dirty="0"/>
              <a:t>en sus 4 niveles, seguirán integrados a la Escuela de Ministerios (6 semanas de 2 lecciones por semana o 45 días); en el ministerio que tenga el llamado para servir. Terminando un total de MULTIPLICAR (16 semanas 4 meses en total multiplicar) . </a:t>
            </a:r>
          </a:p>
        </p:txBody>
      </p:sp>
    </p:spTree>
    <p:extLst>
      <p:ext uri="{BB962C8B-B14F-4D97-AF65-F5344CB8AC3E}">
        <p14:creationId xmlns:p14="http://schemas.microsoft.com/office/powerpoint/2010/main" val="20118236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4400" dirty="0" smtClean="0"/>
              <a:t>NACER </a:t>
            </a:r>
            <a:r>
              <a:rPr lang="es-MX" sz="4400" dirty="0"/>
              <a:t>• 4 MESES </a:t>
            </a:r>
          </a:p>
          <a:p>
            <a:pPr marL="0" indent="0" algn="just">
              <a:buNone/>
            </a:pPr>
            <a:r>
              <a:rPr lang="es-MX" sz="4400" dirty="0"/>
              <a:t>CRECER • 2 MESES </a:t>
            </a:r>
          </a:p>
          <a:p>
            <a:pPr marL="0" indent="0" algn="just">
              <a:buNone/>
            </a:pPr>
            <a:r>
              <a:rPr lang="es-MX" sz="4400" dirty="0"/>
              <a:t>MADURAR • 2 MESES </a:t>
            </a:r>
          </a:p>
          <a:p>
            <a:pPr marL="0" indent="0" algn="just">
              <a:buNone/>
            </a:pPr>
            <a:r>
              <a:rPr lang="es-MX" sz="4400" dirty="0"/>
              <a:t>MULTIPLICAR • 4 MESES </a:t>
            </a:r>
          </a:p>
          <a:p>
            <a:pPr marL="0" indent="0" algn="just">
              <a:buNone/>
            </a:pPr>
            <a:r>
              <a:rPr lang="es-MX" sz="4400" b="1" dirty="0"/>
              <a:t>TOTAL GENERAL • 12 MESES o 1 AÑO </a:t>
            </a:r>
            <a:endParaRPr lang="es-MX" sz="44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510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6917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b="1" dirty="0"/>
              <a:t>UN CICLO DE SIEMBRA Y MULTIPLICACIÓN DE 12 MESES </a:t>
            </a:r>
          </a:p>
          <a:p>
            <a:pPr marL="0" indent="0">
              <a:buNone/>
            </a:pPr>
            <a:r>
              <a:rPr lang="es-MX" sz="4700" b="1" dirty="0"/>
              <a:t>BASE BÍBLICA: </a:t>
            </a:r>
            <a:endParaRPr lang="es-MX" sz="4700" b="1" dirty="0" smtClean="0"/>
          </a:p>
          <a:p>
            <a:pPr marL="0" indent="0" algn="just">
              <a:buNone/>
            </a:pPr>
            <a:endParaRPr lang="es-MX" b="1" dirty="0"/>
          </a:p>
          <a:p>
            <a:pPr marL="0" indent="0" algn="just">
              <a:buNone/>
            </a:pPr>
            <a:r>
              <a:rPr lang="es-MX" b="1" dirty="0" smtClean="0"/>
              <a:t>San </a:t>
            </a:r>
            <a:r>
              <a:rPr lang="es-MX" b="1" dirty="0"/>
              <a:t>Marcos 4 : 26-29 </a:t>
            </a:r>
            <a:r>
              <a:rPr lang="es-MX" b="1" dirty="0" smtClean="0"/>
              <a:t>“</a:t>
            </a:r>
            <a:r>
              <a:rPr lang="es-MX" b="1" dirty="0"/>
              <a:t>Decía además: Así es el reino de Dios, como cuando un hombre echa semilla en la tierra; y duerme y se levanta, de noche y de día, y la semilla brota y crece sin que él sepa cómo. Porque de suyo lleva fruto la tierra, primero hierba, luego espiga, después grano lleno en la espiga; y cuando el fruto está maduro, en seguida se mete la hoz, porque la siega ha llegado”.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9179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0766"/>
            <a:ext cx="8229600" cy="461933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b="1" dirty="0"/>
              <a:t>SIGUIENDO LOS PROPÓSITOS PARA LAS NUEVAS ALMAS: </a:t>
            </a:r>
            <a:endParaRPr lang="es-MX" dirty="0"/>
          </a:p>
          <a:p>
            <a:pPr marL="0" indent="0" algn="just">
              <a:buNone/>
            </a:pPr>
            <a:r>
              <a:rPr lang="es-MX" b="1" dirty="0"/>
              <a:t>PROPOSITO NACER I: </a:t>
            </a:r>
            <a:r>
              <a:rPr lang="es-MX" dirty="0"/>
              <a:t>Marcos 4:26: </a:t>
            </a:r>
            <a:r>
              <a:rPr lang="es-MX" b="1" dirty="0"/>
              <a:t>“Decía además: Así es el reino de Dios, como cuando un hombre echa semilla en la tierra; y duerme y se levanta, de noche y de día, y la semilla brota…”. </a:t>
            </a:r>
          </a:p>
          <a:p>
            <a:pPr marL="0" indent="0" algn="just">
              <a:buNone/>
            </a:pPr>
            <a:r>
              <a:rPr lang="es-MX" sz="2800" dirty="0" smtClean="0"/>
              <a:t>En </a:t>
            </a:r>
            <a:r>
              <a:rPr lang="es-MX" sz="2800" dirty="0"/>
              <a:t>el propósito natural de la siembra que narra Marcos, es un ciclo de siembra y multiplicación de la semilla; que en esos tiempos era muy fácil de entender a personas nacidas y creadas en el campo, en los tiempos de Jesús. Ellos veían de manera natural cómo los campos eran sembrados, para que la semilla pudiera NACER, CRECER; para luego MADURAR y MULTIPLICAR el fruto. </a:t>
            </a:r>
          </a:p>
        </p:txBody>
      </p:sp>
    </p:spTree>
    <p:extLst>
      <p:ext uri="{BB962C8B-B14F-4D97-AF65-F5344CB8AC3E}">
        <p14:creationId xmlns:p14="http://schemas.microsoft.com/office/powerpoint/2010/main" val="317112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3101"/>
            <a:ext cx="8229600" cy="469661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/>
              <a:t>El reto hoy es, que la iglesia tome los principios naturales del crecimiento; ya que la iglesia es un organismo vivo y no una institución humana o empresa, que para desarrollarse y </a:t>
            </a:r>
            <a:r>
              <a:rPr lang="es-MX" sz="2800" b="1" dirty="0"/>
              <a:t>MADURAR</a:t>
            </a:r>
            <a:r>
              <a:rPr lang="es-MX" sz="2800" dirty="0"/>
              <a:t>; necesita de componentes naturales para lograr su </a:t>
            </a:r>
            <a:r>
              <a:rPr lang="es-MX" sz="2800" b="1" dirty="0"/>
              <a:t>MULTIPLICACIÓN</a:t>
            </a:r>
            <a:r>
              <a:rPr lang="es-MX" sz="2800" dirty="0"/>
              <a:t>. </a:t>
            </a:r>
          </a:p>
          <a:p>
            <a:pPr marL="0" indent="0" algn="just">
              <a:buNone/>
            </a:pPr>
            <a:r>
              <a:rPr lang="es-MX" sz="2800" dirty="0"/>
              <a:t>Por ello proponemos, que como en las siembras naturales; se siga el mismo proceso para sembrar la semilla, hasta verla multiplicarse. </a:t>
            </a:r>
          </a:p>
          <a:p>
            <a:pPr marL="0" indent="0" algn="just">
              <a:buNone/>
            </a:pPr>
            <a:r>
              <a:rPr lang="es-MX" sz="2800" dirty="0" smtClean="0"/>
              <a:t>Marcos </a:t>
            </a:r>
            <a:r>
              <a:rPr lang="es-MX" sz="2800" dirty="0"/>
              <a:t>4:3: </a:t>
            </a:r>
            <a:r>
              <a:rPr lang="es-MX" sz="2800" b="1" dirty="0"/>
              <a:t>“Oíd: He aquí, el sembrador salió a sembrar…”.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74351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0458"/>
            <a:ext cx="8229600" cy="44304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b="1" dirty="0"/>
              <a:t>IMPLEMENTACI</a:t>
            </a:r>
            <a:r>
              <a:rPr lang="es-MX" sz="2800" dirty="0"/>
              <a:t>ÓN. La primer tarea será seleccionar la tierra a través del Ciclo </a:t>
            </a:r>
            <a:r>
              <a:rPr lang="es-MX" sz="2800" dirty="0" err="1"/>
              <a:t>evangelístico</a:t>
            </a:r>
            <a:r>
              <a:rPr lang="es-MX" sz="2800" dirty="0"/>
              <a:t>, poniendo en una lista 10 nombres de personas que se desean alcanzar por cada uno de los miembros bautizados de la congregación; comprometiéndolos a llevar a los perdidos seleccionados la preciosa semilla del evangelio de Cristo (En otra lección expondremos todos los detalles del ciclo </a:t>
            </a:r>
            <a:r>
              <a:rPr lang="es-MX" sz="2800" dirty="0" err="1"/>
              <a:t>evangelístico</a:t>
            </a:r>
            <a:r>
              <a:rPr lang="es-MX" sz="2800" dirty="0"/>
              <a:t>).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Las </a:t>
            </a:r>
            <a:r>
              <a:rPr lang="es-MX" sz="2800" dirty="0"/>
              <a:t>nuevas almas deberán ser llevadas a: </a:t>
            </a:r>
          </a:p>
        </p:txBody>
      </p:sp>
    </p:spTree>
    <p:extLst>
      <p:ext uri="{BB962C8B-B14F-4D97-AF65-F5344CB8AC3E}">
        <p14:creationId xmlns:p14="http://schemas.microsoft.com/office/powerpoint/2010/main" val="1621250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9762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b="1" dirty="0"/>
              <a:t>EL DÍA DEL AMIGO. </a:t>
            </a:r>
            <a:r>
              <a:rPr lang="es-MX" dirty="0"/>
              <a:t>Luego de sembrarle la semilla en el día del amigo, se debe continuar dándole atención; para que esa semilla </a:t>
            </a:r>
            <a:r>
              <a:rPr lang="es-MX" b="1" dirty="0"/>
              <a:t>NAZCA y CREZCA </a:t>
            </a:r>
            <a:r>
              <a:rPr lang="es-MX" dirty="0"/>
              <a:t>y ser llevado a integrarlo en un: </a:t>
            </a:r>
          </a:p>
          <a:p>
            <a:pPr marL="0" indent="0" algn="just">
              <a:buNone/>
            </a:pPr>
            <a:endParaRPr lang="es-MX" b="1" dirty="0" smtClean="0"/>
          </a:p>
          <a:p>
            <a:pPr marL="0" indent="0" algn="just">
              <a:buNone/>
            </a:pPr>
            <a:r>
              <a:rPr lang="es-MX" b="1" dirty="0" smtClean="0"/>
              <a:t>GRUPO </a:t>
            </a:r>
            <a:r>
              <a:rPr lang="es-MX" b="1" dirty="0"/>
              <a:t>DE AMISTAD. </a:t>
            </a:r>
            <a:r>
              <a:rPr lang="es-MX" dirty="0"/>
              <a:t>Posteriormente de estar alimentándolo en el grupo de amistad (GDA), </a:t>
            </a:r>
            <a:r>
              <a:rPr lang="es-MX" b="1" dirty="0"/>
              <a:t>es muy importante </a:t>
            </a:r>
            <a:r>
              <a:rPr lang="es-MX" dirty="0"/>
              <a:t>llevarlo a vivir la experiencia del: </a:t>
            </a:r>
          </a:p>
        </p:txBody>
      </p:sp>
    </p:spTree>
    <p:extLst>
      <p:ext uri="{BB962C8B-B14F-4D97-AF65-F5344CB8AC3E}">
        <p14:creationId xmlns:p14="http://schemas.microsoft.com/office/powerpoint/2010/main" val="3284964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6868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b="1" dirty="0"/>
              <a:t>RETIRO DE AMIGOS. </a:t>
            </a:r>
            <a:r>
              <a:rPr lang="es-MX" dirty="0"/>
              <a:t>Se le lleva para sanar sus heridas y limpiar su mente de creencias erradas, que van en contra de la palabra de Dios; después que la nueva semilla ha brotado y está sana para CRECER, debemos pasarla por: </a:t>
            </a:r>
          </a:p>
          <a:p>
            <a:pPr marL="0" indent="0" algn="just">
              <a:buNone/>
            </a:pPr>
            <a:r>
              <a:rPr lang="es-MX" b="1" dirty="0" smtClean="0"/>
              <a:t>EL </a:t>
            </a:r>
            <a:r>
              <a:rPr lang="es-MX" b="1" dirty="0"/>
              <a:t>PROCESO DE DISCIPULADO. Se le envía a la ESCUELA SÍGAME, </a:t>
            </a:r>
            <a:r>
              <a:rPr lang="es-MX" dirty="0"/>
              <a:t>para que desarrolle raíces en la palabra de Dios; entonces está listo para NACER del agua y del espíritu. </a:t>
            </a:r>
          </a:p>
        </p:txBody>
      </p:sp>
    </p:spTree>
    <p:extLst>
      <p:ext uri="{BB962C8B-B14F-4D97-AF65-F5344CB8AC3E}">
        <p14:creationId xmlns:p14="http://schemas.microsoft.com/office/powerpoint/2010/main" val="185526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668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/>
              <a:t>Este proceso desde que se inicia el </a:t>
            </a:r>
            <a:r>
              <a:rPr lang="es-MX" sz="2800" b="1" dirty="0"/>
              <a:t>Ciclo </a:t>
            </a:r>
            <a:r>
              <a:rPr lang="es-MX" sz="2800" b="1" dirty="0" err="1"/>
              <a:t>Evangelístico</a:t>
            </a:r>
            <a:r>
              <a:rPr lang="es-MX" sz="2800" b="1" dirty="0"/>
              <a:t> </a:t>
            </a:r>
            <a:r>
              <a:rPr lang="es-MX" sz="2800" dirty="0"/>
              <a:t>(5 semanas o 40 días), es integrar a un </a:t>
            </a:r>
            <a:r>
              <a:rPr lang="es-MX" sz="2800" b="1" dirty="0"/>
              <a:t>Grupo de Amistad </a:t>
            </a:r>
            <a:r>
              <a:rPr lang="es-MX" sz="2800" dirty="0"/>
              <a:t>(para integrarlo 2 semanas o 15 días a un </a:t>
            </a:r>
            <a:r>
              <a:rPr lang="es-MX" sz="2800" b="1" dirty="0"/>
              <a:t>GDA</a:t>
            </a:r>
            <a:r>
              <a:rPr lang="es-MX" sz="2800" dirty="0"/>
              <a:t>); pasándolo por un </a:t>
            </a:r>
            <a:r>
              <a:rPr lang="es-MX" sz="2800" b="1" dirty="0"/>
              <a:t>Retiro de Almas </a:t>
            </a:r>
            <a:r>
              <a:rPr lang="es-MX" sz="2800" dirty="0"/>
              <a:t>(1 semana o 7 días ) e incorporándolo a</a:t>
            </a:r>
            <a:r>
              <a:rPr lang="es-MX" sz="2800" dirty="0" smtClean="0"/>
              <a:t>: </a:t>
            </a:r>
            <a:endParaRPr lang="es-MX" sz="2800" dirty="0"/>
          </a:p>
          <a:p>
            <a:pPr marL="0" indent="0" algn="just">
              <a:buNone/>
            </a:pPr>
            <a:r>
              <a:rPr lang="es-MX" sz="2800" b="1" dirty="0" smtClean="0"/>
              <a:t>LAS </a:t>
            </a:r>
            <a:r>
              <a:rPr lang="es-MX" sz="2800" b="1" dirty="0"/>
              <a:t>CLASES DE NACER </a:t>
            </a:r>
            <a:r>
              <a:rPr lang="es-MX" sz="2800" dirty="0"/>
              <a:t>(8 semanas de 3 lecciones por semana dando un total de 24 lecciones) tienen una duración de 60 días, dando un total del nivel </a:t>
            </a:r>
            <a:r>
              <a:rPr lang="es-MX" sz="2800" b="1" dirty="0"/>
              <a:t>NACER</a:t>
            </a:r>
            <a:r>
              <a:rPr lang="es-MX" sz="2800" dirty="0"/>
              <a:t> de 4 meses. </a:t>
            </a:r>
          </a:p>
        </p:txBody>
      </p:sp>
    </p:spTree>
    <p:extLst>
      <p:ext uri="{BB962C8B-B14F-4D97-AF65-F5344CB8AC3E}">
        <p14:creationId xmlns:p14="http://schemas.microsoft.com/office/powerpoint/2010/main" val="3422356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1834</Words>
  <Application>Microsoft Office PowerPoint</Application>
  <PresentationFormat>Presentación en pantalla (4:3)</PresentationFormat>
  <Paragraphs>78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59</cp:revision>
  <dcterms:created xsi:type="dcterms:W3CDTF">2016-01-29T05:02:58Z</dcterms:created>
  <dcterms:modified xsi:type="dcterms:W3CDTF">2018-02-01T21:55:57Z</dcterms:modified>
  <cp:category/>
</cp:coreProperties>
</file>