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47" autoAdjust="0"/>
    <p:restoredTop sz="94660"/>
  </p:normalViewPr>
  <p:slideViewPr>
    <p:cSldViewPr snapToGrid="0" snapToObjects="1">
      <p:cViewPr varScale="1">
        <p:scale>
          <a:sx n="87" d="100"/>
          <a:sy n="87" d="100"/>
        </p:scale>
        <p:origin x="1680"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19/01/2018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19/01/2018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19/01/2018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19/01/2018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19/01/2018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19/01/2018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19/01/2018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19/01/2018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19/01/2018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19/01/2018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19/01/2018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19/01/2018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Na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84742" y="1395973"/>
            <a:ext cx="8053330" cy="4401205"/>
          </a:xfrm>
          <a:prstGeom prst="rect">
            <a:avLst/>
          </a:prstGeom>
        </p:spPr>
        <p:txBody>
          <a:bodyPr wrap="square">
            <a:spAutoFit/>
          </a:bodyPr>
          <a:lstStyle/>
          <a:p>
            <a:pPr algn="just"/>
            <a:r>
              <a:rPr lang="es-MX" sz="4000" b="1" dirty="0"/>
              <a:t>II.- DIOS HABITA EN SANTIDAD </a:t>
            </a:r>
            <a:endParaRPr lang="es-MX" sz="4000" b="1" dirty="0" smtClean="0"/>
          </a:p>
          <a:p>
            <a:pPr algn="just"/>
            <a:r>
              <a:rPr lang="es-MX" sz="2400" dirty="0" smtClean="0"/>
              <a:t>Dios </a:t>
            </a:r>
            <a:r>
              <a:rPr lang="es-MX" sz="2400" dirty="0"/>
              <a:t>se describe a sí mismo, diciendo: </a:t>
            </a:r>
            <a:r>
              <a:rPr lang="es-MX" sz="2400" b="1" dirty="0"/>
              <a:t>“Habla a toda la congregación de los hijos de Israel, y diles: Santos seréis, porque santo soy yo Jehová vuestro Dios”. </a:t>
            </a:r>
            <a:r>
              <a:rPr lang="es-MX" sz="2400" dirty="0"/>
              <a:t>Levíticos 19:2</a:t>
            </a:r>
            <a:r>
              <a:rPr lang="es-MX" sz="2400" dirty="0" smtClean="0"/>
              <a:t>.</a:t>
            </a:r>
          </a:p>
          <a:p>
            <a:pPr algn="just"/>
            <a:r>
              <a:rPr lang="es-MX" sz="2400" dirty="0" smtClean="0"/>
              <a:t> </a:t>
            </a:r>
            <a:r>
              <a:rPr lang="es-MX" sz="2400" dirty="0"/>
              <a:t>A. DIOS HABITA EN LA SANTIDAD. </a:t>
            </a:r>
            <a:endParaRPr lang="es-MX" sz="2400" dirty="0" smtClean="0"/>
          </a:p>
          <a:p>
            <a:pPr algn="just"/>
            <a:r>
              <a:rPr lang="es-MX" sz="2400" dirty="0" smtClean="0"/>
              <a:t>El </a:t>
            </a:r>
            <a:r>
              <a:rPr lang="es-MX" sz="2400" dirty="0"/>
              <a:t>no mora en lugares sucios. Isaías 57:15: </a:t>
            </a:r>
            <a:r>
              <a:rPr lang="es-MX" sz="2400" b="1" dirty="0"/>
              <a:t>“Porque así dijo el Alto y Sublime, el que habita la eternidad, y cuyo nombre es el Santo: Yo habito en la altura y la santidad, y con el quebrantado y humilde de espíritu, para hacer vivir el espíritu de los humildes, y para vivificar el corazón de los quebrantados”.</a:t>
            </a:r>
          </a:p>
        </p:txBody>
      </p:sp>
    </p:spTree>
    <p:extLst>
      <p:ext uri="{BB962C8B-B14F-4D97-AF65-F5344CB8AC3E}">
        <p14:creationId xmlns:p14="http://schemas.microsoft.com/office/powerpoint/2010/main" val="6863396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29657" y="1518500"/>
            <a:ext cx="8273667" cy="3785652"/>
          </a:xfrm>
          <a:prstGeom prst="rect">
            <a:avLst/>
          </a:prstGeom>
        </p:spPr>
        <p:txBody>
          <a:bodyPr wrap="square">
            <a:spAutoFit/>
          </a:bodyPr>
          <a:lstStyle/>
          <a:p>
            <a:pPr algn="just"/>
            <a:r>
              <a:rPr lang="es-MX" sz="2400" b="1" dirty="0"/>
              <a:t>“Así dice Jehová: Yo he restaurado a Sion, y moraré en medio de Jerusalén; y Jerusalén se llamará Ciudad de la Verdad, y el monte de Jehová de los ejércitos, Monte de SANTIDAD”. </a:t>
            </a:r>
            <a:endParaRPr lang="es-MX" sz="2400" b="1" dirty="0" smtClean="0"/>
          </a:p>
          <a:p>
            <a:pPr algn="just"/>
            <a:r>
              <a:rPr lang="es-MX" sz="2400" dirty="0" smtClean="0"/>
              <a:t>Zacarías </a:t>
            </a:r>
            <a:r>
              <a:rPr lang="es-MX" sz="2400" dirty="0"/>
              <a:t>8:3. </a:t>
            </a:r>
            <a:r>
              <a:rPr lang="es-MX" sz="2400" b="1" dirty="0"/>
              <a:t>“Y habrá allí calzada y camino, y será llamado Camino de santidad; no pasará inmundo por él, sino que él mismo estará con ellos; el que anduviere en este </a:t>
            </a:r>
            <a:r>
              <a:rPr lang="es-MX" sz="2400" b="1" dirty="0" smtClean="0"/>
              <a:t> </a:t>
            </a:r>
            <a:r>
              <a:rPr lang="es-MX" sz="2400" b="1" dirty="0"/>
              <a:t>camino, por torpe que sea, no se extraviará”. </a:t>
            </a:r>
            <a:endParaRPr lang="es-MX" sz="2400" b="1" dirty="0" smtClean="0"/>
          </a:p>
          <a:p>
            <a:pPr algn="just"/>
            <a:r>
              <a:rPr lang="es-MX" sz="2400" dirty="0" smtClean="0"/>
              <a:t>Isaías </a:t>
            </a:r>
            <a:r>
              <a:rPr lang="es-MX" sz="2400" dirty="0"/>
              <a:t>35:8</a:t>
            </a:r>
            <a:r>
              <a:rPr lang="es-MX" sz="2400" b="1" dirty="0"/>
              <a:t>. “¿Quién subirá al monte de Jehová? ¿Y quién estará en su lugar santo? El limpio de manos y puro de corazón”. </a:t>
            </a:r>
            <a:r>
              <a:rPr lang="es-MX" sz="2400" dirty="0"/>
              <a:t>Salmos 24:3,4.</a:t>
            </a:r>
          </a:p>
        </p:txBody>
      </p:sp>
    </p:spTree>
    <p:extLst>
      <p:ext uri="{BB962C8B-B14F-4D97-AF65-F5344CB8AC3E}">
        <p14:creationId xmlns:p14="http://schemas.microsoft.com/office/powerpoint/2010/main" val="24567247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63557" y="1443854"/>
            <a:ext cx="8174515" cy="3908762"/>
          </a:xfrm>
          <a:prstGeom prst="rect">
            <a:avLst/>
          </a:prstGeom>
        </p:spPr>
        <p:txBody>
          <a:bodyPr wrap="square">
            <a:spAutoFit/>
          </a:bodyPr>
          <a:lstStyle/>
          <a:p>
            <a:pPr algn="just"/>
            <a:r>
              <a:rPr lang="es-MX" sz="4000" b="1" dirty="0"/>
              <a:t>III.- DIOS USA A UN PUEBLO QUE ESTÁ EN SANTIDAD </a:t>
            </a:r>
            <a:endParaRPr lang="es-MX" sz="4000" b="1" dirty="0" smtClean="0"/>
          </a:p>
          <a:p>
            <a:pPr marL="342900" indent="-342900" algn="just">
              <a:buAutoNum type="alphaUcPeriod"/>
            </a:pPr>
            <a:r>
              <a:rPr lang="es-MX" sz="2800" dirty="0" smtClean="0"/>
              <a:t>DIOS </a:t>
            </a:r>
            <a:r>
              <a:rPr lang="es-MX" sz="2800" dirty="0"/>
              <a:t>NO USA A VASOS SUCIOS. </a:t>
            </a:r>
            <a:endParaRPr lang="es-MX" sz="2800" dirty="0" smtClean="0"/>
          </a:p>
          <a:p>
            <a:pPr algn="just"/>
            <a:r>
              <a:rPr lang="es-MX" sz="2800" dirty="0" smtClean="0"/>
              <a:t>El </a:t>
            </a:r>
            <a:r>
              <a:rPr lang="es-MX" sz="2800" dirty="0"/>
              <a:t>usa a los vasos de honra, a los que se han santificado. 2 de Timoteo 2:21: </a:t>
            </a:r>
            <a:r>
              <a:rPr lang="es-MX" sz="2800" b="1" dirty="0"/>
              <a:t>“Así que, si alguno se limpia de estas cosas, será instrumento para honra, santificado, útil al Señor, y dispuesto para toda buena obra”. </a:t>
            </a:r>
          </a:p>
        </p:txBody>
      </p:sp>
    </p:spTree>
    <p:extLst>
      <p:ext uri="{BB962C8B-B14F-4D97-AF65-F5344CB8AC3E}">
        <p14:creationId xmlns:p14="http://schemas.microsoft.com/office/powerpoint/2010/main" val="26947490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06775" y="1214065"/>
            <a:ext cx="8141465" cy="4832092"/>
          </a:xfrm>
          <a:prstGeom prst="rect">
            <a:avLst/>
          </a:prstGeom>
        </p:spPr>
        <p:txBody>
          <a:bodyPr wrap="square">
            <a:spAutoFit/>
          </a:bodyPr>
          <a:lstStyle/>
          <a:p>
            <a:pPr algn="just"/>
            <a:r>
              <a:rPr lang="es-MX" sz="2800" dirty="0"/>
              <a:t>El vivir en santidad, no solo es apartarse del pecado; es también servirle en sus negocios, ser parte de su propósito. No es raro ver que algunos se quejen de no ser usados por Dios, pero deberían preguntarse cómo es su vida. Porque no solo es invocar el nombre del Señor, no solo es cantar o gritar: ¡Gloria a Dios! o ¡Aleluya!. Pablo le dice a Timoteo: </a:t>
            </a:r>
            <a:r>
              <a:rPr lang="es-MX" sz="2800" b="1" dirty="0"/>
              <a:t>“Pero el fundamento de Dios está firme, teniendo este sello: Conoce el Señor a los que son suyos; y: Apártese de iniquidad todo aquel que invoca el nombre de Cristo”.</a:t>
            </a:r>
            <a:r>
              <a:rPr lang="es-MX" sz="2800" dirty="0"/>
              <a:t> 2 Timoteo 2:19.</a:t>
            </a:r>
          </a:p>
        </p:txBody>
      </p:sp>
    </p:spTree>
    <p:extLst>
      <p:ext uri="{BB962C8B-B14F-4D97-AF65-F5344CB8AC3E}">
        <p14:creationId xmlns:p14="http://schemas.microsoft.com/office/powerpoint/2010/main" val="7698560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07624" y="1473750"/>
            <a:ext cx="8405870" cy="4401205"/>
          </a:xfrm>
          <a:prstGeom prst="rect">
            <a:avLst/>
          </a:prstGeom>
        </p:spPr>
        <p:txBody>
          <a:bodyPr wrap="square">
            <a:spAutoFit/>
          </a:bodyPr>
          <a:lstStyle/>
          <a:p>
            <a:pPr algn="just"/>
            <a:r>
              <a:rPr lang="es-MX" sz="2800" dirty="0"/>
              <a:t>Ezequiel 44:23 nos dice: </a:t>
            </a:r>
            <a:r>
              <a:rPr lang="es-MX" sz="2800" b="1" dirty="0"/>
              <a:t>“Y enseñarán a mi pueblo a hacer diferencia entre lo santo y lo profano, y les enseñarán a discernir entre lo limpio y lo no limpio”. </a:t>
            </a:r>
            <a:r>
              <a:rPr lang="es-MX" sz="2800" dirty="0"/>
              <a:t>1 de Tesalonicenses 4:3-4: </a:t>
            </a:r>
            <a:r>
              <a:rPr lang="es-MX" sz="2800" b="1" dirty="0"/>
              <a:t>“pues la voluntad de Dios es vuestra santificación; que os apartéis de fornicación; que cada uno de vosotros sepa tener su propia esposa en santidad y honor”. </a:t>
            </a:r>
            <a:endParaRPr lang="es-MX" sz="2800" b="1" dirty="0" smtClean="0"/>
          </a:p>
          <a:p>
            <a:pPr algn="just"/>
            <a:r>
              <a:rPr lang="es-MX" sz="2800" dirty="0" smtClean="0"/>
              <a:t>Levíticos </a:t>
            </a:r>
            <a:r>
              <a:rPr lang="es-MX" sz="2800" dirty="0"/>
              <a:t>20:26: </a:t>
            </a:r>
            <a:r>
              <a:rPr lang="es-MX" sz="2800" b="1" dirty="0"/>
              <a:t>“Habéis, pues, de serme santos, porque yo Jehová soy santo, y os he apartado de los pueblos para que seáis míos”.</a:t>
            </a:r>
          </a:p>
        </p:txBody>
      </p:sp>
    </p:spTree>
    <p:extLst>
      <p:ext uri="{BB962C8B-B14F-4D97-AF65-F5344CB8AC3E}">
        <p14:creationId xmlns:p14="http://schemas.microsoft.com/office/powerpoint/2010/main" val="32789750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61860" y="1862495"/>
            <a:ext cx="7921128" cy="3108543"/>
          </a:xfrm>
          <a:prstGeom prst="rect">
            <a:avLst/>
          </a:prstGeom>
        </p:spPr>
        <p:txBody>
          <a:bodyPr wrap="square">
            <a:spAutoFit/>
          </a:bodyPr>
          <a:lstStyle/>
          <a:p>
            <a:pPr algn="just"/>
            <a:r>
              <a:rPr lang="es-MX" sz="2800" dirty="0"/>
              <a:t>Job 1:1: </a:t>
            </a:r>
            <a:r>
              <a:rPr lang="es-MX" sz="2800" b="1" dirty="0"/>
              <a:t>“Hubo en tierra de </a:t>
            </a:r>
            <a:r>
              <a:rPr lang="es-MX" sz="2800" b="1" dirty="0" err="1"/>
              <a:t>Uz</a:t>
            </a:r>
            <a:r>
              <a:rPr lang="es-MX" sz="2800" b="1" dirty="0"/>
              <a:t> un varón llamado Job; y era este hombre perfecto y recto, temeroso de Dios y apartado del mal”. </a:t>
            </a:r>
            <a:endParaRPr lang="es-MX" sz="2800" b="1" dirty="0" smtClean="0"/>
          </a:p>
          <a:p>
            <a:pPr algn="just"/>
            <a:r>
              <a:rPr lang="es-MX" sz="2800" dirty="0" smtClean="0"/>
              <a:t>1 </a:t>
            </a:r>
            <a:r>
              <a:rPr lang="es-MX" sz="2800" dirty="0"/>
              <a:t>de Pedro 1:15-16: </a:t>
            </a:r>
            <a:r>
              <a:rPr lang="es-MX" sz="2800" b="1" dirty="0"/>
              <a:t>“sino, como aquel que os llamó es santo, sed también vosotros santos en toda vuestra manera de vivir; porque escrito está: Sed santos, porque yo soy santo”.</a:t>
            </a:r>
          </a:p>
        </p:txBody>
      </p:sp>
    </p:spTree>
    <p:extLst>
      <p:ext uri="{BB962C8B-B14F-4D97-AF65-F5344CB8AC3E}">
        <p14:creationId xmlns:p14="http://schemas.microsoft.com/office/powerpoint/2010/main" val="5882004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74573" y="1505858"/>
            <a:ext cx="8383837" cy="4278094"/>
          </a:xfrm>
          <a:prstGeom prst="rect">
            <a:avLst/>
          </a:prstGeom>
        </p:spPr>
        <p:txBody>
          <a:bodyPr wrap="square">
            <a:spAutoFit/>
          </a:bodyPr>
          <a:lstStyle/>
          <a:p>
            <a:pPr algn="just"/>
            <a:r>
              <a:rPr lang="es-MX" sz="4000" b="1" dirty="0"/>
              <a:t>IV.- SANTIDAD ES EL LLAMADO A LA IGLESIA </a:t>
            </a:r>
            <a:endParaRPr lang="es-MX" sz="4000" b="1" dirty="0" smtClean="0"/>
          </a:p>
          <a:p>
            <a:pPr algn="just"/>
            <a:r>
              <a:rPr lang="es-MX" sz="2400" dirty="0" smtClean="0"/>
              <a:t>A </a:t>
            </a:r>
            <a:r>
              <a:rPr lang="es-MX" sz="2400" dirty="0"/>
              <a:t>algunos les gusta vivir su vida, de una manera mediocre. Es decir, un día quieren servir a Dios; pero otros días quieren vivir en la carne. Pero a Dios no le gusta el término medio</a:t>
            </a:r>
            <a:r>
              <a:rPr lang="es-MX" sz="2400" b="1" dirty="0"/>
              <a:t>. “En santidad y en justicia delante de él, todos nuestros días”</a:t>
            </a:r>
            <a:r>
              <a:rPr lang="es-MX" sz="2400" dirty="0"/>
              <a:t>. Lucas 1:75. </a:t>
            </a:r>
            <a:r>
              <a:rPr lang="es-MX" sz="2400" b="1" dirty="0"/>
              <a:t>“El que dice que La Iglesia (ECKLESIA) significa “los llamados fuera”.</a:t>
            </a:r>
            <a:r>
              <a:rPr lang="es-MX" sz="2400" dirty="0"/>
              <a:t> 2 Corintios 6:17 denota lo siguiente: </a:t>
            </a:r>
            <a:r>
              <a:rPr lang="es-MX" sz="2400" b="1" dirty="0"/>
              <a:t>“Por lo cual, Salid de en medio de ellos, y apartaos, dice el Señor, Y no toquéis lo inmundo; Y yo os recibiré”. </a:t>
            </a:r>
          </a:p>
        </p:txBody>
      </p:sp>
    </p:spTree>
    <p:extLst>
      <p:ext uri="{BB962C8B-B14F-4D97-AF65-F5344CB8AC3E}">
        <p14:creationId xmlns:p14="http://schemas.microsoft.com/office/powerpoint/2010/main" val="24431547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96607" y="1182590"/>
            <a:ext cx="8361803" cy="4832092"/>
          </a:xfrm>
          <a:prstGeom prst="rect">
            <a:avLst/>
          </a:prstGeom>
        </p:spPr>
        <p:txBody>
          <a:bodyPr wrap="square">
            <a:spAutoFit/>
          </a:bodyPr>
          <a:lstStyle/>
          <a:p>
            <a:pPr algn="just"/>
            <a:r>
              <a:rPr lang="es-MX" sz="2800" dirty="0"/>
              <a:t>1 Juan 2:6: </a:t>
            </a:r>
            <a:r>
              <a:rPr lang="es-MX" sz="2800" b="1" dirty="0"/>
              <a:t>“El que dice que permanece en él, debe andar como él anduvo”. </a:t>
            </a:r>
            <a:endParaRPr lang="es-MX" sz="2800" b="1" dirty="0" smtClean="0"/>
          </a:p>
          <a:p>
            <a:pPr algn="just"/>
            <a:r>
              <a:rPr lang="es-MX" sz="2800" dirty="0" smtClean="0"/>
              <a:t>Efesios </a:t>
            </a:r>
            <a:r>
              <a:rPr lang="es-MX" sz="2800" dirty="0"/>
              <a:t>4:12: </a:t>
            </a:r>
            <a:r>
              <a:rPr lang="es-MX" sz="2800" b="1" dirty="0"/>
              <a:t>“a fin de perfeccionar a los santos para la obra del ministerio, para la edificación del cuerpo de Cristo”. </a:t>
            </a:r>
            <a:endParaRPr lang="es-MX" sz="2800" b="1" dirty="0" smtClean="0"/>
          </a:p>
          <a:p>
            <a:pPr algn="just"/>
            <a:r>
              <a:rPr lang="es-MX" sz="2800" dirty="0" smtClean="0"/>
              <a:t>Efesios </a:t>
            </a:r>
            <a:r>
              <a:rPr lang="es-MX" sz="2800" dirty="0"/>
              <a:t>2:21: </a:t>
            </a:r>
            <a:r>
              <a:rPr lang="es-MX" sz="2800" b="1" dirty="0"/>
              <a:t>“en quien todo el edificio, bien coordinado, va creciendo para ser un templo santo en el Señor”. </a:t>
            </a:r>
            <a:endParaRPr lang="es-MX" sz="2800" b="1" dirty="0" smtClean="0"/>
          </a:p>
          <a:p>
            <a:pPr algn="just"/>
            <a:r>
              <a:rPr lang="es-MX" sz="2800" dirty="0" smtClean="0"/>
              <a:t>Efesios </a:t>
            </a:r>
            <a:r>
              <a:rPr lang="es-MX" sz="2800" dirty="0"/>
              <a:t>1:4: </a:t>
            </a:r>
            <a:r>
              <a:rPr lang="es-MX" sz="2800" b="1" dirty="0"/>
              <a:t>“según nos escogió en él antes de la fundación del mundo, para que fuésemos santos y sin mancha delante de él”.</a:t>
            </a:r>
          </a:p>
        </p:txBody>
      </p:sp>
    </p:spTree>
    <p:extLst>
      <p:ext uri="{BB962C8B-B14F-4D97-AF65-F5344CB8AC3E}">
        <p14:creationId xmlns:p14="http://schemas.microsoft.com/office/powerpoint/2010/main" val="11558800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74573" y="1413287"/>
            <a:ext cx="8306719" cy="4401205"/>
          </a:xfrm>
          <a:prstGeom prst="rect">
            <a:avLst/>
          </a:prstGeom>
        </p:spPr>
        <p:txBody>
          <a:bodyPr wrap="square">
            <a:spAutoFit/>
          </a:bodyPr>
          <a:lstStyle/>
          <a:p>
            <a:pPr algn="just"/>
            <a:r>
              <a:rPr lang="es-MX" sz="2800" dirty="0"/>
              <a:t>1 de Corintios 6:19-20: </a:t>
            </a:r>
            <a:r>
              <a:rPr lang="es-MX" sz="2800" b="1" dirty="0"/>
              <a:t>“¿O ignoráis que vuestro cuerpo es templo del Espíritu Santo, el cual está en vosotros, el cual tenéis de Dios, y que no sois vuestros? Porque habéis sido comprados por precio; glorificad, pues, a Dios en vuestro cuerpo y en vuestro espíritu, los cuales son de Dios”. </a:t>
            </a:r>
            <a:endParaRPr lang="es-MX" sz="2800" b="1" dirty="0" smtClean="0"/>
          </a:p>
          <a:p>
            <a:pPr algn="just"/>
            <a:r>
              <a:rPr lang="es-MX" sz="2800" dirty="0" smtClean="0"/>
              <a:t>Romanos </a:t>
            </a:r>
            <a:r>
              <a:rPr lang="es-MX" sz="2800" dirty="0"/>
              <a:t>12:1: </a:t>
            </a:r>
            <a:r>
              <a:rPr lang="es-MX" sz="2800" b="1" dirty="0"/>
              <a:t>“Así que, hermanos, os ruego por las misericordias de Dios, que presentéis vuestros cuerpos en sacrificio vivo, santo, agradable a Dios, que es vuestro culto racional”.</a:t>
            </a:r>
          </a:p>
        </p:txBody>
      </p:sp>
    </p:spTree>
    <p:extLst>
      <p:ext uri="{BB962C8B-B14F-4D97-AF65-F5344CB8AC3E}">
        <p14:creationId xmlns:p14="http://schemas.microsoft.com/office/powerpoint/2010/main" val="26924534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07624" y="1158510"/>
            <a:ext cx="8273668" cy="4893647"/>
          </a:xfrm>
          <a:prstGeom prst="rect">
            <a:avLst/>
          </a:prstGeom>
        </p:spPr>
        <p:txBody>
          <a:bodyPr wrap="square">
            <a:spAutoFit/>
          </a:bodyPr>
          <a:lstStyle/>
          <a:p>
            <a:pPr algn="just"/>
            <a:r>
              <a:rPr lang="es-MX" sz="2400" dirty="0"/>
              <a:t>Romanos 1:7: </a:t>
            </a:r>
            <a:r>
              <a:rPr lang="es-MX" sz="2400" b="1" dirty="0"/>
              <a:t>“a todos los que estáis en Roma, amados de Dios, llamados a ser santos: Gracia y paz a vosotros, de Dios nuestro Padre y del Señor Jesucristo</a:t>
            </a:r>
            <a:r>
              <a:rPr lang="es-MX" sz="2400" b="1" dirty="0" smtClean="0"/>
              <a:t>”.</a:t>
            </a:r>
            <a:endParaRPr lang="es-MX" sz="2400" dirty="0" smtClean="0"/>
          </a:p>
          <a:p>
            <a:pPr algn="just"/>
            <a:r>
              <a:rPr lang="es-MX" sz="2400" dirty="0" smtClean="0"/>
              <a:t>Levíticos </a:t>
            </a:r>
            <a:r>
              <a:rPr lang="es-MX" sz="2400" dirty="0"/>
              <a:t>21:6: </a:t>
            </a:r>
            <a:r>
              <a:rPr lang="es-MX" sz="2400" b="1" dirty="0"/>
              <a:t>“Santos serán a su Dios, y no profanarán el nombre de su Dios, porque las ofrendas encendidas para Jehová y el pan de su Dios ofrecen; por tanto, serán santos</a:t>
            </a:r>
            <a:r>
              <a:rPr lang="es-MX" sz="2400" b="1" dirty="0" smtClean="0"/>
              <a:t>”.</a:t>
            </a:r>
          </a:p>
          <a:p>
            <a:pPr algn="just"/>
            <a:r>
              <a:rPr lang="es-MX" sz="2400" b="1" dirty="0" smtClean="0"/>
              <a:t> </a:t>
            </a:r>
            <a:r>
              <a:rPr lang="es-MX" sz="2400" dirty="0" smtClean="0"/>
              <a:t>Deuteronomio </a:t>
            </a:r>
            <a:r>
              <a:rPr lang="es-MX" sz="2400" dirty="0"/>
              <a:t>14:2: </a:t>
            </a:r>
            <a:r>
              <a:rPr lang="es-MX" sz="2400" b="1" dirty="0"/>
              <a:t>“Porque eres pueblo santo a Jehová tu Dios, y Jehová te ha escogido para que le seas un pueblo único de entre todos los pueblos que están sobre la tierra</a:t>
            </a:r>
            <a:r>
              <a:rPr lang="es-MX" sz="2400" b="1" dirty="0" smtClean="0"/>
              <a:t>”.</a:t>
            </a:r>
          </a:p>
          <a:p>
            <a:pPr algn="just"/>
            <a:r>
              <a:rPr lang="es-MX" sz="2400" dirty="0"/>
              <a:t>Deuteronomio 28:9: </a:t>
            </a:r>
            <a:r>
              <a:rPr lang="es-MX" sz="2400" b="1" dirty="0"/>
              <a:t>“Te confirmará Jehová por pueblo santo suyo, como te lo ha jurado, cuando guardares los mandamientos de Jehová tu Dios, y anduvieres en sus caminos”.</a:t>
            </a:r>
          </a:p>
        </p:txBody>
      </p:sp>
    </p:spTree>
    <p:extLst>
      <p:ext uri="{BB962C8B-B14F-4D97-AF65-F5344CB8AC3E}">
        <p14:creationId xmlns:p14="http://schemas.microsoft.com/office/powerpoint/2010/main" val="9223765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354995" y="1444302"/>
            <a:ext cx="8579686" cy="3046988"/>
          </a:xfrm>
          <a:prstGeom prst="rect">
            <a:avLst/>
          </a:prstGeom>
          <a:noFill/>
        </p:spPr>
        <p:txBody>
          <a:bodyPr wrap="square" rtlCol="0">
            <a:spAutoFit/>
          </a:bodyPr>
          <a:lstStyle/>
          <a:p>
            <a:pPr algn="ctr"/>
            <a:r>
              <a:rPr lang="es-MX" sz="9600" b="1" dirty="0" smtClean="0"/>
              <a:t>SANTIDAD PRIMERA PARTE</a:t>
            </a:r>
            <a:endParaRPr lang="es-MX" sz="9600" b="1" dirty="0"/>
          </a:p>
        </p:txBody>
      </p:sp>
    </p:spTree>
    <p:extLst>
      <p:ext uri="{BB962C8B-B14F-4D97-AF65-F5344CB8AC3E}">
        <p14:creationId xmlns:p14="http://schemas.microsoft.com/office/powerpoint/2010/main" val="17117451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05342"/>
            <a:ext cx="8557652" cy="4401205"/>
          </a:xfrm>
          <a:prstGeom prst="rect">
            <a:avLst/>
          </a:prstGeom>
        </p:spPr>
        <p:txBody>
          <a:bodyPr wrap="square">
            <a:spAutoFit/>
          </a:bodyPr>
          <a:lstStyle/>
          <a:p>
            <a:pPr algn="just"/>
            <a:r>
              <a:rPr lang="es-MX" sz="4000" b="1" dirty="0"/>
              <a:t>V.- LA SANTIDAD ES UN ESTILO DE VIDA </a:t>
            </a:r>
            <a:endParaRPr lang="es-MX" sz="4000" b="1" dirty="0" smtClean="0"/>
          </a:p>
          <a:p>
            <a:pPr algn="just"/>
            <a:r>
              <a:rPr lang="es-MX" sz="2400" dirty="0" smtClean="0"/>
              <a:t>Al </a:t>
            </a:r>
            <a:r>
              <a:rPr lang="es-MX" sz="2400" dirty="0"/>
              <a:t>convertirnos a Cristo, no hacemos un cambio de religión; hacemos un cambio de nuestro estilo de vida. </a:t>
            </a:r>
            <a:endParaRPr lang="es-MX" sz="2400" dirty="0" smtClean="0"/>
          </a:p>
          <a:p>
            <a:pPr algn="just"/>
            <a:r>
              <a:rPr lang="es-MX" sz="2400" dirty="0" smtClean="0"/>
              <a:t>Efesios </a:t>
            </a:r>
            <a:r>
              <a:rPr lang="es-MX" sz="2400" dirty="0"/>
              <a:t>2:1-3: </a:t>
            </a:r>
            <a:r>
              <a:rPr lang="es-MX" sz="2400" b="1" dirty="0"/>
              <a:t>“Y él os dio vida a vosotros, cuando estabais muertos en vuestros delitos y pecados, en los cuales anduvisteis en otro tiempo, siguiendo la corriente de este mundo, conforme al príncipe de la potestad del aire, el espíritu que ahora opera en los hijos de desobediencia, entre los cuales también todos nosotros vivimos en otro tiempo en los deseos de nuestra carne, haciendo la voluntad de la carne y de los pensamientos, y éramos por naturaleza hijos de ira, lo mismo que los demás”.</a:t>
            </a:r>
          </a:p>
        </p:txBody>
      </p:sp>
    </p:spTree>
    <p:extLst>
      <p:ext uri="{BB962C8B-B14F-4D97-AF65-F5344CB8AC3E}">
        <p14:creationId xmlns:p14="http://schemas.microsoft.com/office/powerpoint/2010/main" val="21137147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96607" y="1415511"/>
            <a:ext cx="8295701" cy="4524315"/>
          </a:xfrm>
          <a:prstGeom prst="rect">
            <a:avLst/>
          </a:prstGeom>
        </p:spPr>
        <p:txBody>
          <a:bodyPr wrap="square">
            <a:spAutoFit/>
          </a:bodyPr>
          <a:lstStyle/>
          <a:p>
            <a:pPr algn="just"/>
            <a:r>
              <a:rPr lang="es-MX" sz="2400" dirty="0"/>
              <a:t>Tito 2:11-12: </a:t>
            </a:r>
            <a:r>
              <a:rPr lang="es-MX" sz="2400" b="1" dirty="0"/>
              <a:t>“Porque la gracia de Dios se ha manifestado para salvación a todos los hombres, enseñándonos que, renunciando a la impiedad y a los deseos mundanos, vivamos en este siglo sobria, justa y piadosamente”. </a:t>
            </a:r>
            <a:endParaRPr lang="es-MX" sz="2400" b="1" dirty="0" smtClean="0"/>
          </a:p>
          <a:p>
            <a:pPr algn="just"/>
            <a:r>
              <a:rPr lang="es-MX" sz="2400" dirty="0" smtClean="0"/>
              <a:t>Efesios </a:t>
            </a:r>
            <a:r>
              <a:rPr lang="es-MX" sz="2400" dirty="0"/>
              <a:t>4:17-20: </a:t>
            </a:r>
            <a:r>
              <a:rPr lang="es-MX" sz="2400" b="1" dirty="0"/>
              <a:t>“Esto, pues, digo y requiero en el Señor: que ya no andéis como los otros gentiles, que andan en la vanidad de su mente, teniendo el entendimiento entenebrecido, ajenos de la vida de Dios por la ignorancia que en ellos hay, por la dureza de su corazón; los cuales, después que perdieron toda sensibilidad, se entregaron a la lascivia para cometer con avidez toda clase de impureza. Mas vosotros no habéis aprendido así a Cristo”. </a:t>
            </a:r>
          </a:p>
        </p:txBody>
      </p:sp>
    </p:spTree>
    <p:extLst>
      <p:ext uri="{BB962C8B-B14F-4D97-AF65-F5344CB8AC3E}">
        <p14:creationId xmlns:p14="http://schemas.microsoft.com/office/powerpoint/2010/main" val="6044276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96607" y="1582341"/>
            <a:ext cx="8262651" cy="4154984"/>
          </a:xfrm>
          <a:prstGeom prst="rect">
            <a:avLst/>
          </a:prstGeom>
        </p:spPr>
        <p:txBody>
          <a:bodyPr wrap="square">
            <a:spAutoFit/>
          </a:bodyPr>
          <a:lstStyle/>
          <a:p>
            <a:pPr algn="just"/>
            <a:r>
              <a:rPr lang="es-MX" sz="2400" dirty="0"/>
              <a:t>1 Corintios 1:2: </a:t>
            </a:r>
            <a:r>
              <a:rPr lang="es-MX" sz="2400" b="1" dirty="0"/>
              <a:t>“a la iglesia de Dios que está en Corinto, a los santificados en Cristo Jesús, llamados a ser santos con todos los que en cualquier lugar invocan el nombre de nuestro Señor Jesucristo, Señor de ellos y nuestro”. </a:t>
            </a:r>
            <a:endParaRPr lang="es-MX" sz="2400" b="1" dirty="0" smtClean="0"/>
          </a:p>
          <a:p>
            <a:pPr algn="just"/>
            <a:r>
              <a:rPr lang="es-MX" sz="2400" dirty="0" smtClean="0"/>
              <a:t>Gálatas </a:t>
            </a:r>
            <a:r>
              <a:rPr lang="es-MX" sz="2400" dirty="0"/>
              <a:t>2:20 </a:t>
            </a:r>
            <a:r>
              <a:rPr lang="es-MX" sz="2400" b="1" dirty="0"/>
              <a:t>“Con Cristo estoy juntamente crucificado, y ya no vivo yo, mas vive Cristo en mí; y lo que ahora vivo en la carne, lo vivo en la fe del Hijo de Dios, el cual me amó y se entregó a sí mismo por mí”. </a:t>
            </a:r>
            <a:endParaRPr lang="es-MX" sz="2400" b="1" dirty="0" smtClean="0"/>
          </a:p>
          <a:p>
            <a:pPr algn="just"/>
            <a:r>
              <a:rPr lang="es-MX" sz="2400" dirty="0" smtClean="0"/>
              <a:t>2 </a:t>
            </a:r>
            <a:r>
              <a:rPr lang="es-MX" sz="2400" dirty="0"/>
              <a:t>de Pedro 3:11: </a:t>
            </a:r>
            <a:r>
              <a:rPr lang="es-MX" sz="2400" b="1" dirty="0"/>
              <a:t>“Puesto que todas estas cosas han de ser deshechas, ¡cómo no debéis vosotros andar en santa y piadosa manera de vivir”.</a:t>
            </a:r>
          </a:p>
        </p:txBody>
      </p:sp>
    </p:spTree>
    <p:extLst>
      <p:ext uri="{BB962C8B-B14F-4D97-AF65-F5344CB8AC3E}">
        <p14:creationId xmlns:p14="http://schemas.microsoft.com/office/powerpoint/2010/main" val="5378759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74573" y="1423385"/>
            <a:ext cx="8262651" cy="4401205"/>
          </a:xfrm>
          <a:prstGeom prst="rect">
            <a:avLst/>
          </a:prstGeom>
        </p:spPr>
        <p:txBody>
          <a:bodyPr wrap="square">
            <a:spAutoFit/>
          </a:bodyPr>
          <a:lstStyle/>
          <a:p>
            <a:pPr algn="just"/>
            <a:r>
              <a:rPr lang="es-MX" sz="4000" b="1" dirty="0"/>
              <a:t>VI.- EL LLAMADO A SER SANTO RECAE SOBRE LOS QUE INVOCAN EL NOMBRE </a:t>
            </a:r>
            <a:endParaRPr lang="es-MX" sz="4000" b="1" dirty="0" smtClean="0"/>
          </a:p>
          <a:p>
            <a:pPr algn="just"/>
            <a:r>
              <a:rPr lang="es-MX" sz="2000" dirty="0" smtClean="0"/>
              <a:t>2 </a:t>
            </a:r>
            <a:r>
              <a:rPr lang="es-MX" sz="2000" dirty="0"/>
              <a:t>Timoteo 1:9: </a:t>
            </a:r>
            <a:r>
              <a:rPr lang="es-MX" sz="2000" b="1" dirty="0"/>
              <a:t>“Quien nos salvó y llamó con llamamiento santo, no conforme a nuestras obras, sino según el propósito suyo y la gracia que nos fue dada en Cristo Jesús antes de los tiempos de los siglos”. </a:t>
            </a:r>
            <a:endParaRPr lang="es-MX" sz="2000" b="1" dirty="0" smtClean="0"/>
          </a:p>
          <a:p>
            <a:pPr algn="just"/>
            <a:r>
              <a:rPr lang="es-MX" sz="2000" dirty="0" smtClean="0"/>
              <a:t>Isaías </a:t>
            </a:r>
            <a:r>
              <a:rPr lang="es-MX" sz="2000" dirty="0"/>
              <a:t>43:7: </a:t>
            </a:r>
            <a:r>
              <a:rPr lang="es-MX" sz="2000" b="1" dirty="0"/>
              <a:t>“todos los llamados de mi nombre; para gloria mía los he creado, los formé y los hice”. </a:t>
            </a:r>
            <a:endParaRPr lang="es-MX" sz="2000" b="1" dirty="0" smtClean="0"/>
          </a:p>
          <a:p>
            <a:pPr algn="just"/>
            <a:r>
              <a:rPr lang="es-MX" sz="2000" dirty="0" smtClean="0"/>
              <a:t>Romanos </a:t>
            </a:r>
            <a:r>
              <a:rPr lang="es-MX" sz="2000" dirty="0"/>
              <a:t>6:22: </a:t>
            </a:r>
            <a:r>
              <a:rPr lang="es-MX" sz="2000" b="1" dirty="0"/>
              <a:t>“Más ahora que habéis sido libertados del pecado y hechos siervos de Dios, tenéis por vuestro fruto la santificación, y como fin, la vida eterna”.</a:t>
            </a:r>
          </a:p>
        </p:txBody>
      </p:sp>
    </p:spTree>
    <p:extLst>
      <p:ext uri="{BB962C8B-B14F-4D97-AF65-F5344CB8AC3E}">
        <p14:creationId xmlns:p14="http://schemas.microsoft.com/office/powerpoint/2010/main" val="13207775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51691" y="1382747"/>
            <a:ext cx="8295701" cy="4401205"/>
          </a:xfrm>
          <a:prstGeom prst="rect">
            <a:avLst/>
          </a:prstGeom>
        </p:spPr>
        <p:txBody>
          <a:bodyPr wrap="square">
            <a:spAutoFit/>
          </a:bodyPr>
          <a:lstStyle/>
          <a:p>
            <a:pPr algn="just"/>
            <a:r>
              <a:rPr lang="es-MX" sz="2800" dirty="0"/>
              <a:t>Si no renovamos nuestra mente, seguiremos viviendo igual. Nuestra mentalidad debe transformarse a la mente de Cristo: </a:t>
            </a:r>
            <a:r>
              <a:rPr lang="es-MX" sz="2800" b="1" dirty="0"/>
              <a:t>“y renovaos en el espíritu de vuestra mente, y vestíos del nuevo hombre, creado según Dios en la justicia y santidad de la verdad”. </a:t>
            </a:r>
            <a:r>
              <a:rPr lang="es-MX" sz="2800" dirty="0"/>
              <a:t>Efesios 4:23,24. </a:t>
            </a:r>
            <a:endParaRPr lang="es-MX" sz="2800" dirty="0" smtClean="0"/>
          </a:p>
          <a:p>
            <a:pPr algn="just"/>
            <a:r>
              <a:rPr lang="es-MX" sz="2800" dirty="0" smtClean="0"/>
              <a:t>Pablo </a:t>
            </a:r>
            <a:r>
              <a:rPr lang="es-MX" sz="2800" dirty="0"/>
              <a:t>nos habla de ese cambio, en la manera de pensar: </a:t>
            </a:r>
            <a:r>
              <a:rPr lang="es-MX" sz="2800" b="1" dirty="0"/>
              <a:t>“No os conforméis a este siglo, sino transformaos por medio de la renovación de vuestro entendimiento, para que comprobéis cuál sea la buena voluntad de Dios, agradable y perfecta”. </a:t>
            </a:r>
            <a:r>
              <a:rPr lang="es-MX" sz="2800" dirty="0"/>
              <a:t>Romanos 12:2. </a:t>
            </a:r>
          </a:p>
        </p:txBody>
      </p:sp>
    </p:spTree>
    <p:extLst>
      <p:ext uri="{BB962C8B-B14F-4D97-AF65-F5344CB8AC3E}">
        <p14:creationId xmlns:p14="http://schemas.microsoft.com/office/powerpoint/2010/main" val="7294122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62708" y="1587073"/>
            <a:ext cx="7998246" cy="3539430"/>
          </a:xfrm>
          <a:prstGeom prst="rect">
            <a:avLst/>
          </a:prstGeom>
        </p:spPr>
        <p:txBody>
          <a:bodyPr wrap="square">
            <a:spAutoFit/>
          </a:bodyPr>
          <a:lstStyle/>
          <a:p>
            <a:pPr algn="just"/>
            <a:r>
              <a:rPr lang="es-MX" sz="2800" dirty="0"/>
              <a:t>Romanos 8:5, dice también</a:t>
            </a:r>
            <a:r>
              <a:rPr lang="es-MX" sz="2800" b="1" dirty="0"/>
              <a:t>: “Porque los que son de la carne piensan en las cosas de la carne; pero los que son del Espíritu, en las cosas del Espíritu”. </a:t>
            </a:r>
            <a:endParaRPr lang="es-MX" sz="2800" b="1" dirty="0" smtClean="0"/>
          </a:p>
          <a:p>
            <a:pPr algn="just"/>
            <a:r>
              <a:rPr lang="es-MX" sz="2800" dirty="0" smtClean="0"/>
              <a:t>El </a:t>
            </a:r>
            <a:r>
              <a:rPr lang="es-MX" sz="2800" dirty="0"/>
              <a:t>creyente deberá luchar con las armas espirituales, que Dios le ha dado para destruir: </a:t>
            </a:r>
            <a:endParaRPr lang="es-MX" sz="2800" dirty="0" smtClean="0"/>
          </a:p>
          <a:p>
            <a:pPr marL="342900" indent="-342900" algn="just">
              <a:buAutoNum type="arabicParenR"/>
            </a:pPr>
            <a:r>
              <a:rPr lang="es-MX" sz="2800" dirty="0" smtClean="0"/>
              <a:t>Fortalezas</a:t>
            </a:r>
            <a:r>
              <a:rPr lang="es-MX" sz="2800" dirty="0"/>
              <a:t>, </a:t>
            </a:r>
            <a:endParaRPr lang="es-MX" sz="2800" dirty="0" smtClean="0"/>
          </a:p>
          <a:p>
            <a:pPr marL="342900" indent="-342900" algn="just">
              <a:buAutoNum type="arabicParenR"/>
            </a:pPr>
            <a:r>
              <a:rPr lang="es-MX" sz="2800" dirty="0" smtClean="0"/>
              <a:t>Argumentos</a:t>
            </a:r>
            <a:r>
              <a:rPr lang="es-MX" sz="2800" dirty="0"/>
              <a:t>, </a:t>
            </a:r>
            <a:endParaRPr lang="es-MX" sz="2800" dirty="0" smtClean="0"/>
          </a:p>
          <a:p>
            <a:pPr marL="342900" indent="-342900" algn="just">
              <a:buAutoNum type="arabicParenR"/>
            </a:pPr>
            <a:r>
              <a:rPr lang="es-MX" sz="2800" dirty="0" smtClean="0"/>
              <a:t>llevar </a:t>
            </a:r>
            <a:r>
              <a:rPr lang="es-MX" sz="2800" dirty="0"/>
              <a:t>cautivo todo pensamiento.</a:t>
            </a:r>
          </a:p>
        </p:txBody>
      </p:sp>
    </p:spTree>
    <p:extLst>
      <p:ext uri="{BB962C8B-B14F-4D97-AF65-F5344CB8AC3E}">
        <p14:creationId xmlns:p14="http://schemas.microsoft.com/office/powerpoint/2010/main" val="9624566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94911" y="1848334"/>
            <a:ext cx="7987229" cy="2677656"/>
          </a:xfrm>
          <a:prstGeom prst="rect">
            <a:avLst/>
          </a:prstGeom>
        </p:spPr>
        <p:txBody>
          <a:bodyPr wrap="square">
            <a:spAutoFit/>
          </a:bodyPr>
          <a:lstStyle/>
          <a:p>
            <a:pPr algn="just"/>
            <a:r>
              <a:rPr lang="es-MX" sz="4000" b="1" dirty="0"/>
              <a:t>CONCLUSIÓN </a:t>
            </a:r>
            <a:endParaRPr lang="es-MX" sz="4000" b="1" dirty="0" smtClean="0"/>
          </a:p>
          <a:p>
            <a:pPr algn="just"/>
            <a:r>
              <a:rPr lang="es-MX" sz="3200" dirty="0" smtClean="0"/>
              <a:t>No </a:t>
            </a:r>
            <a:r>
              <a:rPr lang="es-MX" sz="3200" dirty="0"/>
              <a:t>hay salvación, sin santidad. </a:t>
            </a:r>
            <a:r>
              <a:rPr lang="es-MX" sz="3200" b="1" dirty="0"/>
              <a:t>“Condujiste en tu misericordia a este pueblo que redimiste; Lo llevaste con tu poder a tu santa morada”. </a:t>
            </a:r>
            <a:r>
              <a:rPr lang="es-MX" sz="3200" dirty="0"/>
              <a:t>Éxodo 15:13. </a:t>
            </a:r>
          </a:p>
        </p:txBody>
      </p:sp>
    </p:spTree>
    <p:extLst>
      <p:ext uri="{BB962C8B-B14F-4D97-AF65-F5344CB8AC3E}">
        <p14:creationId xmlns:p14="http://schemas.microsoft.com/office/powerpoint/2010/main" val="14778884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18641" y="1214065"/>
            <a:ext cx="8185532" cy="4832092"/>
          </a:xfrm>
          <a:prstGeom prst="rect">
            <a:avLst/>
          </a:prstGeom>
        </p:spPr>
        <p:txBody>
          <a:bodyPr wrap="square">
            <a:spAutoFit/>
          </a:bodyPr>
          <a:lstStyle/>
          <a:p>
            <a:pPr algn="just"/>
            <a:r>
              <a:rPr lang="es-MX" sz="2800" dirty="0"/>
              <a:t>Dios nos quiere conducir hasta su morada, hasta su santo templo. Pero recuerde lo que dice la palabra de Dios: </a:t>
            </a:r>
            <a:r>
              <a:rPr lang="es-MX" sz="2800" b="1" dirty="0"/>
              <a:t>“Pero esto digo, hermanos: que la carne y la sangre no pueden heredar el reino de Dios, ni la corrupción hereda la incorrupción”. </a:t>
            </a:r>
            <a:r>
              <a:rPr lang="es-MX" sz="2800" dirty="0"/>
              <a:t>1 de Corintios 15:50. Dios está preparando sus moradas. Por eso, te conviene ser santo. Fíjate lo que dice Salmos 93:5: </a:t>
            </a:r>
            <a:r>
              <a:rPr lang="es-MX" sz="2800" b="1" dirty="0"/>
              <a:t>“Tus testimonios son muy firmes; La santidad conviene a tu casa, Oh Jehová, por los siglos y para siempre”. </a:t>
            </a:r>
            <a:endParaRPr lang="es-MX" sz="2800" b="1" dirty="0" smtClean="0"/>
          </a:p>
          <a:p>
            <a:pPr algn="just"/>
            <a:r>
              <a:rPr lang="es-MX" sz="2800" dirty="0" smtClean="0"/>
              <a:t>Recuerde </a:t>
            </a:r>
            <a:r>
              <a:rPr lang="es-MX" sz="2800" dirty="0"/>
              <a:t>que: </a:t>
            </a:r>
            <a:r>
              <a:rPr lang="es-MX" sz="2800" b="1" dirty="0"/>
              <a:t>“sin santidad nadie verá al Señor”. </a:t>
            </a:r>
            <a:r>
              <a:rPr lang="es-MX" sz="2800" dirty="0"/>
              <a:t>Hebreos 12:14.</a:t>
            </a:r>
          </a:p>
        </p:txBody>
      </p:sp>
    </p:spTree>
    <p:extLst>
      <p:ext uri="{BB962C8B-B14F-4D97-AF65-F5344CB8AC3E}">
        <p14:creationId xmlns:p14="http://schemas.microsoft.com/office/powerpoint/2010/main" val="36852429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4" name="Rectángulo 3"/>
          <p:cNvSpPr/>
          <p:nvPr/>
        </p:nvSpPr>
        <p:spPr>
          <a:xfrm>
            <a:off x="473725" y="1654751"/>
            <a:ext cx="8042314" cy="3170099"/>
          </a:xfrm>
          <a:prstGeom prst="rect">
            <a:avLst/>
          </a:prstGeom>
        </p:spPr>
        <p:txBody>
          <a:bodyPr wrap="square">
            <a:spAutoFit/>
          </a:bodyPr>
          <a:lstStyle/>
          <a:p>
            <a:pPr algn="just"/>
            <a:r>
              <a:rPr lang="es-MX" sz="4000" b="1" dirty="0"/>
              <a:t>BASE BÍBLICA: </a:t>
            </a:r>
            <a:endParaRPr lang="es-MX" sz="4000" b="1" dirty="0" smtClean="0"/>
          </a:p>
          <a:p>
            <a:pPr algn="just"/>
            <a:r>
              <a:rPr lang="es-MX" sz="3200" dirty="0" smtClean="0"/>
              <a:t>1 </a:t>
            </a:r>
            <a:r>
              <a:rPr lang="es-MX" sz="3200" dirty="0"/>
              <a:t>Pedro 2:9 </a:t>
            </a:r>
            <a:r>
              <a:rPr lang="es-MX" sz="3200" b="1" dirty="0"/>
              <a:t>“Mas vosotros sois linaje escogido, real sacerdocio, nación santa, pueblo adquirido por Dios, para que anunciéis las virtudes (él es santo) de aquel que os llamó de las tinieblas a su luz admirable”. </a:t>
            </a:r>
          </a:p>
        </p:txBody>
      </p:sp>
    </p:spTree>
    <p:extLst>
      <p:ext uri="{BB962C8B-B14F-4D97-AF65-F5344CB8AC3E}">
        <p14:creationId xmlns:p14="http://schemas.microsoft.com/office/powerpoint/2010/main" val="4057244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16095" y="1198081"/>
            <a:ext cx="7557571" cy="4585871"/>
          </a:xfrm>
          <a:prstGeom prst="rect">
            <a:avLst/>
          </a:prstGeom>
        </p:spPr>
        <p:txBody>
          <a:bodyPr wrap="square">
            <a:spAutoFit/>
          </a:bodyPr>
          <a:lstStyle/>
          <a:p>
            <a:pPr algn="just"/>
            <a:r>
              <a:rPr lang="es-MX" sz="4000" b="1" dirty="0"/>
              <a:t>INTRODUCCIÓN </a:t>
            </a:r>
            <a:endParaRPr lang="es-MX" sz="4000" b="1" dirty="0" smtClean="0"/>
          </a:p>
          <a:p>
            <a:pPr algn="just"/>
            <a:r>
              <a:rPr lang="es-MX" sz="2800" dirty="0" smtClean="0"/>
              <a:t>En </a:t>
            </a:r>
            <a:r>
              <a:rPr lang="es-MX" sz="2800" dirty="0"/>
              <a:t>esta clase partiremos de la idea de que somos el pueblo de Dios, nos llamó de la inmundicia para ser un pueblo santo. </a:t>
            </a:r>
            <a:endParaRPr lang="es-MX" sz="2800" dirty="0" smtClean="0"/>
          </a:p>
          <a:p>
            <a:pPr algn="just"/>
            <a:r>
              <a:rPr lang="es-MX" sz="2800" dirty="0" smtClean="0"/>
              <a:t>Isaías </a:t>
            </a:r>
            <a:r>
              <a:rPr lang="es-MX" sz="2800" dirty="0"/>
              <a:t>6:3: </a:t>
            </a:r>
            <a:r>
              <a:rPr lang="es-MX" sz="2800" b="1" dirty="0"/>
              <a:t>“Y el uno al otro daba voces, diciendo: Santo, santo, santo, Jehová de los ejércitos; toda la tierra está llena de su gloria”. </a:t>
            </a:r>
            <a:endParaRPr lang="es-MX" sz="2800" b="1" dirty="0" smtClean="0"/>
          </a:p>
          <a:p>
            <a:pPr algn="just"/>
            <a:r>
              <a:rPr lang="es-MX" sz="2800" dirty="0" smtClean="0"/>
              <a:t>Él </a:t>
            </a:r>
            <a:r>
              <a:rPr lang="es-MX" sz="2800" dirty="0"/>
              <a:t>es santo, así lo dice 1 de Pedro 1:16: </a:t>
            </a:r>
            <a:r>
              <a:rPr lang="es-MX" sz="2800" b="1" dirty="0"/>
              <a:t>“Sed santos, porque yo soy santo”. </a:t>
            </a:r>
            <a:r>
              <a:rPr lang="es-MX" sz="2800" dirty="0"/>
              <a:t>Si Él es santo, su pueblo debe serlo también.</a:t>
            </a:r>
          </a:p>
        </p:txBody>
      </p:sp>
    </p:spTree>
    <p:extLst>
      <p:ext uri="{BB962C8B-B14F-4D97-AF65-F5344CB8AC3E}">
        <p14:creationId xmlns:p14="http://schemas.microsoft.com/office/powerpoint/2010/main" val="4513534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72877" y="1629563"/>
            <a:ext cx="8086381" cy="3970318"/>
          </a:xfrm>
          <a:prstGeom prst="rect">
            <a:avLst/>
          </a:prstGeom>
        </p:spPr>
        <p:txBody>
          <a:bodyPr wrap="square">
            <a:spAutoFit/>
          </a:bodyPr>
          <a:lstStyle/>
          <a:p>
            <a:pPr algn="just"/>
            <a:r>
              <a:rPr lang="es-MX" sz="2800" b="1" dirty="0"/>
              <a:t>“Sabiendo que fuisteis rescatados de vuestra vana manera de vivir, la cual recibisteis de vuestros padres, no con cosas corruptibles, como oro o plata, sino con la sangre preciosa de Cristo, como de un cordero sin mancha y sin contaminación”. </a:t>
            </a:r>
            <a:r>
              <a:rPr lang="es-MX" sz="2800" dirty="0"/>
              <a:t>1 Pedro 1:18,19. </a:t>
            </a:r>
            <a:endParaRPr lang="es-MX" sz="2800" dirty="0" smtClean="0"/>
          </a:p>
          <a:p>
            <a:pPr algn="just"/>
            <a:r>
              <a:rPr lang="es-MX" sz="2800" dirty="0" smtClean="0"/>
              <a:t>Cuando </a:t>
            </a:r>
            <a:r>
              <a:rPr lang="es-MX" sz="2800" dirty="0"/>
              <a:t>hemos recibido a Cristo en nuestro corazón, y damos el paso de obediencia en el bautismo; pasamos a ser parte del pueblo de Dios.</a:t>
            </a:r>
          </a:p>
        </p:txBody>
      </p:sp>
    </p:spTree>
    <p:extLst>
      <p:ext uri="{BB962C8B-B14F-4D97-AF65-F5344CB8AC3E}">
        <p14:creationId xmlns:p14="http://schemas.microsoft.com/office/powerpoint/2010/main" val="19544446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17793" y="1879808"/>
            <a:ext cx="7943161" cy="2677656"/>
          </a:xfrm>
          <a:prstGeom prst="rect">
            <a:avLst/>
          </a:prstGeom>
        </p:spPr>
        <p:txBody>
          <a:bodyPr wrap="square">
            <a:spAutoFit/>
          </a:bodyPr>
          <a:lstStyle/>
          <a:p>
            <a:pPr algn="just"/>
            <a:r>
              <a:rPr lang="es-MX" sz="2800" b="1" dirty="0"/>
              <a:t>“Mas a todos los que le recibieron, a los que creen en su nombre, les dio potestad de ser hechos hijos de Dios”. </a:t>
            </a:r>
            <a:endParaRPr lang="es-MX" sz="2800" b="1" dirty="0" smtClean="0"/>
          </a:p>
          <a:p>
            <a:pPr algn="just"/>
            <a:r>
              <a:rPr lang="es-MX" sz="2800" dirty="0" smtClean="0"/>
              <a:t>Juan </a:t>
            </a:r>
            <a:r>
              <a:rPr lang="es-MX" sz="2800" dirty="0"/>
              <a:t>1:12. </a:t>
            </a:r>
            <a:r>
              <a:rPr lang="es-MX" sz="2800" b="1" dirty="0"/>
              <a:t>“De modo que si alguno está en Cristo, nueva criatura es; las cosas viejas pasaron; he aquí todas son hechas nuevas”. </a:t>
            </a:r>
            <a:r>
              <a:rPr lang="es-MX" sz="2800" dirty="0"/>
              <a:t>2 Corintios 5:17.</a:t>
            </a:r>
          </a:p>
        </p:txBody>
      </p:sp>
    </p:spTree>
    <p:extLst>
      <p:ext uri="{BB962C8B-B14F-4D97-AF65-F5344CB8AC3E}">
        <p14:creationId xmlns:p14="http://schemas.microsoft.com/office/powerpoint/2010/main" val="13832256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63557" y="1580775"/>
            <a:ext cx="8229600" cy="3724096"/>
          </a:xfrm>
          <a:prstGeom prst="rect">
            <a:avLst/>
          </a:prstGeom>
        </p:spPr>
        <p:txBody>
          <a:bodyPr wrap="square">
            <a:spAutoFit/>
          </a:bodyPr>
          <a:lstStyle/>
          <a:p>
            <a:pPr algn="just"/>
            <a:r>
              <a:rPr lang="es-MX" sz="4000" b="1" dirty="0"/>
              <a:t>I.- SIGNIFICADO DE SANTIDAD </a:t>
            </a:r>
            <a:endParaRPr lang="es-MX" sz="4000" b="1" dirty="0" smtClean="0"/>
          </a:p>
          <a:p>
            <a:pPr algn="just"/>
            <a:r>
              <a:rPr lang="es-MX" sz="2800" dirty="0" smtClean="0"/>
              <a:t>El </a:t>
            </a:r>
            <a:r>
              <a:rPr lang="es-MX" sz="2800" dirty="0"/>
              <a:t>término hebreo «</a:t>
            </a:r>
            <a:r>
              <a:rPr lang="es-MX" sz="2800" dirty="0" err="1"/>
              <a:t>kadosh</a:t>
            </a:r>
            <a:r>
              <a:rPr lang="es-MX" sz="2800" dirty="0"/>
              <a:t>», significa puro, física, ritual y especialmente, moral y espiritualmente. En ocasiones se debe traducir como «separado», puesto aparte, consagrado. </a:t>
            </a:r>
            <a:endParaRPr lang="es-MX" sz="2800" dirty="0" smtClean="0"/>
          </a:p>
          <a:p>
            <a:pPr algn="just"/>
            <a:r>
              <a:rPr lang="es-MX" sz="2800" dirty="0" smtClean="0"/>
              <a:t>A</a:t>
            </a:r>
            <a:r>
              <a:rPr lang="es-MX" sz="2800" dirty="0"/>
              <a:t>. SANTIDAD ES UN ATRIBUTO. También es una cualidad divina de ser: limpio, puro, apartado de lo malo, pecaminoso o contaminación. </a:t>
            </a:r>
          </a:p>
        </p:txBody>
      </p:sp>
    </p:spTree>
    <p:extLst>
      <p:ext uri="{BB962C8B-B14F-4D97-AF65-F5344CB8AC3E}">
        <p14:creationId xmlns:p14="http://schemas.microsoft.com/office/powerpoint/2010/main" val="33315857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50843" y="1735011"/>
            <a:ext cx="7855027" cy="3539430"/>
          </a:xfrm>
          <a:prstGeom prst="rect">
            <a:avLst/>
          </a:prstGeom>
        </p:spPr>
        <p:txBody>
          <a:bodyPr wrap="square">
            <a:spAutoFit/>
          </a:bodyPr>
          <a:lstStyle/>
          <a:p>
            <a:pPr algn="just"/>
            <a:r>
              <a:rPr lang="es-MX" sz="2800" dirty="0"/>
              <a:t>1 Samuel 2:2: </a:t>
            </a:r>
            <a:r>
              <a:rPr lang="es-MX" sz="2800" b="1" dirty="0"/>
              <a:t>“No hay santo como Jehová; Porque no hay ninguno fuera de ti, Y no hay refugio como el Dios nuestro”. </a:t>
            </a:r>
            <a:endParaRPr lang="es-MX" sz="2800" b="1" dirty="0" smtClean="0"/>
          </a:p>
          <a:p>
            <a:pPr algn="just"/>
            <a:r>
              <a:rPr lang="es-MX" sz="2800" b="1" dirty="0" smtClean="0"/>
              <a:t>“</a:t>
            </a:r>
            <a:r>
              <a:rPr lang="es-MX" sz="2800" b="1" dirty="0"/>
              <a:t>Para que os acordéis, y hagáis todos mis mandamientos, y seáis santos a vuestro Dios. </a:t>
            </a:r>
            <a:r>
              <a:rPr lang="es-MX" sz="2800" b="1" dirty="0" smtClean="0"/>
              <a:t>Yo </a:t>
            </a:r>
            <a:r>
              <a:rPr lang="es-MX" sz="2800" b="1" dirty="0"/>
              <a:t>Jehová vuestro Dios, que os saqué de la tierra de Egipto, para ser vuestro Dios. Yo Jehová vuestro Dios”.</a:t>
            </a:r>
            <a:r>
              <a:rPr lang="es-MX" sz="2800" dirty="0"/>
              <a:t> Números 15:40,41. </a:t>
            </a:r>
          </a:p>
        </p:txBody>
      </p:sp>
    </p:spTree>
    <p:extLst>
      <p:ext uri="{BB962C8B-B14F-4D97-AF65-F5344CB8AC3E}">
        <p14:creationId xmlns:p14="http://schemas.microsoft.com/office/powerpoint/2010/main" val="20993045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85590" y="1295903"/>
            <a:ext cx="8196550" cy="4647426"/>
          </a:xfrm>
          <a:prstGeom prst="rect">
            <a:avLst/>
          </a:prstGeom>
        </p:spPr>
        <p:txBody>
          <a:bodyPr wrap="square">
            <a:spAutoFit/>
          </a:bodyPr>
          <a:lstStyle/>
          <a:p>
            <a:pPr algn="just"/>
            <a:r>
              <a:rPr lang="es-MX" sz="4000" b="1" dirty="0"/>
              <a:t>B. SER SANTO NO SOLO IMPLICA TENER UNA VIDA SEPARADA. </a:t>
            </a:r>
            <a:endParaRPr lang="es-MX" sz="4000" b="1" dirty="0" smtClean="0"/>
          </a:p>
          <a:p>
            <a:pPr algn="just"/>
            <a:r>
              <a:rPr lang="es-MX" sz="2400" dirty="0" smtClean="0"/>
              <a:t>Sino </a:t>
            </a:r>
            <a:r>
              <a:rPr lang="es-MX" sz="2400" dirty="0"/>
              <a:t>tener un carácter diferente, al del hombre ordinario. Separado pero para el servicio de Dios. </a:t>
            </a:r>
            <a:endParaRPr lang="es-MX" sz="2400" dirty="0" smtClean="0"/>
          </a:p>
          <a:p>
            <a:pPr algn="just"/>
            <a:r>
              <a:rPr lang="es-MX" sz="2400" dirty="0" smtClean="0"/>
              <a:t>De </a:t>
            </a:r>
            <a:r>
              <a:rPr lang="es-MX" sz="2400" dirty="0"/>
              <a:t>hecho, el propósito de Dios al separarnos o apartarnos es: </a:t>
            </a:r>
            <a:r>
              <a:rPr lang="es-MX" sz="2400" b="1" dirty="0"/>
              <a:t>“para que fuésemos santos y sin mancha delante de él”.</a:t>
            </a:r>
            <a:r>
              <a:rPr lang="es-MX" sz="2400" dirty="0"/>
              <a:t> Efesios 1:4. Para vivir en santidad es necesario: </a:t>
            </a:r>
            <a:r>
              <a:rPr lang="es-MX" sz="2400" b="1" dirty="0"/>
              <a:t>“Abstenernos de toda especie de mal”. </a:t>
            </a:r>
            <a:r>
              <a:rPr lang="es-MX" sz="2400" dirty="0"/>
              <a:t>1 Tesalonicenses 5.22. </a:t>
            </a:r>
            <a:endParaRPr lang="es-MX" sz="2400" dirty="0" smtClean="0"/>
          </a:p>
          <a:p>
            <a:pPr algn="just"/>
            <a:r>
              <a:rPr lang="es-MX" sz="2400" dirty="0" smtClean="0"/>
              <a:t>La </a:t>
            </a:r>
            <a:r>
              <a:rPr lang="es-MX" sz="2400" dirty="0"/>
              <a:t>santidad en el pueblo de Dios, no es opcional. En realidad, esta es la voluntad de Dios: </a:t>
            </a:r>
            <a:r>
              <a:rPr lang="es-MX" sz="2400" b="1" dirty="0"/>
              <a:t>“pues la voluntad de Dios es vuestra santificación”. </a:t>
            </a:r>
            <a:r>
              <a:rPr lang="es-MX" sz="2400" dirty="0"/>
              <a:t>1 Tesalonicenses 4:3.</a:t>
            </a:r>
          </a:p>
        </p:txBody>
      </p:sp>
    </p:spTree>
    <p:extLst>
      <p:ext uri="{BB962C8B-B14F-4D97-AF65-F5344CB8AC3E}">
        <p14:creationId xmlns:p14="http://schemas.microsoft.com/office/powerpoint/2010/main" val="46536928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781</TotalTime>
  <Words>2408</Words>
  <Application>Microsoft Office PowerPoint</Application>
  <PresentationFormat>Presentación en pantalla (4:3)</PresentationFormat>
  <Paragraphs>70</Paragraphs>
  <Slides>27</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27</vt:i4>
      </vt:variant>
    </vt:vector>
  </HeadingPairs>
  <TitlesOfParts>
    <vt:vector size="30"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79</cp:revision>
  <dcterms:created xsi:type="dcterms:W3CDTF">2016-01-29T05:02:58Z</dcterms:created>
  <dcterms:modified xsi:type="dcterms:W3CDTF">2018-01-19T23:24:52Z</dcterms:modified>
  <cp:category/>
</cp:coreProperties>
</file>