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4" r:id="rId2"/>
    <p:sldId id="256" r:id="rId3"/>
    <p:sldId id="257" r:id="rId4"/>
    <p:sldId id="258" r:id="rId5"/>
    <p:sldId id="261" r:id="rId6"/>
    <p:sldId id="262" r:id="rId7"/>
    <p:sldId id="265" r:id="rId8"/>
    <p:sldId id="266" r:id="rId9"/>
    <p:sldId id="269" r:id="rId10"/>
    <p:sldId id="271" r:id="rId11"/>
    <p:sldId id="272" r:id="rId12"/>
    <p:sldId id="273" r:id="rId13"/>
    <p:sldId id="276" r:id="rId14"/>
    <p:sldId id="280" r:id="rId15"/>
    <p:sldId id="283" r:id="rId16"/>
    <p:sldId id="285" r:id="rId17"/>
    <p:sldId id="286" r:id="rId18"/>
    <p:sldId id="287" r:id="rId19"/>
    <p:sldId id="289" r:id="rId20"/>
    <p:sldId id="290" r:id="rId21"/>
    <p:sldId id="291" r:id="rId22"/>
    <p:sldId id="293" r:id="rId23"/>
    <p:sldId id="297" r:id="rId24"/>
    <p:sldId id="300" r:id="rId25"/>
    <p:sldId id="301" r:id="rId26"/>
    <p:sldId id="303" r:id="rId2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7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810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172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098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259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075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127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700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523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0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676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9547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749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850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32509" y="1430771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000" dirty="0"/>
              <a:t>Todo elemento tiene que ser desempeñarse con excelencia, para poder lograr la meta final; de llevar a los hermanos y amigos a tener un encuentro con Dios, donde sean </a:t>
            </a:r>
            <a:r>
              <a:rPr lang="es-MX" sz="4000" dirty="0" smtClean="0"/>
              <a:t>fortalecidos </a:t>
            </a:r>
            <a:r>
              <a:rPr lang="es-MX" sz="4000" dirty="0"/>
              <a:t>y transformados.</a:t>
            </a:r>
          </a:p>
        </p:txBody>
      </p:sp>
    </p:spTree>
    <p:extLst>
      <p:ext uri="{BB962C8B-B14F-4D97-AF65-F5344CB8AC3E}">
        <p14:creationId xmlns:p14="http://schemas.microsoft.com/office/powerpoint/2010/main" val="175976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pPr marL="857250" indent="-857250">
              <a:buFont typeface="+mj-lt"/>
              <a:buAutoNum type="romanUcPeriod" startAt="3"/>
            </a:pPr>
            <a:r>
              <a:rPr lang="es-MX" b="1" dirty="0" smtClean="0">
                <a:latin typeface="+mn-lt"/>
              </a:rPr>
              <a:t>LLEGANDO AL TERCER CIELO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2033443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sz="3600" dirty="0"/>
              <a:t>Romanos 1:20: </a:t>
            </a:r>
            <a:endParaRPr lang="es-MX" sz="3600" dirty="0" smtClean="0"/>
          </a:p>
          <a:p>
            <a:pPr marL="0" indent="0" algn="just">
              <a:buNone/>
            </a:pPr>
            <a:r>
              <a:rPr lang="es-MX" sz="3600" b="1" dirty="0" smtClean="0"/>
              <a:t>“</a:t>
            </a:r>
            <a:r>
              <a:rPr lang="es-MX" sz="3600" b="1" dirty="0"/>
              <a:t>Porque las cosas invisibles de él, su eterno poder y deidad, se hacen</a:t>
            </a:r>
            <a:r>
              <a:rPr lang="es-MX" sz="3600" dirty="0"/>
              <a:t> </a:t>
            </a:r>
            <a:r>
              <a:rPr lang="es-MX" sz="3600" b="1" dirty="0"/>
              <a:t>claramente visibles desde la creación del mundo, siendo entendidas por medio de las cosas hechas, de modo que no tienen excusa”.</a:t>
            </a:r>
            <a:endParaRPr lang="es-MX" sz="36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67863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53291" y="1326860"/>
            <a:ext cx="8385463" cy="463752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dirty="0"/>
              <a:t>Podemos entender los tres elementos de un culto, al ver los cielos. El primer cielo, es aquel que es parte del cosmos; lo que alcanzamos a ver con el ojo </a:t>
            </a:r>
            <a:r>
              <a:rPr lang="es-MX" dirty="0" smtClean="0"/>
              <a:t>físico.</a:t>
            </a:r>
          </a:p>
          <a:p>
            <a:pPr marL="0" indent="0" algn="just">
              <a:buNone/>
            </a:pPr>
            <a:r>
              <a:rPr lang="es-MX" dirty="0"/>
              <a:t>El segundo cielo es invisible, y es donde operan los ángeles (buenos y malos</a:t>
            </a:r>
            <a:r>
              <a:rPr lang="es-MX" dirty="0" smtClean="0"/>
              <a:t>).</a:t>
            </a:r>
          </a:p>
          <a:p>
            <a:pPr marL="0" indent="0" algn="just">
              <a:buNone/>
            </a:pPr>
            <a:r>
              <a:rPr lang="es-MX" dirty="0"/>
              <a:t>El tercer cielo, es donde está el trono de Dios. Los apóstoles Pablo y Juan, fueron transportados hasta ese lugar.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El </a:t>
            </a:r>
            <a:r>
              <a:rPr lang="es-MX" dirty="0"/>
              <a:t>hecho de que hay tres cielos, nos da la revelación para aplicar estos tres niveles; a los tres elementos de nuestros cultos.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51948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32510" y="942398"/>
            <a:ext cx="8385463" cy="502198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dirty="0"/>
              <a:t>El ser humano existe bajo el primer </a:t>
            </a:r>
            <a:r>
              <a:rPr lang="es-MX" dirty="0" smtClean="0"/>
              <a:t>cielo</a:t>
            </a:r>
            <a:r>
              <a:rPr lang="es-MX" dirty="0"/>
              <a:t>, usando sus cinco sentidos y su </a:t>
            </a:r>
            <a:r>
              <a:rPr lang="es-MX" dirty="0" smtClean="0"/>
              <a:t>mente </a:t>
            </a:r>
            <a:r>
              <a:rPr lang="es-MX" dirty="0"/>
              <a:t>humana, y es necesario llevarlos más allá de lo natural a lo sobrenatural.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Por </a:t>
            </a:r>
            <a:r>
              <a:rPr lang="es-MX" dirty="0"/>
              <a:t>eso</a:t>
            </a:r>
            <a:r>
              <a:rPr lang="es-MX" dirty="0" smtClean="0"/>
              <a:t>:</a:t>
            </a:r>
          </a:p>
          <a:p>
            <a:pPr marL="514350" indent="-514350">
              <a:buFont typeface="+mj-lt"/>
              <a:buAutoNum type="alphaUcPeriod"/>
            </a:pPr>
            <a:r>
              <a:rPr lang="es-MX" dirty="0"/>
              <a:t>ALABANZA Y ADORACIÓN</a:t>
            </a:r>
          </a:p>
          <a:p>
            <a:pPr marL="0" indent="0" algn="just">
              <a:buNone/>
            </a:pPr>
            <a:r>
              <a:rPr lang="es-MX" dirty="0"/>
              <a:t>Es con el propósito de traspasar al segundo cielo</a:t>
            </a:r>
            <a:r>
              <a:rPr lang="es-MX" dirty="0" smtClean="0"/>
              <a:t>.</a:t>
            </a:r>
          </a:p>
          <a:p>
            <a:pPr marL="514350" indent="-514350">
              <a:buFont typeface="+mj-lt"/>
              <a:buAutoNum type="alphaUcPeriod" startAt="2"/>
            </a:pPr>
            <a:r>
              <a:rPr lang="es-MX" dirty="0"/>
              <a:t>PREDICACIÓN Y ENSEÑANZA</a:t>
            </a:r>
          </a:p>
          <a:p>
            <a:pPr marL="0" indent="0">
              <a:buNone/>
            </a:pPr>
            <a:r>
              <a:rPr lang="es-MX" dirty="0"/>
              <a:t>Es con el propósito de traspasar al tercer cielo</a:t>
            </a:r>
            <a:r>
              <a:rPr lang="es-MX" dirty="0" smtClean="0"/>
              <a:t>.</a:t>
            </a:r>
          </a:p>
          <a:p>
            <a:pPr marL="514350" indent="-514350">
              <a:buFont typeface="+mj-lt"/>
              <a:buAutoNum type="alphaUcPeriod" startAt="3"/>
            </a:pPr>
            <a:r>
              <a:rPr lang="es-MX" dirty="0"/>
              <a:t>MINISTRACIÓN EN EL ALTAR</a:t>
            </a:r>
          </a:p>
          <a:p>
            <a:pPr marL="0" indent="0">
              <a:buNone/>
            </a:pPr>
            <a:r>
              <a:rPr lang="es-MX" dirty="0"/>
              <a:t>Es con el propósito de recibir ante el trono de Dios, gracia y misericordia. </a:t>
            </a:r>
          </a:p>
          <a:p>
            <a:pPr marL="0" indent="0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23766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11727" y="1056696"/>
            <a:ext cx="8385463" cy="480377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MX" sz="3200" dirty="0"/>
              <a:t>Hebreos 4:16: </a:t>
            </a:r>
            <a:r>
              <a:rPr lang="es-MX" sz="3200" b="1" dirty="0"/>
              <a:t>“Acerquémonos, pues, confiadamente al trono de la gracia, para </a:t>
            </a:r>
            <a:r>
              <a:rPr lang="es-MX" sz="3200" b="1" dirty="0" smtClean="0"/>
              <a:t>alcanzar </a:t>
            </a:r>
            <a:r>
              <a:rPr lang="es-MX" sz="3200" b="1" dirty="0"/>
              <a:t>misericordia y hallar gracia para el oportuno socorro</a:t>
            </a:r>
            <a:r>
              <a:rPr lang="es-MX" sz="3200" b="1" dirty="0" smtClean="0"/>
              <a:t>”.</a:t>
            </a:r>
          </a:p>
          <a:p>
            <a:pPr marL="0" indent="0" algn="just">
              <a:buNone/>
            </a:pPr>
            <a:r>
              <a:rPr lang="es-MX" sz="3200" dirty="0"/>
              <a:t>Salmos 8:2: </a:t>
            </a:r>
            <a:r>
              <a:rPr lang="es-MX" sz="3200" b="1" dirty="0"/>
              <a:t>“De la boca de los niños y de los que maman, fundaste la fortaleza, a causa</a:t>
            </a:r>
            <a:r>
              <a:rPr lang="es-MX" sz="3200" dirty="0"/>
              <a:t> </a:t>
            </a:r>
            <a:r>
              <a:rPr lang="es-MX" sz="3200" b="1" dirty="0"/>
              <a:t>de tus enemigos, para hacer callar al enemigo y al vengativo</a:t>
            </a:r>
            <a:r>
              <a:rPr lang="es-MX" sz="3200" b="1" dirty="0" smtClean="0"/>
              <a:t>”.</a:t>
            </a:r>
          </a:p>
          <a:p>
            <a:pPr marL="0" indent="0" algn="just">
              <a:buNone/>
            </a:pPr>
            <a:r>
              <a:rPr lang="es-MX" sz="3200" dirty="0"/>
              <a:t>Mateo 21:16: </a:t>
            </a:r>
            <a:r>
              <a:rPr lang="es-MX" sz="3200" b="1" dirty="0"/>
              <a:t>“Y le dijeron: ¿Oyes lo que éstos dicen? Y Jesús les dijo: Sí; ¿nunca leísteis: de la boca de los niños y de los que maman perfeccionaste la alabanza?”.</a:t>
            </a:r>
            <a:endParaRPr lang="es-MX" sz="3200" dirty="0"/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86913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337252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sz="3200" dirty="0"/>
              <a:t>La alabanza y adoración, ayudan a callar las dudas y temores que el príncipe del aire; pone en nuestras vidas, para poder llegar ante el trono de la presencia manifiesta de Dios</a:t>
            </a:r>
            <a:r>
              <a:rPr lang="es-MX" sz="3200" dirty="0" smtClean="0"/>
              <a:t>.</a:t>
            </a:r>
          </a:p>
          <a:p>
            <a:pPr marL="0" indent="0" algn="just">
              <a:buNone/>
            </a:pPr>
            <a:r>
              <a:rPr lang="es-MX" sz="3200" dirty="0"/>
              <a:t>Salmos 100:4: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b="1" dirty="0" smtClean="0"/>
              <a:t>“</a:t>
            </a:r>
            <a:r>
              <a:rPr lang="es-MX" sz="3200" b="1" dirty="0"/>
              <a:t>Entrad por sus puertas con acción de gracias, por sus atrios con alabanza; alabadle, bendecid su nombre”</a:t>
            </a:r>
            <a:endParaRPr lang="es-MX" sz="3200" dirty="0"/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71231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1049482"/>
            <a:ext cx="8385463" cy="703553"/>
          </a:xfrm>
        </p:spPr>
        <p:txBody>
          <a:bodyPr>
            <a:normAutofit fontScale="90000"/>
          </a:bodyPr>
          <a:lstStyle/>
          <a:p>
            <a:pPr marL="857250" indent="-857250">
              <a:buFont typeface="+mj-lt"/>
              <a:buAutoNum type="romanUcPeriod" startAt="4"/>
            </a:pPr>
            <a:r>
              <a:rPr lang="es-MX" b="1" dirty="0" smtClean="0">
                <a:latin typeface="+mn-lt"/>
              </a:rPr>
              <a:t>LLEGANDO AL LUGAR SANTÍSIMO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2116571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sz="4000" dirty="0"/>
              <a:t>En el tabernáculo, para poder llegar al trono de gracia (el propiciatorio que cubría el arca del pacto); era necesario pasar por el atrio exterior, el lugar santo, y luego llegar al lugar santísimo.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804627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11727" y="1420379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dirty="0"/>
              <a:t>Hebreos 8:5: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b="1" dirty="0" smtClean="0"/>
              <a:t>“</a:t>
            </a:r>
            <a:r>
              <a:rPr lang="es-MX" sz="3200" b="1" dirty="0"/>
              <a:t>Los cuales sirven a lo que es figura y sombra de las cosas celestiales,</a:t>
            </a:r>
            <a:r>
              <a:rPr lang="es-MX" sz="3200" dirty="0"/>
              <a:t> </a:t>
            </a:r>
            <a:r>
              <a:rPr lang="es-MX" sz="3200" b="1" dirty="0"/>
              <a:t>como se le advirtió a Moisés cuando iba a erigir el tabernáculo, diciéndole: Mira, haz todas las cosas conforme al modelo que se te ha mostrado en el monte”.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5839378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22119" y="1295690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sz="3200" dirty="0"/>
              <a:t>Podemos entender los tres elementos de un culto al ver el tabernáculo.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dirty="0" smtClean="0"/>
              <a:t>En </a:t>
            </a:r>
            <a:r>
              <a:rPr lang="es-MX" sz="3200" dirty="0"/>
              <a:t>el Antiguo Testamento, el tabernáculo estaba compuesto del atrio exterior, el lugar santo, y el lugar santísimo</a:t>
            </a:r>
            <a:r>
              <a:rPr lang="es-MX" sz="3200" dirty="0" smtClean="0"/>
              <a:t>.</a:t>
            </a:r>
          </a:p>
          <a:p>
            <a:pPr marL="0" indent="0" algn="just">
              <a:buNone/>
            </a:pPr>
            <a:r>
              <a:rPr lang="es-MX" sz="3200" dirty="0"/>
              <a:t>Asimismo, el templo del Nuevo Testamento; el ser humano, está compuesto de cuerpo, alma y espíritu, porque ahora el ser humano ha llegado a ser el templo de Dios.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529835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53291" y="13684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sz="3200" dirty="0"/>
              <a:t>1 Corintios 6:19-20: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b="1" dirty="0" smtClean="0"/>
              <a:t>“¿</a:t>
            </a:r>
            <a:r>
              <a:rPr lang="es-MX" sz="3200" b="1" dirty="0"/>
              <a:t>O ignoráis que vuestro cuerpo es templo del Espíritu Santo, el</a:t>
            </a:r>
            <a:r>
              <a:rPr lang="es-MX" sz="3200" dirty="0"/>
              <a:t> </a:t>
            </a:r>
            <a:r>
              <a:rPr lang="es-MX" sz="3200" b="1" dirty="0"/>
              <a:t>cual está en vosotros, el cual tenéis de Dios, y que no sois vuestros? Porque habéis sido comprados por precio; glorificad, pues, a Dios en vuestro cuerpo y en vuestro </a:t>
            </a:r>
            <a:r>
              <a:rPr lang="es-MX" sz="3200" b="1" dirty="0" smtClean="0"/>
              <a:t>espíritu</a:t>
            </a:r>
            <a:r>
              <a:rPr lang="es-MX" sz="3200" b="1" dirty="0"/>
              <a:t>, los cuales son de Dios”.</a:t>
            </a:r>
            <a:endParaRPr lang="es-MX" sz="32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19204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r>
              <a:rPr lang="es-MX" b="1" dirty="0" smtClean="0">
                <a:latin typeface="+mn-lt"/>
              </a:rPr>
              <a:t>CELEBRACIONES DE IMPACTO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2054225"/>
            <a:ext cx="8385463" cy="3951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200" dirty="0" smtClean="0"/>
              <a:t>Hechos </a:t>
            </a:r>
            <a:r>
              <a:rPr lang="es-MX" sz="3200" dirty="0"/>
              <a:t>20:7</a:t>
            </a:r>
          </a:p>
          <a:p>
            <a:pPr marL="0" indent="0" algn="just">
              <a:buNone/>
            </a:pPr>
            <a:r>
              <a:rPr lang="es-MX" sz="3200" b="1" dirty="0" smtClean="0"/>
              <a:t>“</a:t>
            </a:r>
            <a:r>
              <a:rPr lang="es-MX" sz="3200" b="1" dirty="0"/>
              <a:t>El primer día de la semana, reunidos los discípulos para partir el pan, Pablo les </a:t>
            </a:r>
            <a:r>
              <a:rPr lang="es-MX" sz="3200" b="1" dirty="0" smtClean="0"/>
              <a:t>enseñaba</a:t>
            </a:r>
            <a:r>
              <a:rPr lang="es-MX" sz="3200" b="1" dirty="0"/>
              <a:t>, habiendo de salir al día siguiente; y alargó el discurso hasta la medianoche”.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62176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53291" y="1409989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sz="3200" dirty="0"/>
              <a:t>En el Antiguo Testamento, el culto se le rendía a Dios en el tabernáculo. En el Nuevo </a:t>
            </a:r>
            <a:r>
              <a:rPr lang="es-MX" sz="3200" dirty="0" smtClean="0"/>
              <a:t>Testamento</a:t>
            </a:r>
            <a:r>
              <a:rPr lang="es-MX" sz="3200" dirty="0"/>
              <a:t>, el culto racional se le rinde a Dios con todo el ser</a:t>
            </a:r>
            <a:r>
              <a:rPr lang="es-MX" sz="3200" dirty="0" smtClean="0"/>
              <a:t>.</a:t>
            </a:r>
          </a:p>
          <a:p>
            <a:pPr marL="0" indent="0" algn="just">
              <a:buNone/>
            </a:pPr>
            <a:r>
              <a:rPr lang="es-MX" sz="3200" dirty="0"/>
              <a:t>Romanos 12:1:</a:t>
            </a:r>
            <a:r>
              <a:rPr lang="es-MX" sz="3200" b="1" dirty="0"/>
              <a:t> </a:t>
            </a:r>
            <a:endParaRPr lang="es-MX" sz="3200" b="1" dirty="0" smtClean="0"/>
          </a:p>
          <a:p>
            <a:pPr marL="0" indent="0" algn="just">
              <a:buNone/>
            </a:pPr>
            <a:r>
              <a:rPr lang="es-MX" sz="3200" b="1" dirty="0" smtClean="0"/>
              <a:t>“</a:t>
            </a:r>
            <a:r>
              <a:rPr lang="es-MX" sz="3200" b="1" dirty="0"/>
              <a:t>Así que, hermanos, os ruego por las misericordias de Dios, que presentéis vuestros cuerpos en sacrificio vivo, santo, agradable a Dios, que es vuestro culto racional”.</a:t>
            </a:r>
            <a:endParaRPr lang="es-MX" sz="3200" dirty="0"/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672328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84464" y="976745"/>
            <a:ext cx="8385463" cy="50499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Por </a:t>
            </a:r>
            <a:r>
              <a:rPr lang="es-MX" dirty="0"/>
              <a:t>eso</a:t>
            </a:r>
            <a:r>
              <a:rPr lang="es-MX" dirty="0" smtClean="0"/>
              <a:t>:</a:t>
            </a:r>
          </a:p>
          <a:p>
            <a:pPr marL="514350" lvl="0" indent="-514350">
              <a:buFont typeface="+mj-lt"/>
              <a:buAutoNum type="alphaUcPeriod"/>
            </a:pPr>
            <a:r>
              <a:rPr lang="es-MX" dirty="0"/>
              <a:t>ALABANZA Y ADORACIÓN </a:t>
            </a:r>
          </a:p>
          <a:p>
            <a:pPr marL="0" lvl="0" indent="0">
              <a:buNone/>
            </a:pPr>
            <a:r>
              <a:rPr lang="es-MX" dirty="0"/>
              <a:t>Ministración en el atrio exterior.</a:t>
            </a:r>
          </a:p>
          <a:p>
            <a:pPr marL="0" indent="0">
              <a:buNone/>
            </a:pPr>
            <a:r>
              <a:rPr lang="es-MX" dirty="0"/>
              <a:t> </a:t>
            </a:r>
          </a:p>
          <a:p>
            <a:pPr marL="514350" lvl="0" indent="-514350">
              <a:buFont typeface="+mj-lt"/>
              <a:buAutoNum type="alphaUcPeriod" startAt="2"/>
            </a:pPr>
            <a:r>
              <a:rPr lang="es-MX" dirty="0"/>
              <a:t>PREDICACIÓN </a:t>
            </a:r>
          </a:p>
          <a:p>
            <a:pPr marL="0" indent="0">
              <a:buNone/>
            </a:pPr>
            <a:r>
              <a:rPr lang="es-MX" dirty="0"/>
              <a:t>Ministración en el lugar santo.</a:t>
            </a:r>
          </a:p>
          <a:p>
            <a:pPr marL="0" indent="0">
              <a:buNone/>
            </a:pPr>
            <a:r>
              <a:rPr lang="es-MX" dirty="0"/>
              <a:t> </a:t>
            </a:r>
          </a:p>
          <a:p>
            <a:pPr marL="514350" lvl="0" indent="-514350">
              <a:buFont typeface="+mj-lt"/>
              <a:buAutoNum type="alphaUcPeriod" startAt="3"/>
            </a:pPr>
            <a:r>
              <a:rPr lang="es-MX" dirty="0"/>
              <a:t>MINISTRACIÓN EN EL ALTAR</a:t>
            </a:r>
          </a:p>
          <a:p>
            <a:pPr marL="0" indent="0">
              <a:buNone/>
            </a:pPr>
            <a:r>
              <a:rPr lang="es-MX" dirty="0"/>
              <a:t>Ministración en el lugar santísimo.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282859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63682" y="1306080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dirty="0"/>
              <a:t>Los muebles del tabernáculo, son tipo y figura de los componentes de nuestros cultos de celebración</a:t>
            </a:r>
            <a:r>
              <a:rPr lang="es-MX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MUEBLES DEL ATRIO EXTERIOR:</a:t>
            </a:r>
          </a:p>
          <a:p>
            <a:pPr marL="0" indent="0">
              <a:buNone/>
            </a:pPr>
            <a:r>
              <a:rPr lang="es-MX" dirty="0"/>
              <a:t>Altar de bronce - Sacrificio de alabanza</a:t>
            </a:r>
            <a:r>
              <a:rPr lang="es-MX" dirty="0" smtClean="0"/>
              <a:t>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s-MX" dirty="0"/>
              <a:t>FUENTE DE BRONCE</a:t>
            </a:r>
          </a:p>
          <a:p>
            <a:pPr marL="0" indent="0">
              <a:buNone/>
            </a:pPr>
            <a:r>
              <a:rPr lang="es-MX" dirty="0"/>
              <a:t>Lavamiento a través de la </a:t>
            </a:r>
            <a:r>
              <a:rPr lang="es-MX" dirty="0" smtClean="0"/>
              <a:t>adoración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s-MX" dirty="0"/>
              <a:t>MUEBLES DEL LUGAR SANTO</a:t>
            </a:r>
          </a:p>
          <a:p>
            <a:pPr marL="0" indent="0">
              <a:buNone/>
            </a:pPr>
            <a:r>
              <a:rPr lang="es-MX" dirty="0"/>
              <a:t>Mesa de panes = La palabra como pan.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513918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42900" y="1101436"/>
            <a:ext cx="8385463" cy="5060373"/>
          </a:xfrm>
        </p:spPr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 startAt="4"/>
            </a:pPr>
            <a:r>
              <a:rPr lang="es-MX" sz="3200" dirty="0"/>
              <a:t>CANDELABRO DE ORO</a:t>
            </a:r>
          </a:p>
          <a:p>
            <a:pPr marL="0" indent="0" algn="just">
              <a:buNone/>
            </a:pPr>
            <a:r>
              <a:rPr lang="es-MX" sz="3200" dirty="0" smtClean="0"/>
              <a:t>La </a:t>
            </a:r>
            <a:r>
              <a:rPr lang="es-MX" sz="3200" dirty="0"/>
              <a:t>palabra como luz Altar de incienso - La palabra que penetra hasta partir el alma y el espíritu</a:t>
            </a:r>
            <a:r>
              <a:rPr lang="es-MX" sz="3200" dirty="0" smtClean="0"/>
              <a:t>.</a:t>
            </a:r>
          </a:p>
          <a:p>
            <a:pPr marL="0" indent="0" algn="just">
              <a:buNone/>
            </a:pPr>
            <a:r>
              <a:rPr lang="es-MX" sz="3200" dirty="0"/>
              <a:t> </a:t>
            </a:r>
            <a:endParaRPr lang="es-MX" sz="3200" dirty="0" smtClean="0"/>
          </a:p>
          <a:p>
            <a:pPr marL="514350" indent="-514350" algn="just">
              <a:buFont typeface="+mj-lt"/>
              <a:buAutoNum type="arabicPeriod" startAt="5"/>
            </a:pPr>
            <a:r>
              <a:rPr lang="es-MX" sz="3200" dirty="0"/>
              <a:t>MUEBLE DEL LUGAR SANTÍSIMO</a:t>
            </a:r>
          </a:p>
          <a:p>
            <a:pPr marL="0" indent="0" algn="just">
              <a:buNone/>
            </a:pPr>
            <a:r>
              <a:rPr lang="es-MX" sz="3200" dirty="0"/>
              <a:t>EL ARCA DEL </a:t>
            </a:r>
            <a:r>
              <a:rPr lang="es-MX" sz="3200" dirty="0" smtClean="0"/>
              <a:t>PACTO</a:t>
            </a:r>
          </a:p>
          <a:p>
            <a:pPr marL="0" indent="0" algn="just">
              <a:buNone/>
            </a:pPr>
            <a:r>
              <a:rPr lang="es-MX" sz="3200" dirty="0"/>
              <a:t>El espíritu del hombre es ministrado, por la sangre sobre el propiciatorio y por la llama del Espíritu de Dios; entre los querubines.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401087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r>
              <a:rPr lang="es-MX" b="1" dirty="0" smtClean="0">
                <a:latin typeface="+mn-lt"/>
              </a:rPr>
              <a:t>CONCLUSIÓN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>
              <a:buNone/>
            </a:pPr>
            <a:r>
              <a:rPr lang="es-MX" sz="3200" dirty="0"/>
              <a:t>Los elementos indispensables en un culto exitoso, son:</a:t>
            </a:r>
          </a:p>
          <a:p>
            <a:pPr marL="0" indent="0">
              <a:buNone/>
            </a:pPr>
            <a:r>
              <a:rPr lang="es-MX" sz="3200" dirty="0"/>
              <a:t> 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MX" sz="3200" dirty="0"/>
              <a:t>Alabanza y adoración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MX" sz="3200" dirty="0"/>
              <a:t>La predicación y enseñanza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200" dirty="0" smtClean="0"/>
              <a:t>Ministrar </a:t>
            </a:r>
            <a:r>
              <a:rPr lang="es-MX" sz="3200" dirty="0"/>
              <a:t>en el altar.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17234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298863"/>
            <a:ext cx="8385463" cy="480060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dirty="0"/>
              <a:t>Haremos bien en enfocar nuestro tiempo, en llevar estos elementos a niveles cada </a:t>
            </a:r>
            <a:r>
              <a:rPr lang="es-MX" sz="3200" dirty="0" smtClean="0"/>
              <a:t>vez más </a:t>
            </a:r>
            <a:r>
              <a:rPr lang="es-MX" sz="3200" dirty="0"/>
              <a:t>excelentes.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dirty="0" smtClean="0"/>
              <a:t>Todo </a:t>
            </a:r>
            <a:r>
              <a:rPr lang="es-MX" sz="3200" dirty="0"/>
              <a:t>otro elemento, aunque pudiera ser noble en sus intenciones, </a:t>
            </a:r>
            <a:r>
              <a:rPr lang="es-MX" sz="3200" dirty="0" smtClean="0"/>
              <a:t>es innecesario</a:t>
            </a:r>
            <a:r>
              <a:rPr lang="es-MX" sz="3200" dirty="0"/>
              <a:t>.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dirty="0" smtClean="0"/>
              <a:t>Algunos </a:t>
            </a:r>
            <a:r>
              <a:rPr lang="es-MX" sz="3200" dirty="0"/>
              <a:t>de esto elementos son: Los testimonios, las peticiones, los cantos especiales, los anuncios y otros más</a:t>
            </a:r>
            <a:r>
              <a:rPr lang="es-MX" sz="3200" dirty="0" smtClean="0"/>
              <a:t>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50450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150216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dirty="0"/>
              <a:t>Estos elementos pueden ser buenos en concepto, pero lo cierto es que muchas veces solo sirven para llenar el tiempo; que se han convertido en rutina y tradición, que impiden la excelencia del culto.</a:t>
            </a:r>
          </a:p>
          <a:p>
            <a:pPr marL="0" indent="0" algn="just">
              <a:buNone/>
            </a:pPr>
            <a:endParaRPr lang="es-MX" sz="3200" dirty="0" smtClean="0"/>
          </a:p>
          <a:p>
            <a:pPr marL="0" indent="0" algn="just">
              <a:buNone/>
            </a:pPr>
            <a:r>
              <a:rPr lang="es-MX" sz="3200" dirty="0" smtClean="0"/>
              <a:t>Además</a:t>
            </a:r>
            <a:r>
              <a:rPr lang="es-MX" sz="3200" dirty="0"/>
              <a:t>, rompen el fluir del Espíritu con pausas innecesarias; que dejan nuestros cultos con algo que desear o los hace inefectivos.</a:t>
            </a:r>
          </a:p>
        </p:txBody>
      </p:sp>
    </p:spTree>
    <p:extLst>
      <p:ext uri="{BB962C8B-B14F-4D97-AF65-F5344CB8AC3E}">
        <p14:creationId xmlns:p14="http://schemas.microsoft.com/office/powerpoint/2010/main" val="217774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r>
              <a:rPr lang="es-MX" b="1" dirty="0" smtClean="0">
                <a:latin typeface="+mn-lt"/>
              </a:rPr>
              <a:t>INTRODUCCIÓN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sz="3200" dirty="0"/>
              <a:t>Un elemento fundamental en la vida del cristiano, son las </a:t>
            </a:r>
            <a:r>
              <a:rPr lang="es-MX" sz="3200" dirty="0" smtClean="0"/>
              <a:t>celebraciones </a:t>
            </a:r>
            <a:r>
              <a:rPr lang="es-MX" sz="3200" dirty="0"/>
              <a:t>o llamados cultos que hacemos.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dirty="0" smtClean="0"/>
              <a:t>Son </a:t>
            </a:r>
            <a:r>
              <a:rPr lang="es-MX" sz="3200" dirty="0"/>
              <a:t>en gran parte, lo que más celebramos en nuestras reuniones; la mayoría se </a:t>
            </a:r>
            <a:r>
              <a:rPr lang="es-MX" sz="3200" dirty="0" smtClean="0"/>
              <a:t>concentran </a:t>
            </a:r>
            <a:r>
              <a:rPr lang="es-MX" sz="3200" dirty="0"/>
              <a:t>en la parte de la liturgia de la celebración</a:t>
            </a:r>
            <a:r>
              <a:rPr lang="es-MX" sz="3200" dirty="0" smtClean="0"/>
              <a:t>.</a:t>
            </a:r>
          </a:p>
          <a:p>
            <a:pPr marL="0" indent="0" algn="just">
              <a:buNone/>
            </a:pPr>
            <a:r>
              <a:rPr lang="es-MX" sz="3200" dirty="0"/>
              <a:t>Como apostólicos pentecostales, nuestros servicios son por naturaleza; pentecostales. Casi todas nuestras actividades, terminan siendo un servicio de celebración a Jesucristo.</a:t>
            </a:r>
          </a:p>
          <a:p>
            <a:pPr marL="0" indent="0" algn="just">
              <a:buNone/>
            </a:pPr>
            <a:endParaRPr lang="es-MX" sz="32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90335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111827"/>
            <a:ext cx="8385463" cy="5065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/>
              <a:t>Es </a:t>
            </a:r>
            <a:r>
              <a:rPr lang="es-MX" dirty="0"/>
              <a:t>decir, no concebimos reunirnos sin convertir esa reunión en una gran fiesta; llena del poder del Espíritu Santo. Sin embargo, a través del tiempo en muchos casos, esas festividades se han vuelto rutinarias; llegando a ser en algunas ocasiones solo actos religiosos y aburridos, siguiendo protocolos sin esencia ni presencia del poder del Espíritu Santo</a:t>
            </a:r>
            <a:r>
              <a:rPr lang="es-MX" dirty="0" smtClean="0"/>
              <a:t>.</a:t>
            </a:r>
          </a:p>
          <a:p>
            <a:pPr marL="0" indent="0" algn="just">
              <a:buNone/>
            </a:pPr>
            <a:r>
              <a:rPr lang="es-MX" dirty="0"/>
              <a:t>Es hora que nuestras reuniones recobren el mover pentecostés, donde nuestros servicios sean verdaderos festejos para nuestro Rey.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92087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1153391"/>
            <a:ext cx="8385463" cy="703553"/>
          </a:xfrm>
        </p:spPr>
        <p:txBody>
          <a:bodyPr>
            <a:normAutofit fontScale="90000"/>
          </a:bodyPr>
          <a:lstStyle/>
          <a:p>
            <a:pPr marL="857250" indent="-857250">
              <a:buFont typeface="+mj-lt"/>
              <a:buAutoNum type="romanUcPeriod"/>
            </a:pPr>
            <a:r>
              <a:rPr lang="es-MX" b="1" dirty="0" smtClean="0">
                <a:latin typeface="+mn-lt"/>
              </a:rPr>
              <a:t>TRES ELEMENTOS IMPORTANTES DE LAS CELEBRACIONES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2" y="2106180"/>
            <a:ext cx="8385463" cy="4351338"/>
          </a:xfrm>
        </p:spPr>
        <p:txBody>
          <a:bodyPr/>
          <a:lstStyle/>
          <a:p>
            <a:pPr marL="0" indent="0">
              <a:buNone/>
            </a:pPr>
            <a:endParaRPr lang="es-MX" sz="3200" dirty="0" smtClean="0"/>
          </a:p>
          <a:p>
            <a:pPr marL="0" indent="0" algn="just">
              <a:buNone/>
            </a:pPr>
            <a:r>
              <a:rPr lang="es-MX" sz="3200" dirty="0"/>
              <a:t>Colosenses 3:16: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b="1" dirty="0" smtClean="0"/>
              <a:t>“</a:t>
            </a:r>
            <a:r>
              <a:rPr lang="es-MX" sz="3200" b="1" dirty="0"/>
              <a:t>La palabra de Cristo more en abundancia en vosotros, enseñándoos</a:t>
            </a:r>
            <a:r>
              <a:rPr lang="es-MX" sz="3200" dirty="0"/>
              <a:t> </a:t>
            </a:r>
            <a:r>
              <a:rPr lang="es-MX" sz="3200" b="1" dirty="0"/>
              <a:t>y exhortándoos unos a otros en toda sabiduría, cantando con gracia en vuestros </a:t>
            </a:r>
            <a:r>
              <a:rPr lang="es-MX" sz="3200" b="1" dirty="0" smtClean="0"/>
              <a:t>corazones </a:t>
            </a:r>
            <a:r>
              <a:rPr lang="es-MX" sz="3200" b="1" dirty="0"/>
              <a:t>al Señor con salmos e himnos y cánticos espirituales”.</a:t>
            </a:r>
            <a:endParaRPr lang="es-MX" sz="32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35716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22119" y="1046307"/>
            <a:ext cx="8385463" cy="49596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/>
              <a:t>Los tres elementos fundamentales en una celebración, son</a:t>
            </a:r>
            <a:r>
              <a:rPr lang="es-MX" dirty="0" smtClean="0"/>
              <a:t>:</a:t>
            </a:r>
          </a:p>
          <a:p>
            <a:pPr marL="514350" indent="-514350">
              <a:buFont typeface="+mj-lt"/>
              <a:buAutoNum type="alphaUcPeriod"/>
            </a:pPr>
            <a:r>
              <a:rPr lang="es-MX" dirty="0"/>
              <a:t>PREDICACIÓN Y ENSEÑANZA EN EL ALTAR</a:t>
            </a:r>
          </a:p>
          <a:p>
            <a:pPr marL="0" indent="0" algn="just">
              <a:buNone/>
            </a:pPr>
            <a:r>
              <a:rPr lang="es-MX" dirty="0"/>
              <a:t>Colosenses 3:16: </a:t>
            </a:r>
            <a:r>
              <a:rPr lang="es-MX" b="1" dirty="0"/>
              <a:t>“La palabra de Cristo</a:t>
            </a:r>
            <a:r>
              <a:rPr lang="es-MX" dirty="0"/>
              <a:t> more en abundancia en vosotros, </a:t>
            </a:r>
            <a:r>
              <a:rPr lang="es-MX" b="1" dirty="0"/>
              <a:t>enseñándoos y exhortándoos</a:t>
            </a:r>
            <a:r>
              <a:rPr lang="es-MX" b="1" dirty="0" smtClean="0"/>
              <a:t>…”.</a:t>
            </a:r>
          </a:p>
          <a:p>
            <a:pPr marL="514350" indent="-514350">
              <a:buFont typeface="+mj-lt"/>
              <a:buAutoNum type="alphaUcPeriod" startAt="2"/>
            </a:pPr>
            <a:r>
              <a:rPr lang="es-MX" dirty="0"/>
              <a:t>ALABANZA Y ADORACIÓN</a:t>
            </a:r>
          </a:p>
          <a:p>
            <a:pPr marL="0" indent="0" algn="just">
              <a:buNone/>
            </a:pPr>
            <a:r>
              <a:rPr lang="es-MX" dirty="0"/>
              <a:t>Colosenses 3:16: </a:t>
            </a:r>
            <a:r>
              <a:rPr lang="es-MX" b="1" dirty="0"/>
              <a:t>“cantando con gracia en vuestros corazones al Señor con salmos e</a:t>
            </a:r>
            <a:r>
              <a:rPr lang="es-MX" dirty="0"/>
              <a:t> </a:t>
            </a:r>
            <a:r>
              <a:rPr lang="es-MX" b="1" dirty="0"/>
              <a:t>himnos y cánticos espirituales”.</a:t>
            </a:r>
            <a:endParaRPr lang="es-MX" dirty="0"/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04902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94855" y="1222952"/>
            <a:ext cx="8385463" cy="4351338"/>
          </a:xfrm>
        </p:spPr>
        <p:txBody>
          <a:bodyPr/>
          <a:lstStyle/>
          <a:p>
            <a:pPr marL="514350" indent="-514350">
              <a:buFont typeface="+mj-lt"/>
              <a:buAutoNum type="alphaUcPeriod" startAt="3"/>
            </a:pPr>
            <a:r>
              <a:rPr lang="es-MX" sz="3600" dirty="0" smtClean="0"/>
              <a:t>MINISTRACIÓN</a:t>
            </a:r>
          </a:p>
          <a:p>
            <a:pPr marL="0" indent="0" algn="just">
              <a:buNone/>
            </a:pPr>
            <a:endParaRPr lang="es-MX" sz="3600" dirty="0"/>
          </a:p>
          <a:p>
            <a:pPr marL="0" indent="0" algn="just">
              <a:buNone/>
            </a:pPr>
            <a:r>
              <a:rPr lang="es-MX" sz="3600" dirty="0" smtClean="0"/>
              <a:t>Colosenses </a:t>
            </a:r>
            <a:r>
              <a:rPr lang="es-MX" sz="3600" dirty="0"/>
              <a:t>3:17: </a:t>
            </a:r>
            <a:endParaRPr lang="es-MX" sz="3600" dirty="0" smtClean="0"/>
          </a:p>
          <a:p>
            <a:pPr marL="0" indent="0" algn="just">
              <a:buNone/>
            </a:pPr>
            <a:r>
              <a:rPr lang="es-MX" sz="3600" b="1" dirty="0" smtClean="0"/>
              <a:t>“</a:t>
            </a:r>
            <a:r>
              <a:rPr lang="es-MX" sz="3600" b="1" dirty="0"/>
              <a:t>Y todo lo que hacéis, sea de palabra o de hecho, hacedlo todo en</a:t>
            </a:r>
            <a:r>
              <a:rPr lang="es-MX" sz="3600" dirty="0"/>
              <a:t> </a:t>
            </a:r>
            <a:r>
              <a:rPr lang="es-MX" sz="3600" b="1" dirty="0"/>
              <a:t>el nombre del Señor Jesús, dando gracias a Dios Padre por medio de él”.</a:t>
            </a:r>
            <a:endParaRPr lang="es-MX" sz="3600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01276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pPr marL="857250" indent="-857250">
              <a:buFont typeface="+mj-lt"/>
              <a:buAutoNum type="romanUcPeriod" startAt="2"/>
            </a:pPr>
            <a:r>
              <a:rPr lang="es-MX" b="1" dirty="0" smtClean="0">
                <a:latin typeface="+mn-lt"/>
              </a:rPr>
              <a:t>TOCANDO EL SER HUMANO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690689"/>
            <a:ext cx="8385463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dirty="0"/>
              <a:t>1 </a:t>
            </a:r>
            <a:r>
              <a:rPr lang="es-MX" dirty="0" err="1"/>
              <a:t>Tes</a:t>
            </a:r>
            <a:r>
              <a:rPr lang="es-MX" dirty="0"/>
              <a:t>. 5:23: </a:t>
            </a:r>
            <a:r>
              <a:rPr lang="es-MX" b="1" dirty="0"/>
              <a:t>“Y el mismo Dios de paz os santifique por completo; y todo vuestro ser,</a:t>
            </a:r>
            <a:r>
              <a:rPr lang="es-MX" dirty="0"/>
              <a:t> </a:t>
            </a:r>
            <a:r>
              <a:rPr lang="es-MX" b="1" dirty="0"/>
              <a:t>espíritu, alma y cuerpo, sea guardado irreprensible para la venida de nuestro Señor Jesucristo</a:t>
            </a:r>
            <a:r>
              <a:rPr lang="es-MX" b="1" dirty="0" smtClean="0"/>
              <a:t>”.</a:t>
            </a:r>
          </a:p>
          <a:p>
            <a:pPr marL="0" indent="0" algn="just">
              <a:buNone/>
            </a:pPr>
            <a:r>
              <a:rPr lang="es-MX" dirty="0"/>
              <a:t>El ser humano está compuesto de cuerpo, alma y espíritu. Un culto debe ministrar al ser humano de manera total. Por eso, debe incluir</a:t>
            </a:r>
            <a:r>
              <a:rPr lang="es-MX" dirty="0" smtClean="0"/>
              <a:t>:</a:t>
            </a:r>
          </a:p>
          <a:p>
            <a:pPr marL="514350" lvl="0" indent="-514350">
              <a:buFont typeface="+mj-lt"/>
              <a:buAutoNum type="alphaUcPeriod"/>
            </a:pPr>
            <a:r>
              <a:rPr lang="es-MX" dirty="0"/>
              <a:t>Alabanza y adoración - ministra al cuerpo. </a:t>
            </a:r>
          </a:p>
          <a:p>
            <a:pPr marL="514350" lvl="0" indent="-514350">
              <a:buFont typeface="+mj-lt"/>
              <a:buAutoNum type="alphaUcPeriod"/>
            </a:pPr>
            <a:r>
              <a:rPr lang="es-MX" dirty="0"/>
              <a:t>Predicación - ministra al alma.</a:t>
            </a:r>
          </a:p>
          <a:p>
            <a:pPr marL="514350" indent="-514350">
              <a:buFont typeface="+mj-lt"/>
              <a:buAutoNum type="alphaUcPeriod"/>
            </a:pPr>
            <a:r>
              <a:rPr lang="es-MX" dirty="0"/>
              <a:t>Ministrar en el altar - ministra al espíritu.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09853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53291" y="1101436"/>
            <a:ext cx="8385463" cy="50603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/>
              <a:t>El primer elemento es indispensable, porque prepara al ser humano para ser ministrado en el segundo. El segundo, lo prepara para ser ministrado en el tercero</a:t>
            </a:r>
            <a:r>
              <a:rPr lang="es-MX" dirty="0" smtClean="0"/>
              <a:t>.</a:t>
            </a:r>
          </a:p>
          <a:p>
            <a:pPr marL="0" indent="0" algn="just">
              <a:buNone/>
            </a:pPr>
            <a:r>
              <a:rPr lang="es-MX" dirty="0"/>
              <a:t>Va a ser muy difícil que la predicación ministre efectivamente al alma, sin que antes la alabanza y adoración; hagan su obra de abrir al ser humano a este segundo nivel.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Será </a:t>
            </a:r>
            <a:r>
              <a:rPr lang="es-MX" dirty="0"/>
              <a:t>complicado que el ministerio del altar sea eficaz, sin que antes la palabra haga su obra; de preparar al ser humano para este tercer nivel. Todo elemento tiene su propósito.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776983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1432</Words>
  <Application>Microsoft Office PowerPoint</Application>
  <PresentationFormat>Presentación en pantalla (4:3)</PresentationFormat>
  <Paragraphs>106</Paragraphs>
  <Slides>26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Tema de Office</vt:lpstr>
      <vt:lpstr>Presentación de PowerPoint</vt:lpstr>
      <vt:lpstr>CELEBRACIONES DE IMPACTO</vt:lpstr>
      <vt:lpstr>INTRODUCCIÓN</vt:lpstr>
      <vt:lpstr>Presentación de PowerPoint</vt:lpstr>
      <vt:lpstr>TRES ELEMENTOS IMPORTANTES DE LAS CELEBRACIONES</vt:lpstr>
      <vt:lpstr>Presentación de PowerPoint</vt:lpstr>
      <vt:lpstr>Presentación de PowerPoint</vt:lpstr>
      <vt:lpstr>TOCANDO EL SER HUMANO</vt:lpstr>
      <vt:lpstr>Presentación de PowerPoint</vt:lpstr>
      <vt:lpstr>Presentación de PowerPoint</vt:lpstr>
      <vt:lpstr>LLEGANDO AL TERCER CIELO</vt:lpstr>
      <vt:lpstr>Presentación de PowerPoint</vt:lpstr>
      <vt:lpstr>Presentación de PowerPoint</vt:lpstr>
      <vt:lpstr>Presentación de PowerPoint</vt:lpstr>
      <vt:lpstr>Presentación de PowerPoint</vt:lpstr>
      <vt:lpstr>LLEGANDO AL LUGAR SANTÍSIMO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CONCLUSIÓN</vt:lpstr>
      <vt:lpstr>Presentación de PowerPoint</vt:lpstr>
      <vt:lpstr>Presentación de PowerPoint</vt:lpstr>
    </vt:vector>
  </TitlesOfParts>
  <Company>Iglesia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Iglesia La Misión</dc:creator>
  <cp:lastModifiedBy>Iglesia La Misión</cp:lastModifiedBy>
  <cp:revision>13</cp:revision>
  <dcterms:created xsi:type="dcterms:W3CDTF">2018-02-01T20:23:16Z</dcterms:created>
  <dcterms:modified xsi:type="dcterms:W3CDTF">2018-02-03T04:56:53Z</dcterms:modified>
</cp:coreProperties>
</file>