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1" r:id="rId2"/>
    <p:sldId id="256" r:id="rId3"/>
    <p:sldId id="257" r:id="rId4"/>
    <p:sldId id="258" r:id="rId5"/>
    <p:sldId id="260" r:id="rId6"/>
    <p:sldId id="261" r:id="rId7"/>
    <p:sldId id="262" r:id="rId8"/>
    <p:sldId id="263" r:id="rId9"/>
    <p:sldId id="266" r:id="rId10"/>
    <p:sldId id="267" r:id="rId11"/>
    <p:sldId id="268" r:id="rId12"/>
    <p:sldId id="270" r:id="rId13"/>
    <p:sldId id="271" r:id="rId14"/>
    <p:sldId id="272" r:id="rId15"/>
    <p:sldId id="273" r:id="rId16"/>
    <p:sldId id="274" r:id="rId17"/>
    <p:sldId id="276" r:id="rId18"/>
    <p:sldId id="277" r:id="rId19"/>
    <p:sldId id="278" r:id="rId20"/>
    <p:sldId id="279" r:id="rId21"/>
    <p:sldId id="281" r:id="rId22"/>
    <p:sldId id="282" r:id="rId23"/>
    <p:sldId id="283" r:id="rId24"/>
    <p:sldId id="285" r:id="rId25"/>
    <p:sldId id="286" r:id="rId26"/>
    <p:sldId id="287" r:id="rId27"/>
    <p:sldId id="288" r:id="rId28"/>
    <p:sldId id="290" r:id="rId2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13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pic>
        <p:nvPicPr>
          <p:cNvPr id="9" name="Imagen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172599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02/02/2018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02/02/2018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02/02/2018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02/02/2018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‹Nº›</a:t>
            </a:fld>
            <a:endParaRPr lang="es-MX"/>
          </a:p>
        </p:txBody>
      </p:sp>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603612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36518"/>
            <a:ext cx="8385463" cy="4940445"/>
          </a:xfrm>
        </p:spPr>
        <p:txBody>
          <a:bodyPr/>
          <a:lstStyle/>
          <a:p>
            <a:pPr marL="0" indent="0" algn="just">
              <a:buNone/>
            </a:pPr>
            <a:r>
              <a:rPr lang="es-MX" sz="3200" dirty="0"/>
              <a:t>Los momentos de oración, alabanzas, testimonios, ofrendas, dramatizaciones, saludos, convivencias, etc. Todos deben ser oportunidades para trasmitir alguna enseñanza </a:t>
            </a:r>
            <a:r>
              <a:rPr lang="es-MX" sz="3200" dirty="0" smtClean="0"/>
              <a:t>especial </a:t>
            </a:r>
            <a:r>
              <a:rPr lang="es-MX" sz="3200" dirty="0"/>
              <a:t>que ayude a los asistentes a desarrollarse en su relación personal con nuestro Dios, por lo que debe haber una preparación espiritual especial en la persona que fungirá como liturgista, a fin de que se convierta en un instrumento usado por Dios para inspirar al pueblo de Dios.</a:t>
            </a:r>
          </a:p>
          <a:p>
            <a:pPr marL="0" indent="0">
              <a:buNone/>
            </a:pPr>
            <a:endParaRPr lang="es-MX" dirty="0"/>
          </a:p>
        </p:txBody>
      </p:sp>
    </p:spTree>
    <p:extLst>
      <p:ext uri="{BB962C8B-B14F-4D97-AF65-F5344CB8AC3E}">
        <p14:creationId xmlns:p14="http://schemas.microsoft.com/office/powerpoint/2010/main" val="129282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53291" y="1070264"/>
            <a:ext cx="8385463" cy="5143499"/>
          </a:xfrm>
        </p:spPr>
        <p:txBody>
          <a:bodyPr>
            <a:normAutofit/>
          </a:bodyPr>
          <a:lstStyle/>
          <a:p>
            <a:pPr marL="0" indent="0" algn="just">
              <a:buNone/>
            </a:pPr>
            <a:r>
              <a:rPr lang="es-MX" dirty="0"/>
              <a:t>Es de vital importancia que el liturgista, esté convencido que está en la presencia de Dios, ya que el Señor así lo declara en Mateo 18:20: </a:t>
            </a:r>
            <a:endParaRPr lang="es-MX" dirty="0" smtClean="0"/>
          </a:p>
          <a:p>
            <a:pPr marL="0" indent="0" algn="just">
              <a:buNone/>
            </a:pPr>
            <a:r>
              <a:rPr lang="es-MX" b="1" dirty="0" smtClean="0"/>
              <a:t>“</a:t>
            </a:r>
            <a:r>
              <a:rPr lang="es-MX" b="1" dirty="0"/>
              <a:t>Porque donde están dos o tres </a:t>
            </a:r>
            <a:r>
              <a:rPr lang="es-MX" b="1" dirty="0" smtClean="0"/>
              <a:t>congregados </a:t>
            </a:r>
            <a:r>
              <a:rPr lang="es-MX" b="1" dirty="0"/>
              <a:t>en mi nombre, allí estoy yo en medio de ellos</a:t>
            </a:r>
            <a:r>
              <a:rPr lang="es-MX" b="1" dirty="0" smtClean="0"/>
              <a:t>”.</a:t>
            </a:r>
          </a:p>
          <a:p>
            <a:pPr marL="0" indent="0" algn="just">
              <a:buNone/>
            </a:pPr>
            <a:r>
              <a:rPr lang="es-MX" dirty="0"/>
              <a:t>Esa presencia hará todo aquello que uno no pueda realizar, ya que el Espíritu hará su par-te, tal como se nos hace entender en Hechos 4:31: </a:t>
            </a:r>
            <a:endParaRPr lang="es-MX" dirty="0" smtClean="0"/>
          </a:p>
          <a:p>
            <a:pPr marL="0" indent="0" algn="just">
              <a:buNone/>
            </a:pPr>
            <a:r>
              <a:rPr lang="es-MX" b="1" dirty="0" smtClean="0"/>
              <a:t>“</a:t>
            </a:r>
            <a:r>
              <a:rPr lang="es-MX" b="1" dirty="0"/>
              <a:t>Cuando hubieron orado, el lugar en</a:t>
            </a:r>
            <a:r>
              <a:rPr lang="es-MX" dirty="0"/>
              <a:t> </a:t>
            </a:r>
            <a:r>
              <a:rPr lang="es-MX" b="1" dirty="0"/>
              <a:t>que estaban congregados tembló; y todos fueron llenos del Espíritu Santo, y hablaban con denuedo la palabra de Dios”.</a:t>
            </a:r>
            <a:endParaRPr lang="es-MX" dirty="0"/>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1194700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43000"/>
            <a:ext cx="8385463" cy="4784581"/>
          </a:xfrm>
        </p:spPr>
        <p:txBody>
          <a:bodyPr>
            <a:normAutofit fontScale="92500"/>
          </a:bodyPr>
          <a:lstStyle/>
          <a:p>
            <a:pPr marL="0" indent="0" algn="just">
              <a:buNone/>
            </a:pPr>
            <a:r>
              <a:rPr lang="es-MX" sz="3200" dirty="0"/>
              <a:t>Cuando la liturgia es solo ritualista y vacía, se trasmitirá una enseñanza distorsionada sobre lo que es verdaderamente una relación con Dios, y esto trae una vida superficial y conformista sin nada de entusiasmo (llenura de Dios), todo lo contrario a cuando se </a:t>
            </a:r>
            <a:r>
              <a:rPr lang="es-MX" sz="3200" dirty="0" smtClean="0"/>
              <a:t>desarrolla </a:t>
            </a:r>
            <a:r>
              <a:rPr lang="es-MX" sz="3200" dirty="0"/>
              <a:t>una liturgia llena de pasión y entusiasmo (llenura de Dios), misma que producirá profunda convicción y disposición a llevar a cabo una vida consagrada al servicio a Dios. </a:t>
            </a:r>
            <a:endParaRPr lang="es-MX" sz="3200" dirty="0" smtClean="0"/>
          </a:p>
          <a:p>
            <a:pPr marL="0" indent="0" algn="just">
              <a:buNone/>
            </a:pPr>
            <a:r>
              <a:rPr lang="es-MX" sz="3200" dirty="0" smtClean="0"/>
              <a:t>Esa </a:t>
            </a:r>
            <a:r>
              <a:rPr lang="es-MX" sz="3200" dirty="0"/>
              <a:t>es la enseñanza que se debe trasmitir a través de la liturgia.</a:t>
            </a:r>
          </a:p>
          <a:p>
            <a:pPr marL="0" indent="0">
              <a:buNone/>
            </a:pPr>
            <a:endParaRPr lang="es-MX" dirty="0"/>
          </a:p>
        </p:txBody>
      </p:sp>
    </p:spTree>
    <p:extLst>
      <p:ext uri="{BB962C8B-B14F-4D97-AF65-F5344CB8AC3E}">
        <p14:creationId xmlns:p14="http://schemas.microsoft.com/office/powerpoint/2010/main" val="3397962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1153390"/>
            <a:ext cx="8385463" cy="703553"/>
          </a:xfrm>
        </p:spPr>
        <p:txBody>
          <a:bodyPr>
            <a:normAutofit fontScale="90000"/>
          </a:bodyPr>
          <a:lstStyle/>
          <a:p>
            <a:pPr marL="857250" indent="-857250">
              <a:buFont typeface="+mj-lt"/>
              <a:buAutoNum type="romanUcPeriod" startAt="2"/>
            </a:pPr>
            <a:r>
              <a:rPr lang="es-MX" b="1" dirty="0" smtClean="0">
                <a:latin typeface="+mn-lt"/>
              </a:rPr>
              <a:t>LA ENSEÑANZA A TRAVÉS DE LA PREDICACIÓN </a:t>
            </a:r>
            <a:endParaRPr lang="es-MX" b="1" dirty="0">
              <a:latin typeface="+mn-lt"/>
            </a:endParaRPr>
          </a:p>
        </p:txBody>
      </p:sp>
      <p:sp>
        <p:nvSpPr>
          <p:cNvPr id="7" name="Marcador de contenido 6"/>
          <p:cNvSpPr>
            <a:spLocks noGrp="1"/>
          </p:cNvSpPr>
          <p:nvPr>
            <p:ph idx="1"/>
          </p:nvPr>
        </p:nvSpPr>
        <p:spPr>
          <a:xfrm>
            <a:off x="374073" y="2303607"/>
            <a:ext cx="8385463" cy="3733511"/>
          </a:xfrm>
        </p:spPr>
        <p:txBody>
          <a:bodyPr/>
          <a:lstStyle/>
          <a:p>
            <a:pPr marL="0" indent="0" algn="just">
              <a:buNone/>
            </a:pPr>
            <a:r>
              <a:rPr lang="es-MX" sz="3200" dirty="0"/>
              <a:t>La predicación en muchos momentos se ha llegado a distorsionar a la expresión de un mensaje de ideas muy personalizadas, y que presenta algún apoyo de la biblia, para darle cierto valor, y hasta se llega a decir </a:t>
            </a:r>
            <a:r>
              <a:rPr lang="es-MX" sz="3200" b="1" dirty="0"/>
              <a:t>“Vamos a escuchar palabra de Dios”.</a:t>
            </a:r>
            <a:r>
              <a:rPr lang="es-MX" sz="3200" dirty="0"/>
              <a:t> Pero lo que se hace es reforzar ideas preconcebidas solo humanamente.</a:t>
            </a:r>
          </a:p>
          <a:p>
            <a:pPr marL="0" indent="0">
              <a:buNone/>
            </a:pPr>
            <a:endParaRPr lang="es-MX" dirty="0"/>
          </a:p>
        </p:txBody>
      </p:sp>
    </p:spTree>
    <p:extLst>
      <p:ext uri="{BB962C8B-B14F-4D97-AF65-F5344CB8AC3E}">
        <p14:creationId xmlns:p14="http://schemas.microsoft.com/office/powerpoint/2010/main" val="175976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361209"/>
            <a:ext cx="8385463" cy="4815754"/>
          </a:xfrm>
        </p:spPr>
        <p:txBody>
          <a:bodyPr>
            <a:normAutofit/>
          </a:bodyPr>
          <a:lstStyle/>
          <a:p>
            <a:pPr marL="0" indent="0" algn="just">
              <a:buNone/>
            </a:pPr>
            <a:r>
              <a:rPr lang="es-MX" sz="3200" dirty="0"/>
              <a:t>Pablo nos advierte sobre esto: </a:t>
            </a:r>
            <a:endParaRPr lang="es-MX" sz="3200" dirty="0" smtClean="0"/>
          </a:p>
          <a:p>
            <a:pPr marL="0" indent="0" algn="just">
              <a:buNone/>
            </a:pPr>
            <a:r>
              <a:rPr lang="es-MX" sz="3200" dirty="0" smtClean="0"/>
              <a:t>“</a:t>
            </a:r>
            <a:r>
              <a:rPr lang="es-MX" sz="3200" b="1" dirty="0"/>
              <a:t>Pues me propuse no</a:t>
            </a:r>
            <a:r>
              <a:rPr lang="es-MX" sz="3200" dirty="0"/>
              <a:t> </a:t>
            </a:r>
            <a:r>
              <a:rPr lang="es-MX" sz="3200" b="1" dirty="0"/>
              <a:t>saber entre vosotros cosa alguna sino a Jesucristo, y a éste crucificado. Y estuve entre vosotros con </a:t>
            </a:r>
            <a:r>
              <a:rPr lang="es-MX" sz="3200" b="1" dirty="0" smtClean="0"/>
              <a:t>debilidad</a:t>
            </a:r>
            <a:r>
              <a:rPr lang="es-MX" sz="3200" b="1" dirty="0"/>
              <a:t>, y mucho temor y temblor; y ni mi palabra ni mi predicación fue con palabras persuasivas de </a:t>
            </a:r>
            <a:r>
              <a:rPr lang="es-MX" sz="3200" b="1" dirty="0" smtClean="0"/>
              <a:t>humana </a:t>
            </a:r>
            <a:r>
              <a:rPr lang="es-MX" sz="3200" b="1" dirty="0"/>
              <a:t>sabiduría, sino con demostración del Espíritu y de poder, para que vuestra fe no esté fundada en la sabiduría de los hombres, sino en el poder de Dios”</a:t>
            </a:r>
            <a:r>
              <a:rPr lang="es-MX" sz="3200" dirty="0"/>
              <a:t>.</a:t>
            </a:r>
            <a:r>
              <a:rPr lang="es-MX" sz="3200" b="1" dirty="0"/>
              <a:t> </a:t>
            </a:r>
            <a:r>
              <a:rPr lang="es-MX" sz="3200" dirty="0"/>
              <a:t>1 Corintios 2:2-5.</a:t>
            </a:r>
          </a:p>
          <a:p>
            <a:pPr marL="0" indent="0">
              <a:buNone/>
            </a:pPr>
            <a:endParaRPr lang="es-MX" dirty="0"/>
          </a:p>
        </p:txBody>
      </p:sp>
    </p:spTree>
    <p:extLst>
      <p:ext uri="{BB962C8B-B14F-4D97-AF65-F5344CB8AC3E}">
        <p14:creationId xmlns:p14="http://schemas.microsoft.com/office/powerpoint/2010/main" val="867863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36518"/>
            <a:ext cx="8385463" cy="5033963"/>
          </a:xfrm>
        </p:spPr>
        <p:txBody>
          <a:bodyPr/>
          <a:lstStyle/>
          <a:p>
            <a:pPr marL="0" indent="0" algn="just">
              <a:buNone/>
            </a:pPr>
            <a:r>
              <a:rPr lang="es-MX" sz="3200" dirty="0"/>
              <a:t>Para Andrew </a:t>
            </a:r>
            <a:r>
              <a:rPr lang="es-MX" sz="3200" dirty="0" err="1"/>
              <a:t>Blackwood</a:t>
            </a:r>
            <a:r>
              <a:rPr lang="es-MX" sz="3200" dirty="0"/>
              <a:t>, la predicación es la verdad divina, según está contenida en la Biblia, comunicada verbalmente a través de la personalidad, o sea, la verdad de Dios proclamada por una persona escogida o llamada por Dios para ese ministerio, con el </a:t>
            </a:r>
            <a:r>
              <a:rPr lang="es-MX" sz="3200" dirty="0" smtClean="0"/>
              <a:t>propósito </a:t>
            </a:r>
            <a:r>
              <a:rPr lang="es-MX" sz="3200" dirty="0"/>
              <a:t>de satisfacer las necesidades humanas y persuadir a otros a la fe en Cristo.</a:t>
            </a:r>
          </a:p>
          <a:p>
            <a:pPr marL="0" indent="0">
              <a:buNone/>
            </a:pPr>
            <a:endParaRPr lang="es-MX" dirty="0"/>
          </a:p>
        </p:txBody>
      </p:sp>
    </p:spTree>
    <p:extLst>
      <p:ext uri="{BB962C8B-B14F-4D97-AF65-F5344CB8AC3E}">
        <p14:creationId xmlns:p14="http://schemas.microsoft.com/office/powerpoint/2010/main" val="4151948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319645"/>
            <a:ext cx="8385463" cy="4992399"/>
          </a:xfrm>
        </p:spPr>
        <p:txBody>
          <a:bodyPr/>
          <a:lstStyle/>
          <a:p>
            <a:pPr marL="0" indent="0" algn="just">
              <a:buNone/>
            </a:pPr>
            <a:r>
              <a:rPr lang="es-MX" sz="3200" dirty="0"/>
              <a:t>Según Orlando E. Costas (1942–1987): </a:t>
            </a:r>
            <a:endParaRPr lang="es-MX" sz="3200" dirty="0" smtClean="0"/>
          </a:p>
          <a:p>
            <a:pPr marL="0" indent="0" algn="just">
              <a:buNone/>
            </a:pPr>
            <a:r>
              <a:rPr lang="es-MX" sz="3200" dirty="0" smtClean="0"/>
              <a:t>«</a:t>
            </a:r>
            <a:r>
              <a:rPr lang="es-MX" sz="3200" dirty="0"/>
              <a:t>En la predicación del evangelio, la iglesia anuncia a toda la humanidad la posibilidad de participar en ese nuevo orden de vida (el reino de Dios) por medio de la fe en la obra redentora de </a:t>
            </a:r>
            <a:r>
              <a:rPr lang="es-MX" sz="3200" i="1" dirty="0"/>
              <a:t>Cristo. </a:t>
            </a:r>
            <a:endParaRPr lang="es-MX" sz="3200" i="1" dirty="0" smtClean="0"/>
          </a:p>
          <a:p>
            <a:pPr marL="0" indent="0" algn="just">
              <a:buNone/>
            </a:pPr>
            <a:r>
              <a:rPr lang="es-MX" sz="3200" b="1" i="1" dirty="0" smtClean="0"/>
              <a:t>Igualmente</a:t>
            </a:r>
            <a:r>
              <a:rPr lang="es-MX" sz="3200" b="1" i="1" dirty="0"/>
              <a:t>, la iglesia llama a los</a:t>
            </a:r>
            <a:r>
              <a:rPr lang="es-MX" sz="3200" b="1" dirty="0"/>
              <a:t> </a:t>
            </a:r>
            <a:r>
              <a:rPr lang="es-MX" sz="3200" b="1" i="1" dirty="0"/>
              <a:t>hombres al arrepentimiento y a la aceptación del reinado soberano de Cristo sobre sus vidas».</a:t>
            </a:r>
            <a:endParaRPr lang="es-MX" sz="3200" b="1" dirty="0"/>
          </a:p>
          <a:p>
            <a:pPr marL="0" indent="0">
              <a:buNone/>
            </a:pPr>
            <a:endParaRPr lang="es-MX" dirty="0"/>
          </a:p>
        </p:txBody>
      </p:sp>
    </p:spTree>
    <p:extLst>
      <p:ext uri="{BB962C8B-B14F-4D97-AF65-F5344CB8AC3E}">
        <p14:creationId xmlns:p14="http://schemas.microsoft.com/office/powerpoint/2010/main" val="2657113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42900" y="1174174"/>
            <a:ext cx="8385463" cy="5039590"/>
          </a:xfrm>
        </p:spPr>
        <p:txBody>
          <a:bodyPr>
            <a:normAutofit fontScale="92500" lnSpcReduction="20000"/>
          </a:bodyPr>
          <a:lstStyle/>
          <a:p>
            <a:pPr marL="0" indent="0" algn="just">
              <a:buNone/>
            </a:pPr>
            <a:r>
              <a:rPr lang="es-MX" sz="3000" dirty="0"/>
              <a:t>Pablo nos da a entender que la predicación tiene propósitos muy especiales de parte de Dios, y que estos se dejan ver en los oyentes:</a:t>
            </a:r>
          </a:p>
          <a:p>
            <a:pPr marL="0" indent="0" algn="just">
              <a:buNone/>
            </a:pPr>
            <a:endParaRPr lang="es-MX" sz="3000" b="1" dirty="0" smtClean="0"/>
          </a:p>
          <a:p>
            <a:pPr marL="0" indent="0" algn="just">
              <a:buNone/>
            </a:pPr>
            <a:r>
              <a:rPr lang="es-MX" sz="3000" b="1" dirty="0" smtClean="0"/>
              <a:t>“</a:t>
            </a:r>
            <a:r>
              <a:rPr lang="es-MX" sz="3000" b="1" dirty="0"/>
              <a:t>Y al que puede confirmaros según mi evangelio y la predicación de Jesucristo, según la revelación del misterio que se ha mantenido oculto desde tiempos eternos, pero que ha sido manifestado ahora, y que por las Escrituras de los profetas, según el manda-miento del Dios eterno, se ha dado a conocer a todas las gentes para que obedezcan a la fe, al único y sabio Dios, sea gloria mediante Jesucristo para siempre. Amén”. </a:t>
            </a:r>
            <a:r>
              <a:rPr lang="es-MX" sz="3000" dirty="0" smtClean="0"/>
              <a:t>Romanos </a:t>
            </a:r>
            <a:r>
              <a:rPr lang="es-MX" sz="3000" dirty="0"/>
              <a:t>16:25-27.</a:t>
            </a:r>
          </a:p>
          <a:p>
            <a:pPr marL="0" indent="0">
              <a:buNone/>
            </a:pPr>
            <a:r>
              <a:rPr lang="es-MX" dirty="0"/>
              <a:t> </a:t>
            </a:r>
          </a:p>
          <a:p>
            <a:pPr marL="0" indent="0">
              <a:buNone/>
            </a:pPr>
            <a:endParaRPr lang="es-MX" dirty="0"/>
          </a:p>
        </p:txBody>
      </p:sp>
    </p:spTree>
    <p:extLst>
      <p:ext uri="{BB962C8B-B14F-4D97-AF65-F5344CB8AC3E}">
        <p14:creationId xmlns:p14="http://schemas.microsoft.com/office/powerpoint/2010/main" val="2523766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94955"/>
            <a:ext cx="8385463" cy="4982008"/>
          </a:xfrm>
        </p:spPr>
        <p:txBody>
          <a:bodyPr/>
          <a:lstStyle/>
          <a:p>
            <a:pPr marL="0" indent="0" algn="just">
              <a:buNone/>
            </a:pPr>
            <a:r>
              <a:rPr lang="es-MX" sz="3200" b="1" dirty="0"/>
              <a:t>“¿Dónde está el sabio? ¿Dónde está el escriba? ¿Dónde está el disputador de este </a:t>
            </a:r>
            <a:r>
              <a:rPr lang="es-MX" sz="3200" b="1" dirty="0" smtClean="0"/>
              <a:t>siglo</a:t>
            </a:r>
            <a:r>
              <a:rPr lang="es-MX" sz="3200" b="1" dirty="0"/>
              <a:t>? ¿No ha enloquecido Dios la sabiduría del mundo? Pues ya que en la sabiduría de Dios, el mundo no conoció a Dios mediante la sabiduría, agradó a Dios salvar a los </a:t>
            </a:r>
            <a:r>
              <a:rPr lang="es-MX" sz="3200" b="1" dirty="0" smtClean="0"/>
              <a:t>creyentes </a:t>
            </a:r>
            <a:r>
              <a:rPr lang="es-MX" sz="3200" b="1" dirty="0"/>
              <a:t>por la locura de la predicación”. </a:t>
            </a:r>
            <a:endParaRPr lang="es-MX" sz="3200" b="1" dirty="0" smtClean="0"/>
          </a:p>
          <a:p>
            <a:pPr marL="0" indent="0" algn="just">
              <a:buNone/>
            </a:pPr>
            <a:r>
              <a:rPr lang="es-MX" sz="3200" b="1" dirty="0"/>
              <a:t> </a:t>
            </a:r>
            <a:r>
              <a:rPr lang="es-MX" sz="3200" b="1" dirty="0" smtClean="0"/>
              <a:t>                                                   </a:t>
            </a:r>
            <a:r>
              <a:rPr lang="es-MX" sz="3200" dirty="0" smtClean="0"/>
              <a:t>1 </a:t>
            </a:r>
            <a:r>
              <a:rPr lang="es-MX" sz="3200" dirty="0"/>
              <a:t>Corintios 1:20,21.</a:t>
            </a:r>
          </a:p>
          <a:p>
            <a:pPr marL="0" indent="0">
              <a:buNone/>
            </a:pPr>
            <a:endParaRPr lang="es-MX" dirty="0"/>
          </a:p>
        </p:txBody>
      </p:sp>
    </p:spTree>
    <p:extLst>
      <p:ext uri="{BB962C8B-B14F-4D97-AF65-F5344CB8AC3E}">
        <p14:creationId xmlns:p14="http://schemas.microsoft.com/office/powerpoint/2010/main" val="589609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67691"/>
            <a:ext cx="8385463" cy="4909272"/>
          </a:xfrm>
        </p:spPr>
        <p:txBody>
          <a:bodyPr>
            <a:normAutofit/>
          </a:bodyPr>
          <a:lstStyle/>
          <a:p>
            <a:pPr marL="0" indent="0" algn="just">
              <a:buNone/>
            </a:pPr>
            <a:r>
              <a:rPr lang="es-MX" sz="3200" dirty="0"/>
              <a:t>La predicación se convierte en una herramienta sólida para la enseñanza formativa que se da desde el altar, cuando ésta fluye del mismo corazón de Dios y que es trasmitida por personas ungidas por el Espíritu Santo, es por ello que se requiere de cada uno de los predicadores, que se ocupen en trasmitir la misma palabra de Dios como palabra </a:t>
            </a:r>
            <a:r>
              <a:rPr lang="es-MX" sz="3200" dirty="0" smtClean="0"/>
              <a:t>profética</a:t>
            </a:r>
            <a:r>
              <a:rPr lang="es-MX" sz="3200" dirty="0"/>
              <a:t>, que llevará la intención de cumplir con lo que Dios se propone realizar en las vidas de los oyentes.</a:t>
            </a:r>
          </a:p>
        </p:txBody>
      </p:sp>
    </p:spTree>
    <p:extLst>
      <p:ext uri="{BB962C8B-B14F-4D97-AF65-F5344CB8AC3E}">
        <p14:creationId xmlns:p14="http://schemas.microsoft.com/office/powerpoint/2010/main" val="49248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LA ENSEÑANZA EN EL ALTAR</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buNone/>
            </a:pPr>
            <a:r>
              <a:rPr lang="es-MX" sz="3600" dirty="0" smtClean="0"/>
              <a:t>Mateo </a:t>
            </a:r>
            <a:r>
              <a:rPr lang="es-MX" sz="3600" dirty="0"/>
              <a:t>28:20</a:t>
            </a:r>
          </a:p>
          <a:p>
            <a:pPr marL="0" indent="0" algn="just">
              <a:buNone/>
            </a:pPr>
            <a:r>
              <a:rPr lang="es-MX" sz="3600" b="1" dirty="0" smtClean="0"/>
              <a:t>“</a:t>
            </a:r>
            <a:r>
              <a:rPr lang="es-MX" sz="3600" b="1" dirty="0"/>
              <a:t>Enseñándoles que guarden todas las cosas que os he mandado; y he aquí yo estoy con vosotros todos los días, hasta el fin del mundo. Amén”.</a:t>
            </a:r>
            <a:endParaRPr lang="es-MX" sz="3600" dirty="0"/>
          </a:p>
          <a:p>
            <a:pPr marL="0" indent="0">
              <a:buNone/>
            </a:pPr>
            <a:endParaRPr lang="es-MX" dirty="0"/>
          </a:p>
        </p:txBody>
      </p:sp>
    </p:spTree>
    <p:extLst>
      <p:ext uri="{BB962C8B-B14F-4D97-AF65-F5344CB8AC3E}">
        <p14:creationId xmlns:p14="http://schemas.microsoft.com/office/powerpoint/2010/main" val="6217653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32509" y="1170997"/>
            <a:ext cx="8385463" cy="4855729"/>
          </a:xfrm>
        </p:spPr>
        <p:txBody>
          <a:bodyPr/>
          <a:lstStyle/>
          <a:p>
            <a:pPr marL="0" indent="0" algn="just">
              <a:buNone/>
            </a:pPr>
            <a:r>
              <a:rPr lang="es-MX" dirty="0"/>
              <a:t>Pablo lo declara en 1ra a Corintios 14:3: </a:t>
            </a:r>
            <a:endParaRPr lang="es-MX" dirty="0" smtClean="0"/>
          </a:p>
          <a:p>
            <a:pPr marL="0" indent="0" algn="just">
              <a:buNone/>
            </a:pPr>
            <a:r>
              <a:rPr lang="es-MX" b="1" dirty="0" smtClean="0"/>
              <a:t>“</a:t>
            </a:r>
            <a:r>
              <a:rPr lang="es-MX" b="1" dirty="0"/>
              <a:t>Pero el que profetiza habla a los hombres para</a:t>
            </a:r>
            <a:r>
              <a:rPr lang="es-MX" dirty="0"/>
              <a:t> </a:t>
            </a:r>
            <a:r>
              <a:rPr lang="es-MX" b="1" dirty="0"/>
              <a:t>edificación, exhortación y consolación</a:t>
            </a:r>
            <a:r>
              <a:rPr lang="es-MX" b="1" dirty="0" smtClean="0"/>
              <a:t>”.</a:t>
            </a:r>
          </a:p>
          <a:p>
            <a:pPr marL="0" indent="0" algn="just">
              <a:buNone/>
            </a:pPr>
            <a:r>
              <a:rPr lang="es-MX" dirty="0"/>
              <a:t>Y en 2 Timoteo 3:16-17; nos recalca para que se nos ha dado la </a:t>
            </a:r>
            <a:r>
              <a:rPr lang="es-MX" dirty="0" err="1"/>
              <a:t>pa</a:t>
            </a:r>
            <a:r>
              <a:rPr lang="es-MX" dirty="0"/>
              <a:t>-labra de Dios, que sin duda es la que se tiene que predicar: </a:t>
            </a:r>
            <a:endParaRPr lang="es-MX" dirty="0" smtClean="0"/>
          </a:p>
          <a:p>
            <a:pPr marL="0" indent="0" algn="just">
              <a:buNone/>
            </a:pPr>
            <a:r>
              <a:rPr lang="es-MX" b="1" dirty="0" smtClean="0"/>
              <a:t>“</a:t>
            </a:r>
            <a:r>
              <a:rPr lang="es-MX" b="1" dirty="0"/>
              <a:t>Toda la</a:t>
            </a:r>
            <a:r>
              <a:rPr lang="es-MX" dirty="0"/>
              <a:t> </a:t>
            </a:r>
            <a:r>
              <a:rPr lang="es-MX" b="1" dirty="0"/>
              <a:t>Escritura es inspirada por Dios, y útil para enseñar, para redargüir, para corregir, para instruir en justicia, a fin de que el hombre de Dios sea perfecto, enteramente preparado para toda buena obra”.</a:t>
            </a:r>
            <a:r>
              <a:rPr lang="es-MX" dirty="0"/>
              <a:t> </a:t>
            </a:r>
          </a:p>
          <a:p>
            <a:pPr marL="0" indent="0" algn="just">
              <a:buNone/>
            </a:pPr>
            <a:endParaRPr lang="es-MX" dirty="0"/>
          </a:p>
          <a:p>
            <a:pPr marL="0" indent="0">
              <a:buNone/>
            </a:pPr>
            <a:endParaRPr lang="es-MX" dirty="0"/>
          </a:p>
          <a:p>
            <a:pPr marL="0" indent="0">
              <a:buNone/>
            </a:pPr>
            <a:endParaRPr lang="es-MX" dirty="0"/>
          </a:p>
        </p:txBody>
      </p:sp>
    </p:spTree>
    <p:extLst>
      <p:ext uri="{BB962C8B-B14F-4D97-AF65-F5344CB8AC3E}">
        <p14:creationId xmlns:p14="http://schemas.microsoft.com/office/powerpoint/2010/main" val="3954980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56820" y="1090653"/>
            <a:ext cx="8385463" cy="1060265"/>
          </a:xfrm>
        </p:spPr>
        <p:txBody>
          <a:bodyPr>
            <a:normAutofit fontScale="90000"/>
          </a:bodyPr>
          <a:lstStyle/>
          <a:p>
            <a:pPr marL="857250" indent="-857250">
              <a:buFont typeface="+mj-lt"/>
              <a:buAutoNum type="romanUcPeriod" startAt="3"/>
            </a:pPr>
            <a:r>
              <a:rPr lang="es-MX" b="1" dirty="0" smtClean="0">
                <a:latin typeface="+mn-lt"/>
              </a:rPr>
              <a:t>LA ENSEÑANZA A TRAVÉS DE LA CONGRUENCIA ENTRE LO QUE SE DICE Y SE HACE</a:t>
            </a:r>
            <a:endParaRPr lang="es-MX" b="1" dirty="0">
              <a:latin typeface="+mn-lt"/>
            </a:endParaRPr>
          </a:p>
        </p:txBody>
      </p:sp>
      <p:sp>
        <p:nvSpPr>
          <p:cNvPr id="7" name="Marcador de contenido 6"/>
          <p:cNvSpPr>
            <a:spLocks noGrp="1"/>
          </p:cNvSpPr>
          <p:nvPr>
            <p:ph idx="1"/>
          </p:nvPr>
        </p:nvSpPr>
        <p:spPr>
          <a:xfrm>
            <a:off x="356820" y="2649681"/>
            <a:ext cx="8385463" cy="3776663"/>
          </a:xfrm>
        </p:spPr>
        <p:txBody>
          <a:bodyPr/>
          <a:lstStyle/>
          <a:p>
            <a:pPr marL="0" indent="0">
              <a:buNone/>
            </a:pPr>
            <a:endParaRPr lang="es-MX" sz="3200" dirty="0" smtClean="0"/>
          </a:p>
          <a:p>
            <a:pPr marL="0" indent="0" algn="just">
              <a:buNone/>
            </a:pPr>
            <a:r>
              <a:rPr lang="es-MX" sz="3200" dirty="0"/>
              <a:t>Santiago 1:22-25; nos deja bien en claro que no es suficiente decir cosas bonitas y </a:t>
            </a:r>
            <a:r>
              <a:rPr lang="es-MX" sz="3200" b="1" dirty="0"/>
              <a:t>“</a:t>
            </a:r>
            <a:r>
              <a:rPr lang="es-MX" sz="3200" b="1" dirty="0" smtClean="0"/>
              <a:t>buenas</a:t>
            </a:r>
            <a:r>
              <a:rPr lang="es-MX" sz="3200" b="1" dirty="0"/>
              <a:t>”, </a:t>
            </a:r>
            <a:r>
              <a:rPr lang="es-MX" sz="3200" dirty="0"/>
              <a:t>sino que se requiere además de ello, llevarlas a la práctica en la vida cotidiana:</a:t>
            </a:r>
          </a:p>
          <a:p>
            <a:endParaRPr lang="es-MX" dirty="0"/>
          </a:p>
          <a:p>
            <a:pPr marL="0" indent="0">
              <a:buNone/>
            </a:pPr>
            <a:endParaRPr lang="es-MX" dirty="0"/>
          </a:p>
        </p:txBody>
      </p:sp>
    </p:spTree>
    <p:extLst>
      <p:ext uri="{BB962C8B-B14F-4D97-AF65-F5344CB8AC3E}">
        <p14:creationId xmlns:p14="http://schemas.microsoft.com/office/powerpoint/2010/main" val="3685253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423555"/>
            <a:ext cx="8385463" cy="4753408"/>
          </a:xfrm>
        </p:spPr>
        <p:txBody>
          <a:bodyPr/>
          <a:lstStyle/>
          <a:p>
            <a:pPr marL="0" indent="0" algn="just">
              <a:buNone/>
            </a:pPr>
            <a:r>
              <a:rPr lang="es-MX" b="1" dirty="0"/>
              <a:t>“Pero sed hacedores de la palabra, y no tan solamente oidores, engañándoos a vosotros mismos. Porque si alguno es oidor de la palabra pero no hacedor de ella, éste es </a:t>
            </a:r>
            <a:r>
              <a:rPr lang="es-MX" b="1" dirty="0" smtClean="0"/>
              <a:t>semejante </a:t>
            </a:r>
            <a:r>
              <a:rPr lang="es-MX" b="1" dirty="0"/>
              <a:t>al hombre que considera en un espejo su rostro natural. Porque él se considera a sí mismo, y se va, y luego olvida cómo era. Mas el que mira atentamente en la perfecta ley, la de la libertad, y persevera en ella, no siendo oidor olvidadizo, sino hacedor de la obra, éste será bienaventurado en lo que hace”.</a:t>
            </a:r>
            <a:endParaRPr lang="es-MX" dirty="0"/>
          </a:p>
          <a:p>
            <a:pPr marL="0" indent="0">
              <a:buNone/>
            </a:pPr>
            <a:endParaRPr lang="es-MX" dirty="0"/>
          </a:p>
        </p:txBody>
      </p:sp>
    </p:spTree>
    <p:extLst>
      <p:ext uri="{BB962C8B-B14F-4D97-AF65-F5344CB8AC3E}">
        <p14:creationId xmlns:p14="http://schemas.microsoft.com/office/powerpoint/2010/main" val="2263728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46910"/>
            <a:ext cx="8385463" cy="4649499"/>
          </a:xfrm>
        </p:spPr>
        <p:txBody>
          <a:bodyPr>
            <a:normAutofit fontScale="85000" lnSpcReduction="10000"/>
          </a:bodyPr>
          <a:lstStyle/>
          <a:p>
            <a:pPr marL="0" indent="0" algn="just">
              <a:buNone/>
            </a:pPr>
            <a:r>
              <a:rPr lang="es-MX" sz="3200" b="1" dirty="0"/>
              <a:t>Una enseñanza sólida será posible</a:t>
            </a:r>
            <a:r>
              <a:rPr lang="es-MX" sz="3200" dirty="0"/>
              <a:t>, cuando haya congruencia entre lo que se dice y lo</a:t>
            </a:r>
            <a:r>
              <a:rPr lang="es-MX" sz="3200" b="1" dirty="0"/>
              <a:t> </a:t>
            </a:r>
            <a:r>
              <a:rPr lang="es-MX" sz="3200" dirty="0"/>
              <a:t>que se hace, ya que muchas veces se puede decir grandes verdades desde el altar, pero cuando ya no se está en esa posición, se vive muy diferente. </a:t>
            </a:r>
            <a:endParaRPr lang="es-MX" sz="3200" dirty="0" smtClean="0"/>
          </a:p>
          <a:p>
            <a:pPr marL="0" indent="0" algn="just">
              <a:buNone/>
            </a:pPr>
            <a:r>
              <a:rPr lang="es-MX" sz="3200" dirty="0" smtClean="0"/>
              <a:t>Esta </a:t>
            </a:r>
            <a:r>
              <a:rPr lang="es-MX" sz="3200" dirty="0"/>
              <a:t>incongruencia trae </a:t>
            </a:r>
            <a:r>
              <a:rPr lang="es-MX" sz="3200" dirty="0" smtClean="0"/>
              <a:t>confusión </a:t>
            </a:r>
            <a:r>
              <a:rPr lang="es-MX" sz="3200" dirty="0"/>
              <a:t>en las personas que escuchan, o en muchas ocasiones se llega a creer que eso es lo normal y entonces también llevan una vida de contradicción</a:t>
            </a:r>
            <a:r>
              <a:rPr lang="es-MX" sz="3200" dirty="0" smtClean="0"/>
              <a:t>.</a:t>
            </a:r>
          </a:p>
          <a:p>
            <a:pPr marL="0" indent="0" algn="just">
              <a:buNone/>
            </a:pPr>
            <a:r>
              <a:rPr lang="es-MX" sz="3200" dirty="0"/>
              <a:t>Mucha gente guarda una reverencia muy especial cuando está frente a lugares que ha llegado a considerar sagrados, pero cuando ya no está ante esos lugares; su conducta se transforma en algo vulgar e irreverente.</a:t>
            </a:r>
          </a:p>
          <a:p>
            <a:pPr marL="0" indent="0" algn="just">
              <a:buNone/>
            </a:pPr>
            <a:endParaRPr lang="es-MX" sz="3200" dirty="0"/>
          </a:p>
          <a:p>
            <a:pPr marL="0" indent="0">
              <a:buNone/>
            </a:pPr>
            <a:endParaRPr lang="es-MX" dirty="0"/>
          </a:p>
        </p:txBody>
      </p:sp>
    </p:spTree>
    <p:extLst>
      <p:ext uri="{BB962C8B-B14F-4D97-AF65-F5344CB8AC3E}">
        <p14:creationId xmlns:p14="http://schemas.microsoft.com/office/powerpoint/2010/main" val="3171231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98864"/>
            <a:ext cx="8385463" cy="4878099"/>
          </a:xfrm>
        </p:spPr>
        <p:txBody>
          <a:bodyPr/>
          <a:lstStyle/>
          <a:p>
            <a:pPr marL="0" indent="0" algn="just">
              <a:buNone/>
            </a:pPr>
            <a:r>
              <a:rPr lang="es-MX" dirty="0"/>
              <a:t>Lo más seguro es porque eso ha visto en personas que ha considerado sus guías </a:t>
            </a:r>
            <a:r>
              <a:rPr lang="es-MX" dirty="0" smtClean="0"/>
              <a:t>espirituales</a:t>
            </a:r>
            <a:r>
              <a:rPr lang="es-MX" dirty="0"/>
              <a:t>, creyendo que no está mal. </a:t>
            </a:r>
            <a:endParaRPr lang="es-MX" dirty="0" smtClean="0"/>
          </a:p>
          <a:p>
            <a:pPr marL="0" indent="0" algn="just">
              <a:buNone/>
            </a:pPr>
            <a:r>
              <a:rPr lang="es-MX" dirty="0" smtClean="0"/>
              <a:t>Uno </a:t>
            </a:r>
            <a:r>
              <a:rPr lang="es-MX" dirty="0"/>
              <a:t>de los ejemplos más palpables, es el sacerdote cuando está celebrando la misa; como ellos han llegado a creer que en la ostia está </a:t>
            </a:r>
            <a:r>
              <a:rPr lang="es-MX" dirty="0" smtClean="0"/>
              <a:t>Jesucristo </a:t>
            </a:r>
            <a:r>
              <a:rPr lang="es-MX" dirty="0"/>
              <a:t>encarnado, entonces cuando están frente a ella, guardan y exigen reverencia, pero cuando se van de ahí, consideran que ya no hay necesidad de ello y viven contradiciendo lo que dicen y hacen cuando están en el altar.</a:t>
            </a:r>
          </a:p>
          <a:p>
            <a:pPr marL="0" indent="0">
              <a:buNone/>
            </a:pPr>
            <a:endParaRPr lang="es-MX" dirty="0"/>
          </a:p>
        </p:txBody>
      </p:sp>
    </p:spTree>
    <p:extLst>
      <p:ext uri="{BB962C8B-B14F-4D97-AF65-F5344CB8AC3E}">
        <p14:creationId xmlns:p14="http://schemas.microsoft.com/office/powerpoint/2010/main" val="18804627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451552"/>
            <a:ext cx="8385463" cy="4351338"/>
          </a:xfrm>
        </p:spPr>
        <p:txBody>
          <a:bodyPr>
            <a:normAutofit/>
          </a:bodyPr>
          <a:lstStyle/>
          <a:p>
            <a:pPr marL="0" indent="0" algn="just">
              <a:buNone/>
            </a:pPr>
            <a:r>
              <a:rPr lang="es-MX" sz="3200" dirty="0"/>
              <a:t>Es de vital importancia que tengamos la firme convicción, de que Jesucristo está en todo lugar, ya que él es omnipresente (lo llena todo), por lo que nuestra forma de vida debe reflejar la obra de Dios en todo momento y en todo lugar, para así compartir una </a:t>
            </a:r>
            <a:r>
              <a:rPr lang="es-MX" sz="3200" dirty="0" smtClean="0"/>
              <a:t>enseñanza </a:t>
            </a:r>
            <a:r>
              <a:rPr lang="es-MX" sz="3200" dirty="0"/>
              <a:t>bien sólida, esto nos lo da a entender Jesús en las siguientes palabras:</a:t>
            </a:r>
          </a:p>
        </p:txBody>
      </p:sp>
    </p:spTree>
    <p:extLst>
      <p:ext uri="{BB962C8B-B14F-4D97-AF65-F5344CB8AC3E}">
        <p14:creationId xmlns:p14="http://schemas.microsoft.com/office/powerpoint/2010/main" val="1583937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420379"/>
            <a:ext cx="8385463" cy="4351338"/>
          </a:xfrm>
        </p:spPr>
        <p:txBody>
          <a:bodyPr>
            <a:normAutofit/>
          </a:bodyPr>
          <a:lstStyle/>
          <a:p>
            <a:pPr marL="0" indent="0" algn="just">
              <a:buNone/>
            </a:pPr>
            <a:r>
              <a:rPr lang="es-MX" sz="3200" b="1" dirty="0"/>
              <a:t>“Vosotros sois la luz del mundo; una ciudad asentada sobre un monte no se puede </a:t>
            </a:r>
            <a:r>
              <a:rPr lang="es-MX" sz="3200" b="1" dirty="0" smtClean="0"/>
              <a:t>esconder</a:t>
            </a:r>
            <a:r>
              <a:rPr lang="es-MX" sz="3200" b="1" dirty="0"/>
              <a:t>. Ni se enciende una luz y se pone debajo de un almud, sino sobre el candelero, y alumbra a todos los que están en casa. </a:t>
            </a:r>
            <a:endParaRPr lang="es-MX" sz="3200" b="1" dirty="0" smtClean="0"/>
          </a:p>
          <a:p>
            <a:pPr marL="0" indent="0" algn="just">
              <a:buNone/>
            </a:pPr>
            <a:r>
              <a:rPr lang="es-MX" sz="3200" b="1" dirty="0" smtClean="0"/>
              <a:t>Así </a:t>
            </a:r>
            <a:r>
              <a:rPr lang="es-MX" sz="3200" b="1" dirty="0"/>
              <a:t>alumbre vuestra luz delante de los </a:t>
            </a:r>
            <a:r>
              <a:rPr lang="es-MX" sz="3200" b="1" dirty="0" smtClean="0"/>
              <a:t>hombres</a:t>
            </a:r>
            <a:r>
              <a:rPr lang="es-MX" sz="3200" b="1" dirty="0"/>
              <a:t>, para que vean vuestras buenas obras, y glorifiquen a vuestro Padre que está en los cielos”. </a:t>
            </a:r>
            <a:r>
              <a:rPr lang="es-MX" sz="3200" dirty="0"/>
              <a:t>Mateo 5:14-16</a:t>
            </a:r>
          </a:p>
        </p:txBody>
      </p:sp>
    </p:spTree>
    <p:extLst>
      <p:ext uri="{BB962C8B-B14F-4D97-AF65-F5344CB8AC3E}">
        <p14:creationId xmlns:p14="http://schemas.microsoft.com/office/powerpoint/2010/main" val="3652983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CONCLUSIÓN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sz="3200" dirty="0" smtClean="0"/>
              <a:t>Como </a:t>
            </a:r>
            <a:r>
              <a:rPr lang="es-MX" sz="3200" dirty="0"/>
              <a:t>se puede ver, una enseñanza bien sólida en el discipulado cristiano; debe partir desde las formas litúrgicas que se llevan a cabo en la celebración de un culto hacia Dios, considerando cada detalle de lo que se hace en el desarrollo de la adoración que se </a:t>
            </a:r>
            <a:r>
              <a:rPr lang="es-MX" sz="3200" dirty="0" smtClean="0"/>
              <a:t>ofrece </a:t>
            </a:r>
            <a:r>
              <a:rPr lang="es-MX" sz="3200" dirty="0"/>
              <a:t>a través de las oraciones, alabanzas, testimonios, ofrendas, dramatizaciones, saludos, convivencias, etc.</a:t>
            </a:r>
          </a:p>
          <a:p>
            <a:pPr marL="0" indent="0">
              <a:buNone/>
            </a:pPr>
            <a:endParaRPr lang="es-MX" dirty="0"/>
          </a:p>
        </p:txBody>
      </p:sp>
    </p:spTree>
    <p:extLst>
      <p:ext uri="{BB962C8B-B14F-4D97-AF65-F5344CB8AC3E}">
        <p14:creationId xmlns:p14="http://schemas.microsoft.com/office/powerpoint/2010/main" val="8943629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4791"/>
            <a:ext cx="8385463" cy="5137872"/>
          </a:xfrm>
        </p:spPr>
        <p:txBody>
          <a:bodyPr>
            <a:noAutofit/>
          </a:bodyPr>
          <a:lstStyle/>
          <a:p>
            <a:pPr marL="0" indent="0" algn="just">
              <a:buNone/>
            </a:pPr>
            <a:r>
              <a:rPr lang="es-MX" sz="3200" dirty="0"/>
              <a:t>Es indispensable que las predicaciones sean ungidas por la presencia del Espíritu Santo, para que realmente sea la palabra de Dios la que se exponga, permitiendo que ella obre en cada corazón y transforme esas vidas.</a:t>
            </a:r>
          </a:p>
          <a:p>
            <a:pPr marL="0" indent="0" algn="just">
              <a:buNone/>
            </a:pPr>
            <a:endParaRPr lang="es-MX" sz="3200" dirty="0" smtClean="0"/>
          </a:p>
          <a:p>
            <a:pPr marL="0" indent="0" algn="just">
              <a:buNone/>
            </a:pPr>
            <a:r>
              <a:rPr lang="es-MX" sz="3200" dirty="0" smtClean="0"/>
              <a:t>Pero </a:t>
            </a:r>
            <a:r>
              <a:rPr lang="es-MX" sz="3200" dirty="0"/>
              <a:t>también es de vital importancia que después de considerar lo antes dicho, nuestra vida refleje eso que se dice y hace en el altar, convirtiéndose en un testimonio de luz que alumbre a todos los que nos rodean.</a:t>
            </a:r>
          </a:p>
        </p:txBody>
      </p:sp>
    </p:spTree>
    <p:extLst>
      <p:ext uri="{BB962C8B-B14F-4D97-AF65-F5344CB8AC3E}">
        <p14:creationId xmlns:p14="http://schemas.microsoft.com/office/powerpoint/2010/main" val="336723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sz="3600" dirty="0"/>
              <a:t>La enseñanza (Discipulado), hacia las personas que se van integrando a la iglesia, es una de las funciones básicas de la iglesia como un cuerpo, es por ello que se debe tener todo el cuidado de aplicarlo a la vida en cada acto que se desarrolle en el altar cuando se está reunido para exaltar el nombre de Dios.</a:t>
            </a:r>
          </a:p>
          <a:p>
            <a:pPr marL="0" indent="0">
              <a:buNone/>
            </a:pPr>
            <a:endParaRPr lang="es-MX" dirty="0"/>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2" y="1046308"/>
            <a:ext cx="8385463" cy="4990810"/>
          </a:xfrm>
        </p:spPr>
        <p:txBody>
          <a:bodyPr>
            <a:normAutofit lnSpcReduction="10000"/>
          </a:bodyPr>
          <a:lstStyle/>
          <a:p>
            <a:pPr marL="0" indent="0" algn="just">
              <a:buNone/>
            </a:pPr>
            <a:r>
              <a:rPr lang="es-MX" sz="3200" dirty="0"/>
              <a:t>Enseñanza es: </a:t>
            </a:r>
            <a:r>
              <a:rPr lang="es-MX" sz="3200" b="1" i="1" dirty="0"/>
              <a:t>“Transmisión de </a:t>
            </a:r>
            <a:r>
              <a:rPr lang="es-MX" sz="3200" b="1" i="1" dirty="0" smtClean="0"/>
              <a:t>conocimientos</a:t>
            </a:r>
            <a:r>
              <a:rPr lang="es-MX" sz="3200" b="1" i="1" dirty="0"/>
              <a:t>, ideas, experiencias, habilidades o hábitos a una persona que no los tiene. </a:t>
            </a:r>
            <a:r>
              <a:rPr lang="es-MX" sz="3200" b="1" i="1" dirty="0" smtClean="0"/>
              <a:t>Conocimiento</a:t>
            </a:r>
            <a:r>
              <a:rPr lang="es-MX" sz="3200" b="1" i="1" dirty="0"/>
              <a:t>, idea, experiencia, habilidad o conjunto de ellos que una persona aprende de otra o de algo</a:t>
            </a:r>
            <a:r>
              <a:rPr lang="es-MX" sz="3200" b="1" i="1" dirty="0" smtClean="0"/>
              <a:t>”.</a:t>
            </a:r>
          </a:p>
          <a:p>
            <a:pPr marL="0" indent="0" algn="just">
              <a:buNone/>
            </a:pPr>
            <a:r>
              <a:rPr lang="es-MX" sz="3200" dirty="0"/>
              <a:t>La enseñanza es el proceso de transmisión de una serie de conocimientos, técnicas, normas, y/o habilidades. Está basado en diversos métodos, realizado a través de una serie de instituciones, y con el apoyo de una serie de materiales.</a:t>
            </a:r>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67691"/>
            <a:ext cx="8385463" cy="4909272"/>
          </a:xfrm>
        </p:spPr>
        <p:txBody>
          <a:bodyPr/>
          <a:lstStyle/>
          <a:p>
            <a:pPr marL="0" indent="0" algn="just">
              <a:buNone/>
            </a:pPr>
            <a:r>
              <a:rPr lang="es-MX" sz="3600" dirty="0"/>
              <a:t>Según la concepción enciclopedista, el docente transmite sus conocimientos al o a los alumnos a través de diversos medios, técnicas, y herramientas de apoyo; siendo él, la fuente del conocimiento, y el alumno un simple receptor ilimitado del mismo. </a:t>
            </a:r>
            <a:endParaRPr lang="es-MX" sz="3600" dirty="0" smtClean="0"/>
          </a:p>
          <a:p>
            <a:pPr marL="0" indent="0" algn="just">
              <a:buNone/>
            </a:pPr>
            <a:r>
              <a:rPr lang="es-MX" sz="3600" dirty="0" smtClean="0"/>
              <a:t>El </a:t>
            </a:r>
            <a:r>
              <a:rPr lang="es-MX" sz="3600" dirty="0"/>
              <a:t>aprendizaje es un proceso bioquímico.</a:t>
            </a:r>
          </a:p>
          <a:p>
            <a:pPr marL="0" indent="0">
              <a:buNone/>
            </a:pPr>
            <a:endParaRPr lang="es-MX" dirty="0"/>
          </a:p>
        </p:txBody>
      </p:sp>
    </p:spTree>
    <p:extLst>
      <p:ext uri="{BB962C8B-B14F-4D97-AF65-F5344CB8AC3E}">
        <p14:creationId xmlns:p14="http://schemas.microsoft.com/office/powerpoint/2010/main" val="234615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326862"/>
            <a:ext cx="8385463" cy="4886902"/>
          </a:xfrm>
        </p:spPr>
        <p:txBody>
          <a:bodyPr>
            <a:normAutofit/>
          </a:bodyPr>
          <a:lstStyle/>
          <a:p>
            <a:pPr marL="0" indent="0" algn="just">
              <a:buNone/>
            </a:pPr>
            <a:r>
              <a:rPr lang="es-MX" sz="3200" dirty="0"/>
              <a:t>De acuerdo a lo antes expresado, se puede afirmar que la enseñanza se trasmite de forma efectiva, solo cuando se da de manera verbal y vivencial, o sea; teórico práctica, es por ello que se plantea como discipulado, y el altar es un lugar preponderante para trasmitir una enseñanza profunda, de tal manera que todos los reunidos reciban una formación que les produzca la convicción de lo que es el ser cristiano.</a:t>
            </a:r>
          </a:p>
        </p:txBody>
      </p:sp>
    </p:spTree>
    <p:extLst>
      <p:ext uri="{BB962C8B-B14F-4D97-AF65-F5344CB8AC3E}">
        <p14:creationId xmlns:p14="http://schemas.microsoft.com/office/powerpoint/2010/main" val="103571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1143000"/>
            <a:ext cx="8385463" cy="703553"/>
          </a:xfrm>
        </p:spPr>
        <p:txBody>
          <a:bodyPr>
            <a:normAutofit fontScale="90000"/>
          </a:bodyPr>
          <a:lstStyle/>
          <a:p>
            <a:pPr marL="857250" indent="-857250">
              <a:buFont typeface="+mj-lt"/>
              <a:buAutoNum type="romanUcPeriod"/>
            </a:pPr>
            <a:r>
              <a:rPr lang="es-MX" b="1" dirty="0" smtClean="0">
                <a:latin typeface="+mn-lt"/>
              </a:rPr>
              <a:t>LA ENSEÑANZA A TRAVÉS DE LA LITURGIA </a:t>
            </a:r>
            <a:endParaRPr lang="es-MX" b="1" dirty="0">
              <a:latin typeface="+mn-lt"/>
            </a:endParaRPr>
          </a:p>
        </p:txBody>
      </p:sp>
      <p:sp>
        <p:nvSpPr>
          <p:cNvPr id="7" name="Marcador de contenido 6"/>
          <p:cNvSpPr>
            <a:spLocks noGrp="1"/>
          </p:cNvSpPr>
          <p:nvPr>
            <p:ph idx="1"/>
          </p:nvPr>
        </p:nvSpPr>
        <p:spPr>
          <a:xfrm>
            <a:off x="374073" y="2241262"/>
            <a:ext cx="8385463" cy="4351338"/>
          </a:xfrm>
        </p:spPr>
        <p:txBody>
          <a:bodyPr>
            <a:normAutofit/>
          </a:bodyPr>
          <a:lstStyle/>
          <a:p>
            <a:pPr marL="0" indent="0" algn="just">
              <a:buNone/>
            </a:pPr>
            <a:r>
              <a:rPr lang="es-MX" sz="3200" dirty="0"/>
              <a:t>Partiendo de la idea, que el culto no lo celebra solo quien preside, sino todos y cada uno de los participantes, entonces; se debe considerar todo el desarrollo, tanto como un acto de adoración a nuestro Dios, así como la oportunidad para trasmitir enseñanzas valiosas para todos los participantes.</a:t>
            </a:r>
          </a:p>
        </p:txBody>
      </p:sp>
    </p:spTree>
    <p:extLst>
      <p:ext uri="{BB962C8B-B14F-4D97-AF65-F5344CB8AC3E}">
        <p14:creationId xmlns:p14="http://schemas.microsoft.com/office/powerpoint/2010/main" val="1804902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170997"/>
            <a:ext cx="8385463" cy="4970029"/>
          </a:xfrm>
        </p:spPr>
        <p:txBody>
          <a:bodyPr/>
          <a:lstStyle/>
          <a:p>
            <a:pPr marL="0" indent="0" algn="just">
              <a:buNone/>
            </a:pPr>
            <a:r>
              <a:rPr lang="es-MX" sz="3200" dirty="0"/>
              <a:t>La liturgia es: </a:t>
            </a:r>
            <a:r>
              <a:rPr lang="es-MX" sz="3200" b="1" i="1" dirty="0"/>
              <a:t>“Conjunto de prácticas establecidas que regulan en cada religión el culto y</a:t>
            </a:r>
            <a:r>
              <a:rPr lang="es-MX" sz="3200" b="1" dirty="0"/>
              <a:t> </a:t>
            </a:r>
            <a:r>
              <a:rPr lang="es-MX" sz="3200" b="1" i="1" dirty="0"/>
              <a:t>las ceremonias religiosas</a:t>
            </a:r>
            <a:r>
              <a:rPr lang="es-MX" sz="3200" b="1" i="1" dirty="0" smtClean="0"/>
              <a:t>”.</a:t>
            </a:r>
          </a:p>
          <a:p>
            <a:pPr marL="0" indent="0" algn="just">
              <a:buNone/>
            </a:pPr>
            <a:r>
              <a:rPr lang="es-MX" sz="3200" dirty="0"/>
              <a:t>Wikipedia dice: </a:t>
            </a:r>
            <a:r>
              <a:rPr lang="es-MX" sz="3200" b="1" dirty="0"/>
              <a:t>“Se denomina liturgia a la forma con que se llevan a cabo las ceremonias en una religión o en alguna otra institución u organización similar</a:t>
            </a:r>
            <a:r>
              <a:rPr lang="es-MX" sz="3200" b="1" dirty="0" smtClean="0"/>
              <a:t>».</a:t>
            </a:r>
          </a:p>
          <a:p>
            <a:pPr marL="0" indent="0" algn="just">
              <a:buNone/>
            </a:pPr>
            <a:r>
              <a:rPr lang="es-MX" sz="3200" dirty="0"/>
              <a:t>Es decir, al conjunto de actos que forman parte de su culto público y oficial. En particular, alude al conjunto de actos rituales.</a:t>
            </a:r>
          </a:p>
          <a:p>
            <a:pPr marL="0" indent="0" algn="just">
              <a:buNone/>
            </a:pPr>
            <a:endParaRPr lang="es-MX" dirty="0"/>
          </a:p>
          <a:p>
            <a:pPr marL="0" indent="0" algn="just">
              <a:buNone/>
            </a:pPr>
            <a:endParaRPr lang="es-MX" dirty="0"/>
          </a:p>
        </p:txBody>
      </p:sp>
    </p:spTree>
    <p:extLst>
      <p:ext uri="{BB962C8B-B14F-4D97-AF65-F5344CB8AC3E}">
        <p14:creationId xmlns:p14="http://schemas.microsoft.com/office/powerpoint/2010/main" val="2813372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01337" y="1306080"/>
            <a:ext cx="8385463" cy="4351338"/>
          </a:xfrm>
        </p:spPr>
        <p:txBody>
          <a:bodyPr/>
          <a:lstStyle/>
          <a:p>
            <a:pPr marL="0" indent="0" algn="just">
              <a:buNone/>
            </a:pPr>
            <a:r>
              <a:rPr lang="es-MX" sz="3200" dirty="0"/>
              <a:t>Prácticamente toda sociedad practica rituales, es decir, series de ritos, con </a:t>
            </a:r>
            <a:r>
              <a:rPr lang="es-MX" sz="3200" dirty="0" smtClean="0"/>
              <a:t>connotaciones </a:t>
            </a:r>
            <a:r>
              <a:rPr lang="es-MX" sz="3200" dirty="0"/>
              <a:t>de tipo religioso o ceremonial en las bodas, en los entierros y en muchos otros momentos importantes de la vida individual o colectiva, y suele reglamentarse, aunque en diferente medida, el modo en que se debe efectuar el culto en los lugares públicos, especialmente en los templos”.</a:t>
            </a:r>
          </a:p>
          <a:p>
            <a:pPr marL="0" indent="0">
              <a:buNone/>
            </a:pPr>
            <a:endParaRPr lang="es-MX" dirty="0"/>
          </a:p>
        </p:txBody>
      </p:sp>
    </p:spTree>
    <p:extLst>
      <p:ext uri="{BB962C8B-B14F-4D97-AF65-F5344CB8AC3E}">
        <p14:creationId xmlns:p14="http://schemas.microsoft.com/office/powerpoint/2010/main" val="130985356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2137</Words>
  <Application>Microsoft Office PowerPoint</Application>
  <PresentationFormat>Presentación en pantalla (4:3)</PresentationFormat>
  <Paragraphs>60</Paragraphs>
  <Slides>28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28</vt:i4>
      </vt:variant>
    </vt:vector>
  </HeadingPairs>
  <TitlesOfParts>
    <vt:vector size="32" baseType="lpstr">
      <vt:lpstr>Arial</vt:lpstr>
      <vt:lpstr>Calibri</vt:lpstr>
      <vt:lpstr>Calibri Light</vt:lpstr>
      <vt:lpstr>Tema de Office</vt:lpstr>
      <vt:lpstr>Presentación de PowerPoint</vt:lpstr>
      <vt:lpstr>LA ENSEÑANZA EN EL ALTAR</vt:lpstr>
      <vt:lpstr>INTRODUCCIÓN</vt:lpstr>
      <vt:lpstr>Presentación de PowerPoint</vt:lpstr>
      <vt:lpstr>Presentación de PowerPoint</vt:lpstr>
      <vt:lpstr>Presentación de PowerPoint</vt:lpstr>
      <vt:lpstr>LA ENSEÑANZA A TRAVÉS DE LA LITURGIA </vt:lpstr>
      <vt:lpstr>Presentación de PowerPoint</vt:lpstr>
      <vt:lpstr>Presentación de PowerPoint</vt:lpstr>
      <vt:lpstr>Presentación de PowerPoint</vt:lpstr>
      <vt:lpstr>Presentación de PowerPoint</vt:lpstr>
      <vt:lpstr>Presentación de PowerPoint</vt:lpstr>
      <vt:lpstr>LA ENSEÑANZA A TRAVÉS DE LA PREDICACIÓN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 ENSEÑANZA A TRAVÉS DE LA CONGRUENCIA ENTRE LO QUE SE DICE Y SE HACE</vt:lpstr>
      <vt:lpstr>Presentación de PowerPoint</vt:lpstr>
      <vt:lpstr>Presentación de PowerPoint</vt:lpstr>
      <vt:lpstr>Presentación de PowerPoint</vt:lpstr>
      <vt:lpstr>Presentación de PowerPoint</vt:lpstr>
      <vt:lpstr>Presentación de PowerPoint</vt:lpstr>
      <vt:lpstr>CONCLUSIÓN</vt:lpstr>
      <vt:lpstr>Presentación de PowerPoint</vt:lpstr>
    </vt:vector>
  </TitlesOfParts>
  <Company>Iglesia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Iglesia La Misión</cp:lastModifiedBy>
  <cp:revision>10</cp:revision>
  <dcterms:created xsi:type="dcterms:W3CDTF">2018-02-01T20:23:16Z</dcterms:created>
  <dcterms:modified xsi:type="dcterms:W3CDTF">2018-02-03T04:56:34Z</dcterms:modified>
</cp:coreProperties>
</file>