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1" r:id="rId2"/>
    <p:sldId id="256" r:id="rId3"/>
    <p:sldId id="257" r:id="rId4"/>
    <p:sldId id="258" r:id="rId5"/>
    <p:sldId id="259" r:id="rId6"/>
    <p:sldId id="261" r:id="rId7"/>
    <p:sldId id="262" r:id="rId8"/>
    <p:sldId id="263" r:id="rId9"/>
    <p:sldId id="264" r:id="rId10"/>
    <p:sldId id="266" r:id="rId11"/>
    <p:sldId id="267" r:id="rId12"/>
    <p:sldId id="268" r:id="rId13"/>
    <p:sldId id="269" r:id="rId14"/>
    <p:sldId id="271" r:id="rId15"/>
    <p:sldId id="273" r:id="rId16"/>
    <p:sldId id="274" r:id="rId17"/>
    <p:sldId id="275" r:id="rId18"/>
    <p:sldId id="276" r:id="rId19"/>
    <p:sldId id="277" r:id="rId20"/>
    <p:sldId id="278" r:id="rId21"/>
    <p:sldId id="279" r:id="rId22"/>
    <p:sldId id="280" r:id="rId2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0" d="100"/>
          <a:sy n="70" d="100"/>
        </p:scale>
        <p:origin x="-132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3878103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451728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780986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1517259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1890753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21176A3-4905-4C52-ADC2-1BDA74664DB6}" type="datetimeFigureOut">
              <a:rPr lang="es-MX" smtClean="0"/>
              <a:t>03/02/2018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871276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21176A3-4905-4C52-ADC2-1BDA74664DB6}" type="datetimeFigureOut">
              <a:rPr lang="es-MX" smtClean="0"/>
              <a:t>03/02/2018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4107005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21176A3-4905-4C52-ADC2-1BDA74664DB6}" type="datetimeFigureOut">
              <a:rPr lang="es-MX" smtClean="0"/>
              <a:t>03/02/2018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36523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1176A3-4905-4C52-ADC2-1BDA74664DB6}" type="datetimeFigureOut">
              <a:rPr lang="es-MX" smtClean="0"/>
              <a:t>03/02/2018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23206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03/02/2018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196760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03/02/2018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1189547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1176A3-4905-4C52-ADC2-1BDA74664DB6}" type="datetimeFigureOut">
              <a:rPr lang="es-MX" smtClean="0"/>
              <a:t>03/02/2018</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970B2-D4C2-4343-A9CE-5DE6E30D4B2F}" type="slidenum">
              <a:rPr lang="es-MX" smtClean="0"/>
              <a:t>‹#›</a:t>
            </a:fld>
            <a:endParaRPr lang="es-MX"/>
          </a:p>
        </p:txBody>
      </p:sp>
      <p:pic>
        <p:nvPicPr>
          <p:cNvPr id="7" name="Picture 2" descr="C:\Users\User\Desktop\portadas\INTERIOR SOBRENATURALES.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7494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PORTADA Sobrenatura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685800"/>
            <a:ext cx="10972800" cy="822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99740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50878"/>
            <a:ext cx="8385463" cy="5126085"/>
          </a:xfrm>
        </p:spPr>
        <p:txBody>
          <a:bodyPr>
            <a:normAutofit/>
          </a:bodyPr>
          <a:lstStyle/>
          <a:p>
            <a:pPr marL="0" indent="0" algn="just">
              <a:buNone/>
            </a:pPr>
            <a:r>
              <a:rPr lang="es-MX" sz="4400" dirty="0"/>
              <a:t>Así mismo hoy día Dios sigue hablándole a los incrédulos por medio de los evangelistas y misioneros del poder del evangelio y muchos de ellos con la manifestación de las lenguas.</a:t>
            </a:r>
          </a:p>
        </p:txBody>
      </p:sp>
    </p:spTree>
    <p:extLst>
      <p:ext uri="{BB962C8B-B14F-4D97-AF65-F5344CB8AC3E}">
        <p14:creationId xmlns:p14="http://schemas.microsoft.com/office/powerpoint/2010/main" val="1309853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normAutofit fontScale="90000"/>
          </a:bodyPr>
          <a:lstStyle/>
          <a:p>
            <a:pPr marL="857250" indent="-857250">
              <a:buFont typeface="+mj-lt"/>
              <a:buAutoNum type="romanUcPeriod" startAt="2"/>
            </a:pPr>
            <a:r>
              <a:rPr lang="es-MX" b="1" dirty="0" smtClean="0">
                <a:latin typeface="+mn-lt"/>
              </a:rPr>
              <a:t> UO LIMITADO DE LA EDIFICACIÓN DE LA IGLESIA</a:t>
            </a:r>
            <a:endParaRPr lang="es-MX" b="1" dirty="0">
              <a:latin typeface="+mn-lt"/>
            </a:endParaRPr>
          </a:p>
        </p:txBody>
      </p:sp>
      <p:sp>
        <p:nvSpPr>
          <p:cNvPr id="7" name="Marcador de contenido 6"/>
          <p:cNvSpPr>
            <a:spLocks noGrp="1"/>
          </p:cNvSpPr>
          <p:nvPr>
            <p:ph idx="1"/>
          </p:nvPr>
        </p:nvSpPr>
        <p:spPr>
          <a:xfrm>
            <a:off x="374073" y="2292823"/>
            <a:ext cx="8385463" cy="3884139"/>
          </a:xfrm>
        </p:spPr>
        <p:txBody>
          <a:bodyPr>
            <a:normAutofit/>
          </a:bodyPr>
          <a:lstStyle/>
          <a:p>
            <a:pPr marL="0" indent="0" algn="just">
              <a:buNone/>
            </a:pPr>
            <a:r>
              <a:rPr lang="es-MX" sz="4000" dirty="0"/>
              <a:t>En la primera carta del apóstol pablo a los corintios, claramente vemos que hablar en lenguas funcionaba como un don para edificar a los creyentes. ¿En qué consistía esta edificación?</a:t>
            </a:r>
          </a:p>
        </p:txBody>
      </p:sp>
    </p:spTree>
    <p:extLst>
      <p:ext uri="{BB962C8B-B14F-4D97-AF65-F5344CB8AC3E}">
        <p14:creationId xmlns:p14="http://schemas.microsoft.com/office/powerpoint/2010/main" val="129282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23582"/>
            <a:ext cx="8385463" cy="5153381"/>
          </a:xfrm>
        </p:spPr>
        <p:txBody>
          <a:bodyPr>
            <a:normAutofit/>
          </a:bodyPr>
          <a:lstStyle/>
          <a:p>
            <a:pPr marL="0" indent="0" algn="just">
              <a:buNone/>
            </a:pPr>
            <a:r>
              <a:rPr lang="es-MX" sz="4400" dirty="0"/>
              <a:t>Primero, estas lenguas son sobrenaturales; porque el reino espiritual o sobrenatural, explica la esencia de este don. La esencia de las lenguas es traer una idea de Dios, un mensaje del Señor, alguna revelación suya. </a:t>
            </a:r>
            <a:endParaRPr lang="es-MX" sz="4400" dirty="0" smtClean="0"/>
          </a:p>
          <a:p>
            <a:pPr marL="0" indent="0" algn="just">
              <a:buNone/>
            </a:pPr>
            <a:endParaRPr lang="es-MX" sz="4400" dirty="0"/>
          </a:p>
        </p:txBody>
      </p:sp>
    </p:spTree>
    <p:extLst>
      <p:ext uri="{BB962C8B-B14F-4D97-AF65-F5344CB8AC3E}">
        <p14:creationId xmlns:p14="http://schemas.microsoft.com/office/powerpoint/2010/main" val="1194700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09934"/>
            <a:ext cx="8385463" cy="5167029"/>
          </a:xfrm>
        </p:spPr>
        <p:txBody>
          <a:bodyPr>
            <a:normAutofit/>
          </a:bodyPr>
          <a:lstStyle/>
          <a:p>
            <a:pPr marL="0" indent="0" algn="just">
              <a:buNone/>
            </a:pPr>
            <a:r>
              <a:rPr lang="es-MX" sz="3600" dirty="0"/>
              <a:t>En este sentido, las lenguas e interpretación van juntas; tienen el mismo propósito y valor que el preciado don de profecía (1 Corintios 14:5), porque resultan en edificación</a:t>
            </a:r>
            <a:r>
              <a:rPr lang="es-MX" sz="3600" dirty="0" smtClean="0"/>
              <a:t>.</a:t>
            </a:r>
          </a:p>
          <a:p>
            <a:pPr marL="0" indent="0" algn="just">
              <a:buNone/>
            </a:pPr>
            <a:r>
              <a:rPr lang="es-MX" sz="3600" dirty="0"/>
              <a:t>Profecía es el esfuerzo del Espíritu Santo por traducir la mente de Dios, a la limitada comprensión humana.</a:t>
            </a:r>
          </a:p>
          <a:p>
            <a:pPr marL="0" indent="0" algn="just">
              <a:buNone/>
            </a:pPr>
            <a:endParaRPr lang="es-MX" sz="3600" dirty="0"/>
          </a:p>
        </p:txBody>
      </p:sp>
    </p:spTree>
    <p:extLst>
      <p:ext uri="{BB962C8B-B14F-4D97-AF65-F5344CB8AC3E}">
        <p14:creationId xmlns:p14="http://schemas.microsoft.com/office/powerpoint/2010/main" val="1377698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96287"/>
            <a:ext cx="8385463" cy="5180676"/>
          </a:xfrm>
        </p:spPr>
        <p:txBody>
          <a:bodyPr>
            <a:normAutofit/>
          </a:bodyPr>
          <a:lstStyle/>
          <a:p>
            <a:pPr marL="0" indent="0" algn="just">
              <a:buNone/>
            </a:pPr>
            <a:r>
              <a:rPr lang="es-MX" sz="3200" dirty="0"/>
              <a:t>Que las lenguas y la interpretación se tomaban de las manos y Dios las ha ordenado para crear un puente entre la mente infinita de Él y nuestra comprensión finita. El Espíritu Santo usa estos dones, para llamarnos la atención a algo específico que Él quiere que recordemos; entendamos o hagamos. </a:t>
            </a:r>
            <a:endParaRPr lang="es-MX" sz="3200" dirty="0" smtClean="0"/>
          </a:p>
          <a:p>
            <a:pPr marL="0" indent="0" algn="just">
              <a:buNone/>
            </a:pPr>
            <a:r>
              <a:rPr lang="es-MX" sz="3200" dirty="0"/>
              <a:t>Es precisamente esto lo que marca la diferencia, entre la revelación que viene por esos dones y la que está registrada en la biblia. </a:t>
            </a:r>
          </a:p>
          <a:p>
            <a:pPr marL="0" indent="0" algn="just">
              <a:buNone/>
            </a:pPr>
            <a:endParaRPr lang="es-MX" sz="3200" dirty="0"/>
          </a:p>
        </p:txBody>
      </p:sp>
    </p:spTree>
    <p:extLst>
      <p:ext uri="{BB962C8B-B14F-4D97-AF65-F5344CB8AC3E}">
        <p14:creationId xmlns:p14="http://schemas.microsoft.com/office/powerpoint/2010/main" val="175976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19116"/>
            <a:ext cx="8385463" cy="5057847"/>
          </a:xfrm>
        </p:spPr>
        <p:txBody>
          <a:bodyPr>
            <a:normAutofit/>
          </a:bodyPr>
          <a:lstStyle/>
          <a:p>
            <a:pPr marL="0" indent="0" algn="just">
              <a:buNone/>
            </a:pPr>
            <a:r>
              <a:rPr lang="es-MX" sz="4000" dirty="0"/>
              <a:t>Todo lo que necesitamos saber de nuestro creador, está en ese bello libro sagrado; la santa biblia. Pero estos dones de lenguas, abocados en este punto específico; son usados por Dios para una circunstancia o necesidad inmediata. </a:t>
            </a:r>
          </a:p>
        </p:txBody>
      </p:sp>
    </p:spTree>
    <p:extLst>
      <p:ext uri="{BB962C8B-B14F-4D97-AF65-F5344CB8AC3E}">
        <p14:creationId xmlns:p14="http://schemas.microsoft.com/office/powerpoint/2010/main" val="41519485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14400"/>
            <a:ext cx="8385463" cy="5262563"/>
          </a:xfrm>
        </p:spPr>
        <p:txBody>
          <a:bodyPr>
            <a:normAutofit/>
          </a:bodyPr>
          <a:lstStyle/>
          <a:p>
            <a:pPr marL="0" indent="0" algn="just">
              <a:buNone/>
            </a:pPr>
            <a:r>
              <a:rPr lang="es-MX" sz="4400" b="1" dirty="0"/>
              <a:t>“Así que, quisiera que todos vosotros hablaseis en lenguas, pero más que profetizaseis; porque mayor es el que profetiza que el que habla en lenguas, a no ser que las interprete para que la iglesia reciba edificación”. </a:t>
            </a:r>
            <a:r>
              <a:rPr lang="es-MX" sz="4400" dirty="0"/>
              <a:t>1 Corintios 14:5.</a:t>
            </a:r>
          </a:p>
        </p:txBody>
      </p:sp>
    </p:spTree>
    <p:extLst>
      <p:ext uri="{BB962C8B-B14F-4D97-AF65-F5344CB8AC3E}">
        <p14:creationId xmlns:p14="http://schemas.microsoft.com/office/powerpoint/2010/main" val="2657113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normAutofit fontScale="90000"/>
          </a:bodyPr>
          <a:lstStyle/>
          <a:p>
            <a:pPr marL="857250" indent="-857250">
              <a:buFont typeface="+mj-lt"/>
              <a:buAutoNum type="romanUcPeriod" startAt="3"/>
            </a:pPr>
            <a:r>
              <a:rPr lang="es-MX" b="1" dirty="0" smtClean="0">
                <a:latin typeface="+mn-lt"/>
              </a:rPr>
              <a:t> UN MEDIO DE ORACIÓN Y ALABANZA EN PRIVADO</a:t>
            </a:r>
            <a:endParaRPr lang="es-MX" b="1" dirty="0">
              <a:latin typeface="+mn-lt"/>
            </a:endParaRPr>
          </a:p>
        </p:txBody>
      </p:sp>
      <p:sp>
        <p:nvSpPr>
          <p:cNvPr id="7" name="Marcador de contenido 6"/>
          <p:cNvSpPr>
            <a:spLocks noGrp="1"/>
          </p:cNvSpPr>
          <p:nvPr>
            <p:ph idx="1"/>
          </p:nvPr>
        </p:nvSpPr>
        <p:spPr>
          <a:xfrm>
            <a:off x="374073" y="2238233"/>
            <a:ext cx="8385463" cy="3938730"/>
          </a:xfrm>
        </p:spPr>
        <p:txBody>
          <a:bodyPr>
            <a:normAutofit/>
          </a:bodyPr>
          <a:lstStyle/>
          <a:p>
            <a:pPr marL="0" indent="0" algn="just">
              <a:buNone/>
            </a:pPr>
            <a:r>
              <a:rPr lang="es-MX" sz="4400" b="1" dirty="0"/>
              <a:t>“Si yo hablase lenguas humanas y angélicas, y no tengo amor, vengo a ser como metal que resuena, o címbalo que retiñe</a:t>
            </a:r>
            <a:r>
              <a:rPr lang="es-MX" sz="4400" b="1" dirty="0" smtClean="0"/>
              <a:t>”.</a:t>
            </a:r>
          </a:p>
          <a:p>
            <a:pPr marL="0" indent="0" algn="just">
              <a:buNone/>
            </a:pPr>
            <a:r>
              <a:rPr lang="es-MX" sz="4400" b="1" dirty="0" smtClean="0"/>
              <a:t> </a:t>
            </a:r>
            <a:r>
              <a:rPr lang="es-MX" sz="4400" dirty="0"/>
              <a:t>1 Corintios 13:1.</a:t>
            </a:r>
          </a:p>
        </p:txBody>
      </p:sp>
    </p:spTree>
    <p:extLst>
      <p:ext uri="{BB962C8B-B14F-4D97-AF65-F5344CB8AC3E}">
        <p14:creationId xmlns:p14="http://schemas.microsoft.com/office/powerpoint/2010/main" val="3403162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82639"/>
            <a:ext cx="8385463" cy="5194324"/>
          </a:xfrm>
        </p:spPr>
        <p:txBody>
          <a:bodyPr>
            <a:normAutofit/>
          </a:bodyPr>
          <a:lstStyle/>
          <a:p>
            <a:pPr marL="0" indent="0" algn="just">
              <a:buNone/>
            </a:pPr>
            <a:r>
              <a:rPr lang="es-MX" sz="4000" dirty="0"/>
              <a:t>En este punto enfocaremos a las lenguas angelicales, que están dirigidas a Dios. 1 Corintios 14:2: </a:t>
            </a:r>
            <a:r>
              <a:rPr lang="es-MX" sz="4000" b="1" dirty="0"/>
              <a:t>“Porque el que habla en lenguas no habla a los hombres, sino a Dios…”. </a:t>
            </a:r>
            <a:r>
              <a:rPr lang="es-MX" sz="4000" dirty="0"/>
              <a:t>No son entendidas por los hombres, sino por nuestro creador. 1 Corintios 14:2: “pues nadie le entiende, aunque por el Espíritu habla misterios”. </a:t>
            </a:r>
          </a:p>
        </p:txBody>
      </p:sp>
    </p:spTree>
    <p:extLst>
      <p:ext uri="{BB962C8B-B14F-4D97-AF65-F5344CB8AC3E}">
        <p14:creationId xmlns:p14="http://schemas.microsoft.com/office/powerpoint/2010/main" val="2523766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82639"/>
            <a:ext cx="8385463" cy="5194324"/>
          </a:xfrm>
        </p:spPr>
        <p:txBody>
          <a:bodyPr>
            <a:normAutofit/>
          </a:bodyPr>
          <a:lstStyle/>
          <a:p>
            <a:pPr marL="0" indent="0" algn="just">
              <a:buNone/>
            </a:pPr>
            <a:r>
              <a:rPr lang="es-MX" sz="4000" dirty="0"/>
              <a:t>Michel Green dice: </a:t>
            </a:r>
            <a:r>
              <a:rPr lang="es-MX" sz="4000" i="1" dirty="0"/>
              <a:t>“sería algo como un lenguaje amoroso de un matrimonio feliz, cuyas palabras, al ser analizadas, puedan no significar nada pero que, denotan la intimidad y la confianza de esa pareja”. </a:t>
            </a:r>
            <a:r>
              <a:rPr lang="es-MX" sz="4000" dirty="0"/>
              <a:t>En este sentido, el don de lenguas expresa intimidad oral con Dios, y provee de una nueva dimensión a la vida de oración personal.</a:t>
            </a:r>
          </a:p>
        </p:txBody>
      </p:sp>
    </p:spTree>
    <p:extLst>
      <p:ext uri="{BB962C8B-B14F-4D97-AF65-F5344CB8AC3E}">
        <p14:creationId xmlns:p14="http://schemas.microsoft.com/office/powerpoint/2010/main" val="589609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normAutofit fontScale="90000"/>
          </a:bodyPr>
          <a:lstStyle/>
          <a:p>
            <a:r>
              <a:rPr lang="es-MX" b="1" dirty="0" smtClean="0">
                <a:latin typeface="+mn-lt"/>
              </a:rPr>
              <a:t>DON DE DIVERSOS GÉNEROS DE LENGUAS</a:t>
            </a:r>
            <a:endParaRPr lang="es-MX" b="1" dirty="0">
              <a:latin typeface="+mn-lt"/>
            </a:endParaRPr>
          </a:p>
        </p:txBody>
      </p:sp>
      <p:sp>
        <p:nvSpPr>
          <p:cNvPr id="7" name="Marcador de contenido 6"/>
          <p:cNvSpPr>
            <a:spLocks noGrp="1"/>
          </p:cNvSpPr>
          <p:nvPr>
            <p:ph idx="1"/>
          </p:nvPr>
        </p:nvSpPr>
        <p:spPr>
          <a:xfrm>
            <a:off x="374073" y="2483893"/>
            <a:ext cx="8385463" cy="3693070"/>
          </a:xfrm>
        </p:spPr>
        <p:txBody>
          <a:bodyPr>
            <a:normAutofit/>
          </a:bodyPr>
          <a:lstStyle/>
          <a:p>
            <a:pPr marL="0" indent="0">
              <a:buNone/>
            </a:pPr>
            <a:r>
              <a:rPr lang="pt-BR" sz="3600" b="1" dirty="0"/>
              <a:t>TEXTO BÍBLICO: </a:t>
            </a:r>
            <a:r>
              <a:rPr lang="pt-BR" sz="3600" dirty="0"/>
              <a:t>1 Corintios 12:10</a:t>
            </a:r>
          </a:p>
          <a:p>
            <a:pPr marL="0" indent="0" algn="just">
              <a:buNone/>
            </a:pPr>
            <a:r>
              <a:rPr lang="es-MX" sz="3600" b="1" dirty="0"/>
              <a:t>“A otro, el hacer milagros; a otro, profecía; a otro, discernimiento de espíritus; a otro, diversos géneros de lenguas; y a otro, interpretación de lenguas”. </a:t>
            </a:r>
            <a:endParaRPr lang="es-MX" sz="3600" dirty="0"/>
          </a:p>
        </p:txBody>
      </p:sp>
    </p:spTree>
    <p:extLst>
      <p:ext uri="{BB962C8B-B14F-4D97-AF65-F5344CB8AC3E}">
        <p14:creationId xmlns:p14="http://schemas.microsoft.com/office/powerpoint/2010/main" val="621765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09934"/>
            <a:ext cx="8385463" cy="5167029"/>
          </a:xfrm>
        </p:spPr>
        <p:txBody>
          <a:bodyPr>
            <a:normAutofit/>
          </a:bodyPr>
          <a:lstStyle/>
          <a:p>
            <a:pPr marL="0" indent="0" algn="just">
              <a:buNone/>
            </a:pPr>
            <a:r>
              <a:rPr lang="es-MX" sz="4000" dirty="0"/>
              <a:t>También parece claro que no se trata de un proceso intelectual, sino de una actividad espiritual. Donde la mente racional no tiene control sobre las lenguas angelicales por eso es importante la practica en lo secreto o intimo porque es una forma de ejercitar tu espíritu en la comunión y conexión con la voluntad de Dios</a:t>
            </a:r>
          </a:p>
        </p:txBody>
      </p:sp>
    </p:spTree>
    <p:extLst>
      <p:ext uri="{BB962C8B-B14F-4D97-AF65-F5344CB8AC3E}">
        <p14:creationId xmlns:p14="http://schemas.microsoft.com/office/powerpoint/2010/main" val="49248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CONCLUSIÓN</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4000" dirty="0"/>
              <a:t>En el capitulo 14 de 1 Corintios, el apóstol Pablo dedicó todo éste para regular la </a:t>
            </a:r>
            <a:r>
              <a:rPr lang="es-MX" sz="4000" dirty="0" err="1"/>
              <a:t>glosolalia</a:t>
            </a:r>
            <a:r>
              <a:rPr lang="es-MX" sz="4000" dirty="0"/>
              <a:t>. Si bien es cierto, esta lección fue mas enfocada en los diversos géneros de lenguas; es importante resaltar el propósito de Pablo, que es muy claro:</a:t>
            </a:r>
          </a:p>
        </p:txBody>
      </p:sp>
    </p:spTree>
    <p:extLst>
      <p:ext uri="{BB962C8B-B14F-4D97-AF65-F5344CB8AC3E}">
        <p14:creationId xmlns:p14="http://schemas.microsoft.com/office/powerpoint/2010/main" val="39549800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09934"/>
            <a:ext cx="8385463" cy="5167029"/>
          </a:xfrm>
        </p:spPr>
        <p:txBody>
          <a:bodyPr>
            <a:normAutofit/>
          </a:bodyPr>
          <a:lstStyle/>
          <a:p>
            <a:pPr marL="0" indent="0" algn="just">
              <a:buNone/>
            </a:pPr>
            <a:r>
              <a:rPr lang="es-MX" sz="3600" dirty="0"/>
              <a:t>Evitar las confusiones entre el ejercicio privado y personal, de las lenguas (cuyo propósito es oración y alabanza) y el ejercicio público de las mismas (cuyo propósito es la edificación). </a:t>
            </a:r>
            <a:endParaRPr lang="es-MX" sz="3600" dirty="0" smtClean="0"/>
          </a:p>
          <a:p>
            <a:pPr marL="0" indent="0" algn="just">
              <a:buNone/>
            </a:pPr>
            <a:r>
              <a:rPr lang="es-MX" sz="3600" dirty="0"/>
              <a:t>Siempre debe ir acompañado de la interpretación, y al final habla de no prohibir las lenguas, porque son una forma de proclamar el evangelio.</a:t>
            </a:r>
          </a:p>
          <a:p>
            <a:pPr marL="0" indent="0" algn="just">
              <a:buNone/>
            </a:pPr>
            <a:endParaRPr lang="es-MX" sz="3600" dirty="0"/>
          </a:p>
        </p:txBody>
      </p:sp>
    </p:spTree>
    <p:extLst>
      <p:ext uri="{BB962C8B-B14F-4D97-AF65-F5344CB8AC3E}">
        <p14:creationId xmlns:p14="http://schemas.microsoft.com/office/powerpoint/2010/main" val="2886913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INTRODUCCIÓN</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4400" dirty="0"/>
              <a:t>Empezaremos con la definición del termino técnico que se conocen al hablar en lenguas como </a:t>
            </a:r>
            <a:r>
              <a:rPr lang="es-MX" sz="4400" dirty="0" err="1"/>
              <a:t>glosolalia</a:t>
            </a:r>
            <a:r>
              <a:rPr lang="es-MX" sz="4400" dirty="0"/>
              <a:t>, que deriva de las palabras griegas </a:t>
            </a:r>
            <a:r>
              <a:rPr lang="es-MX" sz="4400" dirty="0" err="1"/>
              <a:t>glossa</a:t>
            </a:r>
            <a:r>
              <a:rPr lang="es-MX" sz="4400" dirty="0"/>
              <a:t> “lengua” y </a:t>
            </a:r>
            <a:r>
              <a:rPr lang="es-MX" sz="4400" dirty="0" err="1"/>
              <a:t>laleo</a:t>
            </a:r>
            <a:r>
              <a:rPr lang="es-MX" sz="4400" dirty="0"/>
              <a:t> “hablar”.</a:t>
            </a:r>
          </a:p>
        </p:txBody>
      </p:sp>
    </p:spTree>
    <p:extLst>
      <p:ext uri="{BB962C8B-B14F-4D97-AF65-F5344CB8AC3E}">
        <p14:creationId xmlns:p14="http://schemas.microsoft.com/office/powerpoint/2010/main" val="3390335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78173"/>
            <a:ext cx="8385463" cy="5098790"/>
          </a:xfrm>
        </p:spPr>
        <p:txBody>
          <a:bodyPr>
            <a:normAutofit/>
          </a:bodyPr>
          <a:lstStyle/>
          <a:p>
            <a:pPr marL="0" indent="0" algn="just">
              <a:buNone/>
            </a:pPr>
            <a:r>
              <a:rPr lang="es-MX" sz="4000" dirty="0"/>
              <a:t>En un sentido amplio o general, puede referirse al uso de idiomas de uso corriente o humano, pero desconocido para quien habla lleno del poder del Espíritu Santo. Se trata de un don del Espíritu Santo, que capacita a los discípulos para hablar en idiomas extranjeros; el evangelio en el libro de los Hechos 2 el día del pentecostés.</a:t>
            </a:r>
          </a:p>
        </p:txBody>
      </p:sp>
    </p:spTree>
    <p:extLst>
      <p:ext uri="{BB962C8B-B14F-4D97-AF65-F5344CB8AC3E}">
        <p14:creationId xmlns:p14="http://schemas.microsoft.com/office/powerpoint/2010/main" val="492087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82639"/>
            <a:ext cx="8385463" cy="5194324"/>
          </a:xfrm>
        </p:spPr>
        <p:txBody>
          <a:bodyPr>
            <a:normAutofit/>
          </a:bodyPr>
          <a:lstStyle/>
          <a:p>
            <a:pPr marL="0" indent="0" algn="just">
              <a:buNone/>
            </a:pPr>
            <a:r>
              <a:rPr lang="es-MX" sz="3200" dirty="0"/>
              <a:t>Aunque los “diversos géneros de lenguas” no aparecen en el original griego, a los que Pablo se refería en 1 Corintios; entran dentro de los que muchos consideran como los dones de expresión: dones de decir o hablar, dones de palabra o dones de inspiración</a:t>
            </a:r>
            <a:r>
              <a:rPr lang="es-MX" sz="3200" dirty="0" smtClean="0"/>
              <a:t>.</a:t>
            </a:r>
          </a:p>
          <a:p>
            <a:pPr marL="0" indent="0" algn="just">
              <a:buNone/>
            </a:pPr>
            <a:r>
              <a:rPr lang="es-MX" sz="3200" dirty="0"/>
              <a:t>Hay tres manifestaciones distintas (“géneros”) en cuanto a las lenguas:</a:t>
            </a:r>
          </a:p>
          <a:p>
            <a:pPr marL="0" indent="0" algn="just">
              <a:buNone/>
            </a:pPr>
            <a:endParaRPr lang="es-MX" sz="3200" dirty="0"/>
          </a:p>
        </p:txBody>
      </p:sp>
    </p:spTree>
    <p:extLst>
      <p:ext uri="{BB962C8B-B14F-4D97-AF65-F5344CB8AC3E}">
        <p14:creationId xmlns:p14="http://schemas.microsoft.com/office/powerpoint/2010/main" val="488791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pPr marL="857250" indent="-857250">
              <a:buFont typeface="+mj-lt"/>
              <a:buAutoNum type="romanUcPeriod"/>
            </a:pPr>
            <a:r>
              <a:rPr lang="es-MX" b="1" dirty="0" smtClean="0">
                <a:latin typeface="+mn-lt"/>
              </a:rPr>
              <a:t> SEÑAL PARA LOS INCRÉDULOS</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4000" b="1" dirty="0"/>
              <a:t>“Así que, las lenguas son por señal, no a los creyentes, sino a los incrédulos; pero la profecía, no a los incrédulos, sino a los creyentes</a:t>
            </a:r>
            <a:r>
              <a:rPr lang="es-MX" sz="4000" b="1" dirty="0" smtClean="0"/>
              <a:t>”.</a:t>
            </a:r>
          </a:p>
          <a:p>
            <a:pPr marL="0" indent="0" algn="just">
              <a:buNone/>
            </a:pPr>
            <a:r>
              <a:rPr lang="es-MX" sz="4000" dirty="0" smtClean="0"/>
              <a:t>1 </a:t>
            </a:r>
            <a:r>
              <a:rPr lang="es-MX" sz="4000" dirty="0"/>
              <a:t>Corintios 14:22.</a:t>
            </a:r>
          </a:p>
        </p:txBody>
      </p:sp>
    </p:spTree>
    <p:extLst>
      <p:ext uri="{BB962C8B-B14F-4D97-AF65-F5344CB8AC3E}">
        <p14:creationId xmlns:p14="http://schemas.microsoft.com/office/powerpoint/2010/main" val="1035716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846161"/>
            <a:ext cx="8385463" cy="5330802"/>
          </a:xfrm>
        </p:spPr>
        <p:txBody>
          <a:bodyPr>
            <a:normAutofit fontScale="92500" lnSpcReduction="10000"/>
          </a:bodyPr>
          <a:lstStyle/>
          <a:p>
            <a:pPr marL="0" indent="0" algn="just">
              <a:buNone/>
            </a:pPr>
            <a:r>
              <a:rPr lang="es-MX" b="1" dirty="0"/>
              <a:t>“Y fueron todos llenos del Espíritu Santo, y comenzaron a hablar en otras lenguas, según el Espíritu les daba que hablasen. Moraban entonces en Jerusalén judíos, varones piadosos, de todas las naciones bajo el cielo. Y hecho este estruendo, se juntó la multitud; y estaban confusos, porque cada uno les oía hablar en su propia lengua. Y estaban atónitos y maravillados, diciendo: Mirad, ¿no son galileos todos estos que hablan? ¿Cómo, pues, les oímos nosotros hablar cada uno en nuestra lengua en la que hemos nacido? Partos, medos, elamitas, y los que habitamos en Mesopotamia, en Judea, en Capadocia, en el Ponto y en Asia, en Frigia y </a:t>
            </a:r>
            <a:r>
              <a:rPr lang="es-MX" b="1" dirty="0" err="1"/>
              <a:t>Panfilia</a:t>
            </a:r>
            <a:r>
              <a:rPr lang="es-MX" b="1" dirty="0"/>
              <a:t>, en Egipto y en las regiones de África más allá de </a:t>
            </a:r>
            <a:r>
              <a:rPr lang="es-MX" b="1" dirty="0" err="1"/>
              <a:t>Cirene</a:t>
            </a:r>
            <a:r>
              <a:rPr lang="es-MX" b="1" dirty="0"/>
              <a:t>, y romanos aquí residentes, tanto judíos como prosélitos, cretenses y árabes, les oímos hablar en nuestras lenguas las maravillas de Dios”. </a:t>
            </a:r>
            <a:r>
              <a:rPr lang="es-MX" dirty="0"/>
              <a:t>Hechos 2:4-11.</a:t>
            </a:r>
          </a:p>
        </p:txBody>
      </p:sp>
    </p:spTree>
    <p:extLst>
      <p:ext uri="{BB962C8B-B14F-4D97-AF65-F5344CB8AC3E}">
        <p14:creationId xmlns:p14="http://schemas.microsoft.com/office/powerpoint/2010/main" val="1804902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55343"/>
            <a:ext cx="8385463" cy="5221620"/>
          </a:xfrm>
        </p:spPr>
        <p:txBody>
          <a:bodyPr>
            <a:normAutofit/>
          </a:bodyPr>
          <a:lstStyle/>
          <a:p>
            <a:pPr marL="0" indent="0" algn="just">
              <a:buNone/>
            </a:pPr>
            <a:r>
              <a:rPr lang="es-MX" sz="3600" dirty="0"/>
              <a:t>En estos dos casos de las escrituras, podemos ver como esta forma de </a:t>
            </a:r>
            <a:r>
              <a:rPr lang="es-MX" sz="3600" dirty="0" err="1"/>
              <a:t>glosolalia</a:t>
            </a:r>
            <a:r>
              <a:rPr lang="es-MX" sz="3600" dirty="0"/>
              <a:t> fue manifestada en la gente; operando este don de diversos géneros de lenguas. Ya que solo por ser llenos del E. S. Él les daba a cada uno como Él quería; entonces hablaron en lenguas humanas diferentes a su lengua. Es por ello, que vemos manifestándose el don. </a:t>
            </a:r>
          </a:p>
        </p:txBody>
      </p:sp>
    </p:spTree>
    <p:extLst>
      <p:ext uri="{BB962C8B-B14F-4D97-AF65-F5344CB8AC3E}">
        <p14:creationId xmlns:p14="http://schemas.microsoft.com/office/powerpoint/2010/main" val="2813372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41696"/>
            <a:ext cx="8385463" cy="5235267"/>
          </a:xfrm>
        </p:spPr>
        <p:txBody>
          <a:bodyPr>
            <a:normAutofit/>
          </a:bodyPr>
          <a:lstStyle/>
          <a:p>
            <a:pPr marL="0" indent="0" algn="just">
              <a:buNone/>
            </a:pPr>
            <a:r>
              <a:rPr lang="es-MX" sz="3600" dirty="0"/>
              <a:t>Como lo hemos visto en otros dones es dado por Dios para una misión específica y sin que los ejecutores tengan el control</a:t>
            </a:r>
            <a:r>
              <a:rPr lang="es-MX" sz="3600" dirty="0" smtClean="0"/>
              <a:t>.</a:t>
            </a:r>
          </a:p>
          <a:p>
            <a:pPr marL="0" indent="0" algn="just">
              <a:buNone/>
            </a:pPr>
            <a:r>
              <a:rPr lang="es-MX" sz="3600" dirty="0"/>
              <a:t>También, sabemos que las lenguas representaban uno de los prodigios y señales; que Dios empleó para avalar a la persona y el mensaje de los Apóstoles (Rom.15:18,19).</a:t>
            </a:r>
          </a:p>
          <a:p>
            <a:pPr marL="0" indent="0" algn="just">
              <a:buNone/>
            </a:pPr>
            <a:endParaRPr lang="es-MX" sz="3600" dirty="0" smtClean="0"/>
          </a:p>
          <a:p>
            <a:pPr marL="0" indent="0" algn="just">
              <a:buNone/>
            </a:pPr>
            <a:endParaRPr lang="es-MX" sz="3600" dirty="0"/>
          </a:p>
        </p:txBody>
      </p:sp>
    </p:spTree>
    <p:extLst>
      <p:ext uri="{BB962C8B-B14F-4D97-AF65-F5344CB8AC3E}">
        <p14:creationId xmlns:p14="http://schemas.microsoft.com/office/powerpoint/2010/main" val="131888239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TotalTime>
  <Words>1242</Words>
  <Application>Microsoft Office PowerPoint</Application>
  <PresentationFormat>On-screen Show (4:3)</PresentationFormat>
  <Paragraphs>35</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Tema de Office</vt:lpstr>
      <vt:lpstr>PowerPoint Presentation</vt:lpstr>
      <vt:lpstr>DON DE DIVERSOS GÉNEROS DE LENGUAS</vt:lpstr>
      <vt:lpstr>INTRODUCCIÓN</vt:lpstr>
      <vt:lpstr>PowerPoint Presentation</vt:lpstr>
      <vt:lpstr>PowerPoint Presentation</vt:lpstr>
      <vt:lpstr> SEÑAL PARA LOS INCRÉDULOS</vt:lpstr>
      <vt:lpstr>PowerPoint Presentation</vt:lpstr>
      <vt:lpstr>PowerPoint Presentation</vt:lpstr>
      <vt:lpstr>PowerPoint Presentation</vt:lpstr>
      <vt:lpstr>PowerPoint Presentation</vt:lpstr>
      <vt:lpstr> UO LIMITADO DE LA EDIFICACIÓN DE LA IGLESIA</vt:lpstr>
      <vt:lpstr>PowerPoint Presentation</vt:lpstr>
      <vt:lpstr>PowerPoint Presentation</vt:lpstr>
      <vt:lpstr>PowerPoint Presentation</vt:lpstr>
      <vt:lpstr>PowerPoint Presentation</vt:lpstr>
      <vt:lpstr>PowerPoint Presentation</vt:lpstr>
      <vt:lpstr> UN MEDIO DE ORACIÓN Y ALABANZA EN PRIVADO</vt:lpstr>
      <vt:lpstr>PowerPoint Presentation</vt:lpstr>
      <vt:lpstr>PowerPoint Presentation</vt:lpstr>
      <vt:lpstr>PowerPoint Presentation</vt:lpstr>
      <vt:lpstr>CONCLUSIÓN</vt:lpstr>
      <vt:lpstr>PowerPoint Presentation</vt:lpstr>
    </vt:vector>
  </TitlesOfParts>
  <Company>Iglesia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Iglesia La Misión</dc:creator>
  <cp:lastModifiedBy>User</cp:lastModifiedBy>
  <cp:revision>8</cp:revision>
  <dcterms:created xsi:type="dcterms:W3CDTF">2018-02-01T20:23:16Z</dcterms:created>
  <dcterms:modified xsi:type="dcterms:W3CDTF">2018-02-03T22:47:47Z</dcterms:modified>
</cp:coreProperties>
</file>