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47" autoAdjust="0"/>
    <p:restoredTop sz="94660"/>
  </p:normalViewPr>
  <p:slideViewPr>
    <p:cSldViewPr snapToGrid="0" snapToObjects="1">
      <p:cViewPr varScale="1">
        <p:scale>
          <a:sx n="87" d="100"/>
          <a:sy n="87" d="100"/>
        </p:scale>
        <p:origin x="1680"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19/01/2018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19/01/2018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19/01/2018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19/01/2018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19/01/2018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19/01/2018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19/01/2018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19/01/2018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19/01/2018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19/01/2018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19/01/2018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19/01/2018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Na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497361"/>
            <a:ext cx="8502568" cy="3108543"/>
          </a:xfrm>
          <a:prstGeom prst="rect">
            <a:avLst/>
          </a:prstGeom>
        </p:spPr>
        <p:txBody>
          <a:bodyPr wrap="square">
            <a:spAutoFit/>
          </a:bodyPr>
          <a:lstStyle/>
          <a:p>
            <a:pPr algn="just"/>
            <a:r>
              <a:rPr lang="es-MX" sz="2800" dirty="0"/>
              <a:t>Sin embargo, ser perdonados de nuestros pecados; sin un nuevo nacimiento en el espíritu, es como el nacimiento de un niño que nunca le entró espíritu de vida. Solo llegó a la iglesia, pero no podrá permanecer a fuerza humana; necesita del Espíritu Santo para vencer. </a:t>
            </a:r>
          </a:p>
          <a:p>
            <a:pPr algn="just"/>
            <a:r>
              <a:rPr lang="es-MX" sz="2800" dirty="0" smtClean="0"/>
              <a:t>Gálatas </a:t>
            </a:r>
            <a:r>
              <a:rPr lang="es-MX" sz="2800" dirty="0"/>
              <a:t>6:15: </a:t>
            </a:r>
            <a:r>
              <a:rPr lang="es-MX" sz="2800" b="1" dirty="0"/>
              <a:t>“Porque en Cristo Jesús ni la circuncisión vale nada, ni la </a:t>
            </a:r>
            <a:r>
              <a:rPr lang="es-MX" sz="2800" b="1" dirty="0" err="1"/>
              <a:t>incircuncisión</a:t>
            </a:r>
            <a:r>
              <a:rPr lang="es-MX" sz="2800" b="1" dirty="0"/>
              <a:t>, sino una nueva creación”.</a:t>
            </a:r>
          </a:p>
        </p:txBody>
      </p:sp>
    </p:spTree>
    <p:extLst>
      <p:ext uri="{BB962C8B-B14F-4D97-AF65-F5344CB8AC3E}">
        <p14:creationId xmlns:p14="http://schemas.microsoft.com/office/powerpoint/2010/main" val="4562272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407648"/>
            <a:ext cx="8513584" cy="4031873"/>
          </a:xfrm>
          <a:prstGeom prst="rect">
            <a:avLst/>
          </a:prstGeom>
        </p:spPr>
        <p:txBody>
          <a:bodyPr wrap="square">
            <a:spAutoFit/>
          </a:bodyPr>
          <a:lstStyle/>
          <a:p>
            <a:pPr algn="just"/>
            <a:r>
              <a:rPr lang="es-MX" sz="4000" b="1" dirty="0"/>
              <a:t>IV.- PERO RECIBIRÉIS PODER </a:t>
            </a:r>
            <a:endParaRPr lang="es-MX" sz="4000" b="1" dirty="0" smtClean="0"/>
          </a:p>
          <a:p>
            <a:pPr algn="just"/>
            <a:r>
              <a:rPr lang="es-MX" sz="2400" dirty="0" smtClean="0"/>
              <a:t>Hechos </a:t>
            </a:r>
            <a:r>
              <a:rPr lang="es-MX" sz="2400" dirty="0"/>
              <a:t>1:8: </a:t>
            </a:r>
            <a:r>
              <a:rPr lang="es-MX" sz="2400" b="1" dirty="0"/>
              <a:t>“pero recibiréis poder, cuando haya venido sobre vosotros el Espíritu Santo, y me seréis testigos en Jerusalén, en toda Judea, en Samaria, y hasta lo último de la tierra”. </a:t>
            </a:r>
            <a:endParaRPr lang="es-MX" sz="2400" b="1" dirty="0" smtClean="0"/>
          </a:p>
          <a:p>
            <a:pPr algn="just"/>
            <a:endParaRPr lang="es-MX" sz="2400" dirty="0"/>
          </a:p>
          <a:p>
            <a:pPr algn="just"/>
            <a:r>
              <a:rPr lang="es-MX" sz="2400" dirty="0" smtClean="0"/>
              <a:t>El </a:t>
            </a:r>
            <a:r>
              <a:rPr lang="es-MX" sz="2400" dirty="0"/>
              <a:t>poder de vivir la nueva vida en Cristo, no proviene de la fuerza de voluntad del hombre; aunque se necesita voluntad para decidir servir a Jesucristo. La fuerza de voluntad por si sola, tiene un límite; lo único que hará que permanezcas vivo en Cristo, es el poder de su Espíritu Santo.</a:t>
            </a:r>
          </a:p>
        </p:txBody>
      </p:sp>
    </p:spTree>
    <p:extLst>
      <p:ext uri="{BB962C8B-B14F-4D97-AF65-F5344CB8AC3E}">
        <p14:creationId xmlns:p14="http://schemas.microsoft.com/office/powerpoint/2010/main" val="5415943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29658" y="1363581"/>
            <a:ext cx="8427903" cy="4154984"/>
          </a:xfrm>
          <a:prstGeom prst="rect">
            <a:avLst/>
          </a:prstGeom>
        </p:spPr>
        <p:txBody>
          <a:bodyPr wrap="square">
            <a:spAutoFit/>
          </a:bodyPr>
          <a:lstStyle/>
          <a:p>
            <a:pPr algn="just"/>
            <a:r>
              <a:rPr lang="es-MX" sz="2400" dirty="0"/>
              <a:t>La regeneración es un acto creativo de parte de Dios, no es regeneración efectuada por el hombre. </a:t>
            </a:r>
            <a:endParaRPr lang="es-MX" sz="2400" dirty="0" smtClean="0"/>
          </a:p>
          <a:p>
            <a:pPr algn="just"/>
            <a:endParaRPr lang="es-MX" sz="2400" dirty="0" smtClean="0"/>
          </a:p>
          <a:p>
            <a:pPr algn="just"/>
            <a:r>
              <a:rPr lang="es-MX" sz="2400" dirty="0" smtClean="0"/>
              <a:t>Romanos </a:t>
            </a:r>
            <a:r>
              <a:rPr lang="es-MX" sz="2400" dirty="0"/>
              <a:t>1:16: </a:t>
            </a:r>
            <a:r>
              <a:rPr lang="es-MX" sz="2400" b="1" dirty="0"/>
              <a:t>“Porque no me avergüenzo del evangelio, porque es poder de Dios para salvación a todo aquel que cree; al judío primeramente, y también al griego”. </a:t>
            </a:r>
            <a:endParaRPr lang="es-MX" sz="2400" b="1" dirty="0" smtClean="0"/>
          </a:p>
          <a:p>
            <a:pPr algn="just"/>
            <a:endParaRPr lang="es-MX" sz="2400" b="1" dirty="0" smtClean="0"/>
          </a:p>
          <a:p>
            <a:pPr algn="just"/>
            <a:r>
              <a:rPr lang="es-MX" sz="2400" dirty="0" smtClean="0"/>
              <a:t>2 </a:t>
            </a:r>
            <a:r>
              <a:rPr lang="es-MX" sz="2400" dirty="0"/>
              <a:t>de Corintios 13:4: </a:t>
            </a:r>
            <a:r>
              <a:rPr lang="es-MX" sz="2400" b="1" dirty="0"/>
              <a:t>“Porque aunque fue crucificado en debilidad, vive por el poder de Dios. Pues también nosotros somos débiles en él, pero viviremos con él por el poder de Dios para con vosotros”.</a:t>
            </a:r>
          </a:p>
        </p:txBody>
      </p:sp>
    </p:spTree>
    <p:extLst>
      <p:ext uri="{BB962C8B-B14F-4D97-AF65-F5344CB8AC3E}">
        <p14:creationId xmlns:p14="http://schemas.microsoft.com/office/powerpoint/2010/main" val="25899842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68300"/>
            <a:ext cx="8568669" cy="4524315"/>
          </a:xfrm>
          <a:prstGeom prst="rect">
            <a:avLst/>
          </a:prstGeom>
        </p:spPr>
        <p:txBody>
          <a:bodyPr wrap="square">
            <a:spAutoFit/>
          </a:bodyPr>
          <a:lstStyle/>
          <a:p>
            <a:pPr algn="just"/>
            <a:r>
              <a:rPr lang="es-MX" sz="2400" dirty="0"/>
              <a:t>Efesios 1:19: </a:t>
            </a:r>
            <a:r>
              <a:rPr lang="es-MX" sz="2400" b="1" dirty="0"/>
              <a:t>“y cuál la supereminente grandeza de su poder para con nosotros los que creemos, según la operación del poder de su fuerza</a:t>
            </a:r>
            <a:r>
              <a:rPr lang="es-MX" sz="2400" b="1" dirty="0" smtClean="0"/>
              <a:t>”.</a:t>
            </a:r>
          </a:p>
          <a:p>
            <a:pPr algn="just"/>
            <a:r>
              <a:rPr lang="es-MX" sz="2400" dirty="0" smtClean="0"/>
              <a:t> </a:t>
            </a:r>
          </a:p>
          <a:p>
            <a:pPr algn="just"/>
            <a:r>
              <a:rPr lang="es-MX" sz="2400" dirty="0" smtClean="0"/>
              <a:t>1 </a:t>
            </a:r>
            <a:r>
              <a:rPr lang="es-MX" sz="2400" dirty="0"/>
              <a:t>de Pedro 1:5: </a:t>
            </a:r>
            <a:r>
              <a:rPr lang="es-MX" sz="2400" b="1" dirty="0"/>
              <a:t>“que sois guardados por el poder de Dios mediante la fe, para alcanzar la salvación que está preparada para ser manifestada en el tiempo postrero”. </a:t>
            </a:r>
            <a:endParaRPr lang="es-MX" sz="2400" b="1" dirty="0" smtClean="0"/>
          </a:p>
          <a:p>
            <a:pPr algn="just"/>
            <a:endParaRPr lang="es-MX" sz="2400" dirty="0" smtClean="0"/>
          </a:p>
          <a:p>
            <a:pPr algn="just"/>
            <a:r>
              <a:rPr lang="es-MX" sz="2400" dirty="0" smtClean="0"/>
              <a:t>2 </a:t>
            </a:r>
            <a:r>
              <a:rPr lang="es-MX" sz="2400" dirty="0"/>
              <a:t>de Corintios 12:9: </a:t>
            </a:r>
            <a:r>
              <a:rPr lang="es-MX" sz="2400" b="1" dirty="0"/>
              <a:t>“Y me ha dicho: Bástate mi gracia; porque mi poder se perfecciona en la debilidad. Por tanto, de buena gana me gloriaré más bien en mis debilidades, para que repose sobre mí el poder de Cristo”.</a:t>
            </a:r>
          </a:p>
        </p:txBody>
      </p:sp>
    </p:spTree>
    <p:extLst>
      <p:ext uri="{BB962C8B-B14F-4D97-AF65-F5344CB8AC3E}">
        <p14:creationId xmlns:p14="http://schemas.microsoft.com/office/powerpoint/2010/main" val="30256908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25810"/>
            <a:ext cx="8546635" cy="4585871"/>
          </a:xfrm>
          <a:prstGeom prst="rect">
            <a:avLst/>
          </a:prstGeom>
        </p:spPr>
        <p:txBody>
          <a:bodyPr wrap="square">
            <a:spAutoFit/>
          </a:bodyPr>
          <a:lstStyle/>
          <a:p>
            <a:pPr algn="just"/>
            <a:r>
              <a:rPr lang="es-MX" sz="4000" b="1" dirty="0"/>
              <a:t>V.- QUÉ ES EL ESPÍRITU SANTO </a:t>
            </a:r>
            <a:endParaRPr lang="es-MX" sz="4000" b="1" dirty="0" smtClean="0"/>
          </a:p>
          <a:p>
            <a:pPr marL="342900" indent="-342900" algn="just">
              <a:buAutoNum type="alphaUcPeriod"/>
            </a:pPr>
            <a:r>
              <a:rPr lang="es-MX" sz="2800" dirty="0" smtClean="0"/>
              <a:t>EL </a:t>
            </a:r>
            <a:r>
              <a:rPr lang="es-MX" sz="2800" dirty="0"/>
              <a:t>MISMO SEÑOR JESUCRISTO MANIFESTADO EN ESPÍRITU </a:t>
            </a:r>
            <a:endParaRPr lang="es-MX" sz="2800" dirty="0" smtClean="0"/>
          </a:p>
          <a:p>
            <a:pPr algn="just"/>
            <a:r>
              <a:rPr lang="es-MX" sz="2800" dirty="0" smtClean="0"/>
              <a:t>2 </a:t>
            </a:r>
            <a:r>
              <a:rPr lang="es-MX" sz="2800" dirty="0"/>
              <a:t>de Corintios 3:17: </a:t>
            </a:r>
            <a:r>
              <a:rPr lang="es-MX" sz="2800" b="1" dirty="0"/>
              <a:t>“Porque el Señor es el Espíritu; y donde está el Espíritu del Señor, allí hay libertad”. </a:t>
            </a:r>
            <a:endParaRPr lang="es-MX" sz="2800" b="1" dirty="0" smtClean="0"/>
          </a:p>
          <a:p>
            <a:pPr algn="just"/>
            <a:r>
              <a:rPr lang="es-MX" sz="2800" dirty="0" smtClean="0"/>
              <a:t>San </a:t>
            </a:r>
            <a:r>
              <a:rPr lang="es-MX" sz="2800" dirty="0"/>
              <a:t>Juan 14:17-18: </a:t>
            </a:r>
            <a:r>
              <a:rPr lang="es-MX" sz="2800" b="1" dirty="0"/>
              <a:t>“el Espíritu de verdad, al cual el mundo no puede recibir, porque no le ve, ni le conoce; pero vosotros le conocéis, porque mora con </a:t>
            </a:r>
            <a:r>
              <a:rPr lang="es-MX" sz="2800" b="1" dirty="0" err="1"/>
              <a:t>vo</a:t>
            </a:r>
            <a:r>
              <a:rPr lang="es-MX" sz="2800" b="1" dirty="0"/>
              <a:t>- </a:t>
            </a:r>
            <a:r>
              <a:rPr lang="es-MX" sz="2800" b="1" dirty="0" err="1"/>
              <a:t>sotros</a:t>
            </a:r>
            <a:r>
              <a:rPr lang="es-MX" sz="2800" b="1" dirty="0"/>
              <a:t>, y estará en vosotros. No os dejaré huérfanos; vendré a vosotros”.</a:t>
            </a:r>
          </a:p>
        </p:txBody>
      </p:sp>
    </p:spTree>
    <p:extLst>
      <p:ext uri="{BB962C8B-B14F-4D97-AF65-F5344CB8AC3E}">
        <p14:creationId xmlns:p14="http://schemas.microsoft.com/office/powerpoint/2010/main" val="14923147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66011" y="1520960"/>
            <a:ext cx="8601719" cy="3785652"/>
          </a:xfrm>
          <a:prstGeom prst="rect">
            <a:avLst/>
          </a:prstGeom>
        </p:spPr>
        <p:txBody>
          <a:bodyPr wrap="square">
            <a:spAutoFit/>
          </a:bodyPr>
          <a:lstStyle/>
          <a:p>
            <a:pPr marL="342900" indent="-342900" algn="just">
              <a:buAutoNum type="arabicPeriod"/>
            </a:pPr>
            <a:r>
              <a:rPr lang="es-MX" sz="2000" dirty="0" smtClean="0"/>
              <a:t>ES </a:t>
            </a:r>
            <a:r>
              <a:rPr lang="es-MX" sz="2000" dirty="0"/>
              <a:t>EL DADOR DE LA VIDA. </a:t>
            </a:r>
            <a:r>
              <a:rPr lang="es-MX" sz="2000" b="1" dirty="0"/>
              <a:t>“El espíritu es el que da vida; la carne para nada aprovecha; </a:t>
            </a:r>
            <a:endParaRPr lang="es-MX" sz="2000" b="1" dirty="0" smtClean="0"/>
          </a:p>
          <a:p>
            <a:pPr algn="just"/>
            <a:r>
              <a:rPr lang="es-MX" sz="2000" b="1" dirty="0" smtClean="0"/>
              <a:t>las </a:t>
            </a:r>
            <a:r>
              <a:rPr lang="es-MX" sz="2000" b="1" dirty="0"/>
              <a:t>palabras que yo os he hablado son espíritu y son vida”. </a:t>
            </a:r>
            <a:r>
              <a:rPr lang="es-MX" sz="2000" dirty="0"/>
              <a:t>Juan 6:63. </a:t>
            </a:r>
            <a:endParaRPr lang="es-MX" sz="2000" dirty="0" smtClean="0"/>
          </a:p>
          <a:p>
            <a:pPr algn="just"/>
            <a:endParaRPr lang="es-MX" sz="2000" dirty="0" smtClean="0"/>
          </a:p>
          <a:p>
            <a:pPr algn="just"/>
            <a:r>
              <a:rPr lang="es-MX" sz="2000" dirty="0" smtClean="0"/>
              <a:t>2</a:t>
            </a:r>
            <a:r>
              <a:rPr lang="es-MX" sz="2000" dirty="0"/>
              <a:t>. ES EL QUE TE GUÍA A TODA VERDAD. </a:t>
            </a:r>
            <a:r>
              <a:rPr lang="es-MX" sz="2000" b="1" dirty="0"/>
              <a:t>“Pero cuando venga el Espíritu de verdad, él os guiará a toda la verdad; porque no hablará por su propia cuenta, sino que hablará todo lo que oyere, y os hará saber las cosas que habrán de venir”. </a:t>
            </a:r>
            <a:r>
              <a:rPr lang="es-MX" sz="2000" dirty="0"/>
              <a:t>Juan 16:13. </a:t>
            </a:r>
            <a:endParaRPr lang="es-MX" sz="2000" dirty="0" smtClean="0"/>
          </a:p>
          <a:p>
            <a:pPr algn="just"/>
            <a:endParaRPr lang="es-MX" sz="2000" dirty="0" smtClean="0"/>
          </a:p>
          <a:p>
            <a:pPr algn="just"/>
            <a:r>
              <a:rPr lang="es-MX" sz="2000" dirty="0" smtClean="0"/>
              <a:t>3</a:t>
            </a:r>
            <a:r>
              <a:rPr lang="es-MX" sz="2000" dirty="0"/>
              <a:t>. SOLO VIENE EN UN NOMBRE. </a:t>
            </a:r>
            <a:r>
              <a:rPr lang="es-MX" sz="2000" b="1" dirty="0"/>
              <a:t>“Mas el Consolador, el Espíritu Santo, a quien el Padre enviará en mi nombre, él os enseñará todas las cosas, y os recordará todo lo que yo os he dicho”. </a:t>
            </a:r>
            <a:r>
              <a:rPr lang="es-MX" sz="2000" dirty="0"/>
              <a:t>Juan 14:26</a:t>
            </a:r>
          </a:p>
        </p:txBody>
      </p:sp>
    </p:spTree>
    <p:extLst>
      <p:ext uri="{BB962C8B-B14F-4D97-AF65-F5344CB8AC3E}">
        <p14:creationId xmlns:p14="http://schemas.microsoft.com/office/powerpoint/2010/main" val="36078050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206190"/>
            <a:ext cx="8502568" cy="4708981"/>
          </a:xfrm>
          <a:prstGeom prst="rect">
            <a:avLst/>
          </a:prstGeom>
        </p:spPr>
        <p:txBody>
          <a:bodyPr wrap="square">
            <a:spAutoFit/>
          </a:bodyPr>
          <a:lstStyle/>
          <a:p>
            <a:pPr algn="just"/>
            <a:r>
              <a:rPr lang="es-MX" sz="4000" b="1" dirty="0"/>
              <a:t>VI.- CÓMO ES LLAMADO EL ESPÍRITU SANTO </a:t>
            </a:r>
            <a:endParaRPr lang="es-MX" sz="4000" b="1" dirty="0" smtClean="0"/>
          </a:p>
          <a:p>
            <a:pPr marL="342900" indent="-342900" algn="just">
              <a:buAutoNum type="alphaUcPeriod"/>
            </a:pPr>
            <a:r>
              <a:rPr lang="es-MX" sz="2000" dirty="0" smtClean="0"/>
              <a:t>ESPÍRITU </a:t>
            </a:r>
            <a:r>
              <a:rPr lang="es-MX" sz="2000" dirty="0"/>
              <a:t>DE DIOS. </a:t>
            </a:r>
            <a:r>
              <a:rPr lang="es-MX" sz="2000" b="1" dirty="0"/>
              <a:t>“Y la tierra estaba desordenada y vacía, y las tinieblas estaban </a:t>
            </a:r>
            <a:endParaRPr lang="es-MX" sz="2000" b="1" dirty="0" smtClean="0"/>
          </a:p>
          <a:p>
            <a:pPr algn="just"/>
            <a:r>
              <a:rPr lang="es-MX" sz="2000" b="1" dirty="0" smtClean="0"/>
              <a:t>sobre </a:t>
            </a:r>
            <a:r>
              <a:rPr lang="es-MX" sz="2000" b="1" dirty="0"/>
              <a:t>la faz del abismo, y el Espíritu de Dios se movía sobre la faz de las aguas”.</a:t>
            </a:r>
            <a:r>
              <a:rPr lang="es-MX" sz="2000" dirty="0"/>
              <a:t> Génesis 1:2</a:t>
            </a:r>
            <a:r>
              <a:rPr lang="es-MX" sz="2000" dirty="0" smtClean="0"/>
              <a:t>.</a:t>
            </a:r>
          </a:p>
          <a:p>
            <a:pPr algn="just"/>
            <a:r>
              <a:rPr lang="es-MX" sz="2000" dirty="0" smtClean="0"/>
              <a:t> </a:t>
            </a:r>
          </a:p>
          <a:p>
            <a:pPr algn="just"/>
            <a:r>
              <a:rPr lang="es-MX" sz="2000" dirty="0" smtClean="0"/>
              <a:t>B</a:t>
            </a:r>
            <a:r>
              <a:rPr lang="es-MX" sz="2000" dirty="0"/>
              <a:t>. SANTO ESPÍRITU. </a:t>
            </a:r>
            <a:r>
              <a:rPr lang="es-MX" sz="2000" b="1" dirty="0"/>
              <a:t>“No me eches de delante de ti, Y no quites de mí tu santo Espíritu”. </a:t>
            </a:r>
            <a:r>
              <a:rPr lang="es-MX" sz="2000" dirty="0"/>
              <a:t>Salmos 51:11. </a:t>
            </a:r>
            <a:r>
              <a:rPr lang="es-MX" sz="2000" b="1" dirty="0"/>
              <a:t>“Mas ellos fueron rebeldes, e hicieron enojar su santo espíritu; por lo cual se les volvió enemigo, y él mismo peleó contra ellos. Pero se acordó de los días antiguos, de Moisés y de su pueblo, diciendo: ¿Dónde está el que les hizo subir del mar con el pastor de su rebaño? ¿dónde el que puso en medio de él su santo espíritu”. </a:t>
            </a:r>
            <a:r>
              <a:rPr lang="es-MX" sz="2000" dirty="0"/>
              <a:t>Isaías 63:10.</a:t>
            </a:r>
          </a:p>
        </p:txBody>
      </p:sp>
    </p:spTree>
    <p:extLst>
      <p:ext uri="{BB962C8B-B14F-4D97-AF65-F5344CB8AC3E}">
        <p14:creationId xmlns:p14="http://schemas.microsoft.com/office/powerpoint/2010/main" val="9348803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171561"/>
            <a:ext cx="8612736" cy="4893647"/>
          </a:xfrm>
          <a:prstGeom prst="rect">
            <a:avLst/>
          </a:prstGeom>
        </p:spPr>
        <p:txBody>
          <a:bodyPr wrap="square">
            <a:spAutoFit/>
          </a:bodyPr>
          <a:lstStyle/>
          <a:p>
            <a:pPr algn="just"/>
            <a:r>
              <a:rPr lang="es-MX" sz="2400" dirty="0"/>
              <a:t>C. ESPÍRITU DE CRISTO. </a:t>
            </a:r>
            <a:r>
              <a:rPr lang="es-MX" sz="2400" b="1" dirty="0"/>
              <a:t>“Mas vosotros no vivís según la carne, sino según el Espíritu, si es que el Espíritu de Dios mora en vosotros. Y si alguno no tiene el Espíritu de Cristo, no es de él”.</a:t>
            </a:r>
            <a:r>
              <a:rPr lang="es-MX" sz="2400" dirty="0"/>
              <a:t> Romanos 8:9. </a:t>
            </a:r>
            <a:endParaRPr lang="es-MX" sz="2400" dirty="0" smtClean="0"/>
          </a:p>
          <a:p>
            <a:pPr algn="just"/>
            <a:endParaRPr lang="es-MX" sz="2400" dirty="0" smtClean="0"/>
          </a:p>
          <a:p>
            <a:pPr algn="just"/>
            <a:r>
              <a:rPr lang="es-MX" sz="2400" dirty="0" smtClean="0"/>
              <a:t>D</a:t>
            </a:r>
            <a:r>
              <a:rPr lang="es-MX" sz="2400" dirty="0"/>
              <a:t>. ESPÍRITU CONSOLADOR. </a:t>
            </a:r>
            <a:r>
              <a:rPr lang="es-MX" sz="2400" b="1" dirty="0"/>
              <a:t>“Por esta causa lloro; mis ojos, mis ojos fluyen aguas, Porque se alejó de mí el consolador que dé reposo a mi alma; Mis hijos son destruidos, porque el enemigo prevaleció”.</a:t>
            </a:r>
            <a:r>
              <a:rPr lang="es-MX" sz="2400" dirty="0"/>
              <a:t> Lamentaciones 1:16. </a:t>
            </a:r>
            <a:r>
              <a:rPr lang="es-MX" sz="2400" b="1" dirty="0"/>
              <a:t>“Mas el Consolador, el Espíritu Santo, a quien el Padre enviará en mi nombre, él os enseñará todas las cosas, y os recordará todo lo que yo os he dicho”.</a:t>
            </a:r>
            <a:r>
              <a:rPr lang="es-MX" sz="2400" dirty="0"/>
              <a:t> Juan 14:26. </a:t>
            </a:r>
            <a:r>
              <a:rPr lang="es-MX" sz="2400" b="1" dirty="0"/>
              <a:t>“Pero cuando venga el Consolador, a quien yo os enviaré del Padre, el Espíritu de verdad, el cual procede del Padre, él dará testimonio acerca de mí”. </a:t>
            </a:r>
            <a:r>
              <a:rPr lang="es-MX" sz="2400" dirty="0"/>
              <a:t>Juan 15:26.</a:t>
            </a:r>
          </a:p>
        </p:txBody>
      </p:sp>
    </p:spTree>
    <p:extLst>
      <p:ext uri="{BB962C8B-B14F-4D97-AF65-F5344CB8AC3E}">
        <p14:creationId xmlns:p14="http://schemas.microsoft.com/office/powerpoint/2010/main" val="25574749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82747"/>
            <a:ext cx="8315281" cy="4401205"/>
          </a:xfrm>
          <a:prstGeom prst="rect">
            <a:avLst/>
          </a:prstGeom>
        </p:spPr>
        <p:txBody>
          <a:bodyPr wrap="square">
            <a:spAutoFit/>
          </a:bodyPr>
          <a:lstStyle/>
          <a:p>
            <a:pPr algn="just"/>
            <a:r>
              <a:rPr lang="es-MX" sz="2800" dirty="0"/>
              <a:t>E. ESPÍRITU DE JEHOVÁ. </a:t>
            </a:r>
            <a:r>
              <a:rPr lang="es-MX" sz="2800" b="1" dirty="0"/>
              <a:t>“¿Quién enseñó al Espíritu de Jehová, o le aconsejó en- 57 </a:t>
            </a:r>
            <a:r>
              <a:rPr lang="es-MX" sz="2800" b="1" dirty="0" err="1"/>
              <a:t>señándole</a:t>
            </a:r>
            <a:r>
              <a:rPr lang="es-MX" sz="2800" b="1" dirty="0"/>
              <a:t>?”.</a:t>
            </a:r>
            <a:r>
              <a:rPr lang="es-MX" sz="2800" dirty="0"/>
              <a:t> Isaías 40:13</a:t>
            </a:r>
            <a:r>
              <a:rPr lang="es-MX" sz="2800" b="1" dirty="0"/>
              <a:t>. “Entonces el Espíritu de Jehová vendrá sobre ti con poder, y profetizarás con ellos, y serás mudado en otro hombre”</a:t>
            </a:r>
            <a:r>
              <a:rPr lang="es-MX" sz="2800" dirty="0"/>
              <a:t>. 1 Samuel 10:6</a:t>
            </a:r>
            <a:r>
              <a:rPr lang="es-MX" sz="2800" dirty="0" smtClean="0"/>
              <a:t>.</a:t>
            </a:r>
          </a:p>
          <a:p>
            <a:pPr algn="just"/>
            <a:r>
              <a:rPr lang="es-MX" sz="2800" dirty="0" smtClean="0"/>
              <a:t> </a:t>
            </a:r>
          </a:p>
          <a:p>
            <a:pPr algn="just"/>
            <a:r>
              <a:rPr lang="es-MX" sz="2800" dirty="0" smtClean="0"/>
              <a:t>F</a:t>
            </a:r>
            <a:r>
              <a:rPr lang="es-MX" sz="2800" dirty="0"/>
              <a:t>. SOPLO DEL OMNIPOTENTE. </a:t>
            </a:r>
            <a:r>
              <a:rPr lang="es-MX" sz="2800" b="1" dirty="0"/>
              <a:t>“Ciertamente espíritu hay en el hombre, Y el soplo del Omnipotente le hace que entienda”. </a:t>
            </a:r>
            <a:r>
              <a:rPr lang="es-MX" sz="2800" dirty="0"/>
              <a:t>Job 32:8. </a:t>
            </a:r>
            <a:r>
              <a:rPr lang="es-MX" sz="2800" b="1" dirty="0"/>
              <a:t>“El espíritu de Dios me hizo, Y el soplo del Omnipotente me dio vida”.</a:t>
            </a:r>
            <a:r>
              <a:rPr lang="es-MX" sz="2800" dirty="0"/>
              <a:t> Job 33:4.</a:t>
            </a:r>
          </a:p>
        </p:txBody>
      </p:sp>
    </p:spTree>
    <p:extLst>
      <p:ext uri="{BB962C8B-B14F-4D97-AF65-F5344CB8AC3E}">
        <p14:creationId xmlns:p14="http://schemas.microsoft.com/office/powerpoint/2010/main" val="25267218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17793" y="1382747"/>
            <a:ext cx="8152482" cy="4401205"/>
          </a:xfrm>
          <a:prstGeom prst="rect">
            <a:avLst/>
          </a:prstGeom>
        </p:spPr>
        <p:txBody>
          <a:bodyPr wrap="square">
            <a:spAutoFit/>
          </a:bodyPr>
          <a:lstStyle/>
          <a:p>
            <a:pPr algn="just"/>
            <a:r>
              <a:rPr lang="es-MX" sz="2800" dirty="0"/>
              <a:t>G. NOS GARANTIZA QUE SOMOS DE DIOS. </a:t>
            </a:r>
            <a:endParaRPr lang="es-MX" sz="2800" dirty="0" smtClean="0"/>
          </a:p>
          <a:p>
            <a:pPr algn="just"/>
            <a:r>
              <a:rPr lang="es-MX" sz="2800" dirty="0" smtClean="0"/>
              <a:t>Romanos </a:t>
            </a:r>
            <a:r>
              <a:rPr lang="es-MX" sz="2800" dirty="0"/>
              <a:t>8:9 dice: </a:t>
            </a:r>
            <a:r>
              <a:rPr lang="es-MX" sz="2800" b="1" dirty="0"/>
              <a:t>“y si alguno no tiene el Espíritu de Cristo, no es de él”. Por eso Pablo dijo a Timoteo: “Conoce el Señor a los que son suyos”. </a:t>
            </a:r>
            <a:r>
              <a:rPr lang="es-MX" sz="2800" dirty="0"/>
              <a:t>2 Timoteo 2;19. Efesios 1:13: </a:t>
            </a:r>
            <a:r>
              <a:rPr lang="es-MX" sz="2800" b="1" dirty="0"/>
              <a:t>“En él también vosotros, habiendo oído la palabra de verdad, el evangelio de vuestra salvación, y habiendo creído en él, fuisteis sellados con el Espíritu Santo de la promesa”</a:t>
            </a:r>
            <a:r>
              <a:rPr lang="es-MX" sz="2800" dirty="0"/>
              <a:t>. 2 de Corintios 1:22: </a:t>
            </a:r>
            <a:r>
              <a:rPr lang="es-MX" sz="2800" b="1" dirty="0"/>
              <a:t>“el cual también nos ha sellado, y nos ha dado las arras del Espíritu en nuestros corazones”.</a:t>
            </a:r>
          </a:p>
        </p:txBody>
      </p:sp>
    </p:spTree>
    <p:extLst>
      <p:ext uri="{BB962C8B-B14F-4D97-AF65-F5344CB8AC3E}">
        <p14:creationId xmlns:p14="http://schemas.microsoft.com/office/powerpoint/2010/main" val="2976085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354995" y="1444302"/>
            <a:ext cx="8579686" cy="3631763"/>
          </a:xfrm>
          <a:prstGeom prst="rect">
            <a:avLst/>
          </a:prstGeom>
          <a:noFill/>
        </p:spPr>
        <p:txBody>
          <a:bodyPr wrap="square" rtlCol="0">
            <a:spAutoFit/>
          </a:bodyPr>
          <a:lstStyle/>
          <a:p>
            <a:pPr algn="ctr"/>
            <a:r>
              <a:rPr lang="es-MX" sz="11500" b="1" dirty="0" smtClean="0"/>
              <a:t>ESPIRITU SANTO</a:t>
            </a:r>
            <a:endParaRPr lang="es-MX" sz="11500" b="1" dirty="0"/>
          </a:p>
        </p:txBody>
      </p:sp>
    </p:spTree>
    <p:extLst>
      <p:ext uri="{BB962C8B-B14F-4D97-AF65-F5344CB8AC3E}">
        <p14:creationId xmlns:p14="http://schemas.microsoft.com/office/powerpoint/2010/main" val="1711745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74573" y="1524114"/>
            <a:ext cx="8196550" cy="4154984"/>
          </a:xfrm>
          <a:prstGeom prst="rect">
            <a:avLst/>
          </a:prstGeom>
        </p:spPr>
        <p:txBody>
          <a:bodyPr wrap="square">
            <a:spAutoFit/>
          </a:bodyPr>
          <a:lstStyle/>
          <a:p>
            <a:pPr algn="just"/>
            <a:r>
              <a:rPr lang="es-MX" sz="4000" b="1" dirty="0"/>
              <a:t>CONCLUSIÓN </a:t>
            </a:r>
            <a:endParaRPr lang="es-MX" sz="4000" b="1" dirty="0" smtClean="0"/>
          </a:p>
          <a:p>
            <a:pPr algn="just"/>
            <a:r>
              <a:rPr lang="es-MX" sz="2800" dirty="0" smtClean="0"/>
              <a:t>Nos </a:t>
            </a:r>
            <a:r>
              <a:rPr lang="es-MX" sz="2800" dirty="0"/>
              <a:t>da una fuerza recia que aún nos asombra, porque nos </a:t>
            </a:r>
            <a:r>
              <a:rPr lang="es-MX" sz="2800" dirty="0" err="1"/>
              <a:t>dá</a:t>
            </a:r>
            <a:r>
              <a:rPr lang="es-MX" sz="2800" dirty="0"/>
              <a:t> determinación, seguridad y firmeza; en las cosas de Dios. Efesios 4:14 dice: </a:t>
            </a:r>
            <a:r>
              <a:rPr lang="es-MX" sz="2800" b="1" dirty="0"/>
              <a:t>“para que ya no seamos niños fluctuantes, llevados por doquiera de todo viento de doctrina, por estratagema (Acción astuta y engañosa para conseguir algo, especialmente en el arte de la guerra) de hombres que para engañar emplean con astucia las artimañas del error”.</a:t>
            </a:r>
          </a:p>
        </p:txBody>
      </p:sp>
    </p:spTree>
    <p:extLst>
      <p:ext uri="{BB962C8B-B14F-4D97-AF65-F5344CB8AC3E}">
        <p14:creationId xmlns:p14="http://schemas.microsoft.com/office/powerpoint/2010/main" val="31749692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85589" y="1695664"/>
            <a:ext cx="8317735" cy="3539430"/>
          </a:xfrm>
          <a:prstGeom prst="rect">
            <a:avLst/>
          </a:prstGeom>
        </p:spPr>
        <p:txBody>
          <a:bodyPr wrap="square">
            <a:spAutoFit/>
          </a:bodyPr>
          <a:lstStyle/>
          <a:p>
            <a:pPr algn="just"/>
            <a:r>
              <a:rPr lang="es-MX" sz="2800" dirty="0"/>
              <a:t>¿Recibiste el Espíritu cuando creíste? Quizás NO sabías sobre este bautismo. Quizás no le has dado la importancia debida. Ahora urge que seas lleno. Hechos 19:2-3: </a:t>
            </a:r>
            <a:r>
              <a:rPr lang="es-MX" sz="2800" b="1" dirty="0"/>
              <a:t>“les dijo: ¿Recibisteis el Espíritu Santo cuando creísteis? Y ellos le dijeron: Ni siquiera hemos oído si hay Espíritu Santo. Entonces dijo: ¿En qué, pues, fuisteis bautizados? Ellos dijeron: En el bautismo de Juan”.</a:t>
            </a:r>
          </a:p>
        </p:txBody>
      </p:sp>
    </p:spTree>
    <p:extLst>
      <p:ext uri="{BB962C8B-B14F-4D97-AF65-F5344CB8AC3E}">
        <p14:creationId xmlns:p14="http://schemas.microsoft.com/office/powerpoint/2010/main" val="38399670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4" name="Rectángulo 3"/>
          <p:cNvSpPr/>
          <p:nvPr/>
        </p:nvSpPr>
        <p:spPr>
          <a:xfrm>
            <a:off x="473725" y="1898699"/>
            <a:ext cx="8020280" cy="1692771"/>
          </a:xfrm>
          <a:prstGeom prst="rect">
            <a:avLst/>
          </a:prstGeom>
        </p:spPr>
        <p:txBody>
          <a:bodyPr wrap="square">
            <a:spAutoFit/>
          </a:bodyPr>
          <a:lstStyle/>
          <a:p>
            <a:pPr algn="just"/>
            <a:r>
              <a:rPr lang="es-MX" sz="4000" b="1" dirty="0"/>
              <a:t>BASE BÍBLICA: </a:t>
            </a:r>
            <a:endParaRPr lang="es-MX" sz="4000" b="1" dirty="0" smtClean="0"/>
          </a:p>
          <a:p>
            <a:pPr algn="just"/>
            <a:r>
              <a:rPr lang="es-MX" sz="3200" dirty="0" smtClean="0"/>
              <a:t>JUAN </a:t>
            </a:r>
            <a:r>
              <a:rPr lang="es-MX" sz="3200" dirty="0"/>
              <a:t>3:6 “Lo que es nacido de la carne, carne es; y lo que es nacido del Espíritu, espíritu es”.</a:t>
            </a:r>
          </a:p>
        </p:txBody>
      </p:sp>
    </p:spTree>
    <p:extLst>
      <p:ext uri="{BB962C8B-B14F-4D97-AF65-F5344CB8AC3E}">
        <p14:creationId xmlns:p14="http://schemas.microsoft.com/office/powerpoint/2010/main" val="4057244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63557" y="1391912"/>
            <a:ext cx="8372819" cy="4154984"/>
          </a:xfrm>
          <a:prstGeom prst="rect">
            <a:avLst/>
          </a:prstGeom>
        </p:spPr>
        <p:txBody>
          <a:bodyPr wrap="square">
            <a:spAutoFit/>
          </a:bodyPr>
          <a:lstStyle/>
          <a:p>
            <a:pPr algn="just"/>
            <a:r>
              <a:rPr lang="es-MX" sz="4000" b="1" dirty="0"/>
              <a:t>INTRODUCCIÓN </a:t>
            </a:r>
            <a:endParaRPr lang="es-MX" sz="4000" b="1" dirty="0" smtClean="0"/>
          </a:p>
          <a:p>
            <a:pPr algn="just"/>
            <a:r>
              <a:rPr lang="es-MX" sz="2800" dirty="0" smtClean="0"/>
              <a:t>El </a:t>
            </a:r>
            <a:r>
              <a:rPr lang="es-MX" sz="2800" dirty="0"/>
              <a:t>nuevo nacimiento es un proceso que brota de adentro para fuera, si el nuevo creyente acepta las verdades eternas de Dios; pero sin nacer de nuevo en su espíritu; será solo un religioso más, sin una verdadera convicción en su espíritu. Así le dice Jesús a Nicodemo en Juan 3:8: </a:t>
            </a:r>
            <a:r>
              <a:rPr lang="es-MX" sz="2800" b="1" dirty="0"/>
              <a:t>“El viento sopla de donde quiere, y oyes su sonido; mas ni sabes de dónde viene, ni a dónde va; así es todo aquel que es nacido del Espíritu”.</a:t>
            </a:r>
          </a:p>
        </p:txBody>
      </p:sp>
    </p:spTree>
    <p:extLst>
      <p:ext uri="{BB962C8B-B14F-4D97-AF65-F5344CB8AC3E}">
        <p14:creationId xmlns:p14="http://schemas.microsoft.com/office/powerpoint/2010/main" val="827641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74573" y="1684647"/>
            <a:ext cx="8295701" cy="3539430"/>
          </a:xfrm>
          <a:prstGeom prst="rect">
            <a:avLst/>
          </a:prstGeom>
        </p:spPr>
        <p:txBody>
          <a:bodyPr wrap="square">
            <a:spAutoFit/>
          </a:bodyPr>
          <a:lstStyle/>
          <a:p>
            <a:pPr algn="just"/>
            <a:r>
              <a:rPr lang="es-MX" sz="2800" dirty="0"/>
              <a:t>El nacido de nuevo en su espíritu, no se acomoda al estilo de vida de este mundo, por ello nadie lo puede comprender : </a:t>
            </a:r>
            <a:r>
              <a:rPr lang="es-MX" sz="2800" b="1" dirty="0"/>
              <a:t>“ni sabes de dónde viene, ni a dónde va¨ ya que sus nuevas decisiones están guiadas por el Espíritu santo”. </a:t>
            </a:r>
            <a:endParaRPr lang="es-MX" sz="2800" b="1" dirty="0" smtClean="0"/>
          </a:p>
          <a:p>
            <a:pPr algn="just"/>
            <a:r>
              <a:rPr lang="es-MX" sz="2800" dirty="0" smtClean="0"/>
              <a:t>1 </a:t>
            </a:r>
            <a:r>
              <a:rPr lang="es-MX" sz="2800" dirty="0"/>
              <a:t>de pedro 1:23: </a:t>
            </a:r>
            <a:r>
              <a:rPr lang="es-MX" sz="2800" b="1" dirty="0"/>
              <a:t>“siendo renacidos, no de simiente corruptible, sino de incorruptible, por la palabra de Dios que vive y permanece para siempre”.</a:t>
            </a:r>
          </a:p>
        </p:txBody>
      </p:sp>
    </p:spTree>
    <p:extLst>
      <p:ext uri="{BB962C8B-B14F-4D97-AF65-F5344CB8AC3E}">
        <p14:creationId xmlns:p14="http://schemas.microsoft.com/office/powerpoint/2010/main" val="3075982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63558" y="1411422"/>
            <a:ext cx="8427902" cy="4401205"/>
          </a:xfrm>
          <a:prstGeom prst="rect">
            <a:avLst/>
          </a:prstGeom>
        </p:spPr>
        <p:txBody>
          <a:bodyPr wrap="square">
            <a:spAutoFit/>
          </a:bodyPr>
          <a:lstStyle/>
          <a:p>
            <a:pPr algn="just"/>
            <a:r>
              <a:rPr lang="es-MX" sz="4000" b="1" dirty="0"/>
              <a:t>I.- Y FUE EL HOMBRE UN SER VIVIENTE </a:t>
            </a:r>
            <a:endParaRPr lang="es-MX" sz="4000" b="1" dirty="0" smtClean="0"/>
          </a:p>
          <a:p>
            <a:pPr algn="just"/>
            <a:r>
              <a:rPr lang="es-MX" sz="2400" dirty="0" smtClean="0"/>
              <a:t>Cuando </a:t>
            </a:r>
            <a:r>
              <a:rPr lang="es-MX" sz="2400" dirty="0"/>
              <a:t>Dios formó al hombre en el huerto del Edén; dice Génesis 2:7: </a:t>
            </a:r>
            <a:r>
              <a:rPr lang="es-MX" sz="2400" b="1" dirty="0"/>
              <a:t>“Entonces Jehová Dios formó al hombre del polvo de la tierra, y sopló en su nariz aliento de vida, y fue el hombre un ser viviente”.</a:t>
            </a:r>
            <a:r>
              <a:rPr lang="es-MX" sz="2400" dirty="0"/>
              <a:t> Cuando el viento sopla, nos da vida. </a:t>
            </a:r>
            <a:endParaRPr lang="es-MX" sz="2400" dirty="0" smtClean="0"/>
          </a:p>
          <a:p>
            <a:pPr algn="just"/>
            <a:r>
              <a:rPr lang="es-MX" sz="2400" dirty="0" smtClean="0"/>
              <a:t>El </a:t>
            </a:r>
            <a:r>
              <a:rPr lang="es-MX" sz="2400" dirty="0"/>
              <a:t>nombre para poder tener vida natural, necesitó que el Señor pusiera en él espíritu de vida; para poder que fuera un SER VIVIENTE, ya que la carne por si sola no produce vida, sin la intervención del espíritu en ella. San Juan 6:63: </a:t>
            </a:r>
            <a:r>
              <a:rPr lang="es-MX" sz="2400" b="1" dirty="0"/>
              <a:t>“El espíritu es el que da vida; la carne para nada aprovecha; las palabras que yo os he hablado son espíritu y son vida”.</a:t>
            </a:r>
          </a:p>
        </p:txBody>
      </p:sp>
    </p:spTree>
    <p:extLst>
      <p:ext uri="{BB962C8B-B14F-4D97-AF65-F5344CB8AC3E}">
        <p14:creationId xmlns:p14="http://schemas.microsoft.com/office/powerpoint/2010/main" val="3522498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65253" y="1242384"/>
            <a:ext cx="8714342" cy="4401205"/>
          </a:xfrm>
          <a:prstGeom prst="rect">
            <a:avLst/>
          </a:prstGeom>
        </p:spPr>
        <p:txBody>
          <a:bodyPr wrap="square">
            <a:spAutoFit/>
          </a:bodyPr>
          <a:lstStyle/>
          <a:p>
            <a:pPr algn="just"/>
            <a:r>
              <a:rPr lang="es-MX" sz="4000" b="1" dirty="0"/>
              <a:t>II.- SOPLA SOBRE ESTOS MUERTOS, Y VIVIRÁN </a:t>
            </a:r>
            <a:endParaRPr lang="es-MX" sz="4000" b="1" dirty="0" smtClean="0"/>
          </a:p>
          <a:p>
            <a:pPr algn="just"/>
            <a:r>
              <a:rPr lang="es-MX" sz="2000" dirty="0" smtClean="0"/>
              <a:t>Ezequiel </a:t>
            </a:r>
            <a:r>
              <a:rPr lang="es-MX" sz="2000" dirty="0"/>
              <a:t>37:9,10: </a:t>
            </a:r>
            <a:r>
              <a:rPr lang="es-MX" sz="2000" b="1" dirty="0"/>
              <a:t>“Y me dijo: Profetiza al espíritu, profetiza, hijo de hombre, y di al espíritu: Así ha dicho Jehová el Señor: Espíritu, ven de los cuatro vientos, y sopla sobre estos muertos, y vivirán”. </a:t>
            </a:r>
            <a:r>
              <a:rPr lang="es-MX" sz="2000" dirty="0"/>
              <a:t>Nótese que </a:t>
            </a:r>
            <a:r>
              <a:rPr lang="es-MX" sz="2000" dirty="0" err="1"/>
              <a:t>enla</a:t>
            </a:r>
            <a:r>
              <a:rPr lang="es-MX" sz="2000" dirty="0"/>
              <a:t> palabra Espíritu está la letra </a:t>
            </a:r>
            <a:r>
              <a:rPr lang="es-MX" sz="2000" b="1" dirty="0"/>
              <a:t>“E”</a:t>
            </a:r>
            <a:r>
              <a:rPr lang="es-MX" sz="2000" dirty="0"/>
              <a:t> en mayúscula, lo que significa que es el poder de Dios que vino como viento a soplar sobre los huesos que estaban secos en gran manera. </a:t>
            </a:r>
            <a:endParaRPr lang="es-MX" sz="2000" dirty="0" smtClean="0"/>
          </a:p>
          <a:p>
            <a:pPr algn="just"/>
            <a:r>
              <a:rPr lang="es-MX" sz="2000" dirty="0" smtClean="0"/>
              <a:t>Dice </a:t>
            </a:r>
            <a:r>
              <a:rPr lang="es-MX" sz="2000" dirty="0"/>
              <a:t>el verso 10: </a:t>
            </a:r>
            <a:r>
              <a:rPr lang="es-MX" sz="2000" b="1" dirty="0"/>
              <a:t>“Y profeticé como me había mandado, y entró espíritu en ellos, y vivieron, y estuvieron sobre sus pies; un ejército grande en extremo”. </a:t>
            </a:r>
            <a:endParaRPr lang="es-MX" sz="2000" b="1" dirty="0" smtClean="0"/>
          </a:p>
          <a:p>
            <a:pPr algn="just"/>
            <a:r>
              <a:rPr lang="es-MX" sz="2000" dirty="0" smtClean="0"/>
              <a:t>El </a:t>
            </a:r>
            <a:r>
              <a:rPr lang="es-MX" sz="2000" dirty="0"/>
              <a:t>profeta Isaías en el 44:3 profetizó: </a:t>
            </a:r>
            <a:r>
              <a:rPr lang="es-MX" sz="2000" b="1" dirty="0"/>
              <a:t>“Porque yo derramaré aguas sobre el SEQUEDAL, y ríos sobre la tierra árida; mi Espíritu derramaré sobre tu generación, y mi bendición sobre tus renuevos”.</a:t>
            </a:r>
          </a:p>
        </p:txBody>
      </p:sp>
    </p:spTree>
    <p:extLst>
      <p:ext uri="{BB962C8B-B14F-4D97-AF65-F5344CB8AC3E}">
        <p14:creationId xmlns:p14="http://schemas.microsoft.com/office/powerpoint/2010/main" val="24017255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05342"/>
            <a:ext cx="8579686" cy="4401205"/>
          </a:xfrm>
          <a:prstGeom prst="rect">
            <a:avLst/>
          </a:prstGeom>
        </p:spPr>
        <p:txBody>
          <a:bodyPr wrap="square">
            <a:spAutoFit/>
          </a:bodyPr>
          <a:lstStyle/>
          <a:p>
            <a:pPr algn="just"/>
            <a:r>
              <a:rPr lang="es-MX" sz="4000" b="1" dirty="0"/>
              <a:t>III.- RECIBID EL ESPÍRITU SANTO </a:t>
            </a:r>
            <a:endParaRPr lang="es-MX" sz="4000" b="1" dirty="0" smtClean="0"/>
          </a:p>
          <a:p>
            <a:pPr algn="just"/>
            <a:r>
              <a:rPr lang="es-MX" sz="2400" dirty="0" smtClean="0"/>
              <a:t>Jesús </a:t>
            </a:r>
            <a:r>
              <a:rPr lang="es-MX" sz="2400" dirty="0"/>
              <a:t>les dijo a sus discípulos en Juan 20:22: </a:t>
            </a:r>
            <a:r>
              <a:rPr lang="es-MX" sz="2400" b="1" dirty="0"/>
              <a:t>“Y habiendo dicho </a:t>
            </a:r>
            <a:r>
              <a:rPr lang="es-MX" sz="2400" b="1" dirty="0" err="1"/>
              <a:t>ésto</a:t>
            </a:r>
            <a:r>
              <a:rPr lang="es-MX" sz="2400" b="1" dirty="0"/>
              <a:t>, sopló, y les dijo: Recibid el Espíritu Santo”.</a:t>
            </a:r>
            <a:r>
              <a:rPr lang="es-MX" sz="2400" dirty="0"/>
              <a:t> Ese soplido traería en ellos la experiencia única y decisiva para crecer espiritualmente. Por eso Job, el libro más antiguo de la Biblia decía (32:8): </a:t>
            </a:r>
            <a:r>
              <a:rPr lang="es-MX" sz="2400" b="1" dirty="0"/>
              <a:t>“Ciertamente espíritu hay en el hombre, Y el soplo del Omnipotente le hace que entienda”. </a:t>
            </a:r>
            <a:r>
              <a:rPr lang="es-MX" sz="2400" dirty="0"/>
              <a:t>Cuando Dios sopla, nos dirige, nos guía. Jesús les dice en Juan 16:13: </a:t>
            </a:r>
            <a:r>
              <a:rPr lang="es-MX" sz="2400" b="1" dirty="0"/>
              <a:t>“Pero cuando venga el Espíritu de verdad, él os guiará a toda la verdad; porque no hablará por su propia cuenta, sino que hablará todo lo que oyere, y os hará saber las cosas que habrán de venir”.</a:t>
            </a:r>
          </a:p>
        </p:txBody>
      </p:sp>
    </p:spTree>
    <p:extLst>
      <p:ext uri="{BB962C8B-B14F-4D97-AF65-F5344CB8AC3E}">
        <p14:creationId xmlns:p14="http://schemas.microsoft.com/office/powerpoint/2010/main" val="12100162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173139"/>
            <a:ext cx="8546635" cy="4893647"/>
          </a:xfrm>
          <a:prstGeom prst="rect">
            <a:avLst/>
          </a:prstGeom>
        </p:spPr>
        <p:txBody>
          <a:bodyPr wrap="square">
            <a:spAutoFit/>
          </a:bodyPr>
          <a:lstStyle/>
          <a:p>
            <a:pPr algn="just"/>
            <a:r>
              <a:rPr lang="es-MX" sz="2400" dirty="0"/>
              <a:t>Tito 3:5 dice que: </a:t>
            </a:r>
            <a:r>
              <a:rPr lang="es-MX" sz="2400" b="1" dirty="0"/>
              <a:t>“nos salvó, no por obras de justicia que nosotros hubiéramos hecho, sino por su misericordia, por el lavamiento de la regeneración y por la renovación en el Espíritu Santo</a:t>
            </a:r>
            <a:r>
              <a:rPr lang="es-MX" sz="2400" b="1" dirty="0" smtClean="0"/>
              <a:t>”.</a:t>
            </a:r>
          </a:p>
          <a:p>
            <a:pPr algn="just"/>
            <a:r>
              <a:rPr lang="es-MX" sz="2400" b="1" dirty="0" smtClean="0"/>
              <a:t> </a:t>
            </a:r>
          </a:p>
          <a:p>
            <a:pPr algn="just"/>
            <a:r>
              <a:rPr lang="es-MX" sz="2400" dirty="0" smtClean="0"/>
              <a:t>El </a:t>
            </a:r>
            <a:r>
              <a:rPr lang="es-MX" sz="2400" dirty="0"/>
              <a:t>nacer de agua es el pacto que se hace en la gracia, donde el agua y la sangre de Cristo concuerdan. 1 Juan 5:8: </a:t>
            </a:r>
            <a:r>
              <a:rPr lang="es-MX" sz="2400" b="1" dirty="0"/>
              <a:t>“Y tres son los que dan testimonio en la tierra: el Espíritu, el agua y la sangre; y estos tres concuerdan</a:t>
            </a:r>
            <a:r>
              <a:rPr lang="es-MX" sz="2400" b="1" dirty="0" smtClean="0"/>
              <a:t>”.</a:t>
            </a:r>
          </a:p>
          <a:p>
            <a:pPr algn="just"/>
            <a:r>
              <a:rPr lang="es-MX" sz="2400" b="1" dirty="0" smtClean="0"/>
              <a:t> </a:t>
            </a:r>
          </a:p>
          <a:p>
            <a:pPr algn="just"/>
            <a:r>
              <a:rPr lang="es-MX" sz="2400" dirty="0" smtClean="0"/>
              <a:t>Es </a:t>
            </a:r>
            <a:r>
              <a:rPr lang="es-MX" sz="2400" dirty="0"/>
              <a:t>donde la sangre de Cristo se hace efectiva, para perdonar los pecados . 1 de Juan 1:7: </a:t>
            </a:r>
            <a:r>
              <a:rPr lang="es-MX" sz="2400" b="1" dirty="0"/>
              <a:t>“pero si andamos en luz, como él está en luz, tenemos comunión unos con otros, y la sangre de Jesucristo su Hijo nos limpia de todo pecado”.</a:t>
            </a:r>
          </a:p>
        </p:txBody>
      </p:sp>
    </p:spTree>
    <p:extLst>
      <p:ext uri="{BB962C8B-B14F-4D97-AF65-F5344CB8AC3E}">
        <p14:creationId xmlns:p14="http://schemas.microsoft.com/office/powerpoint/2010/main" val="4026074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615</TotalTime>
  <Words>2110</Words>
  <Application>Microsoft Office PowerPoint</Application>
  <PresentationFormat>Presentación en pantalla (4:3)</PresentationFormat>
  <Paragraphs>63</Paragraphs>
  <Slides>21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21</vt:i4>
      </vt:variant>
    </vt:vector>
  </HeadingPairs>
  <TitlesOfParts>
    <vt:vector size="24"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70</cp:revision>
  <dcterms:created xsi:type="dcterms:W3CDTF">2016-01-29T05:02:58Z</dcterms:created>
  <dcterms:modified xsi:type="dcterms:W3CDTF">2018-01-19T19:46:32Z</dcterms:modified>
  <cp:category/>
</cp:coreProperties>
</file>