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0" d="100"/>
          <a:sy n="70" d="100"/>
        </p:scale>
        <p:origin x="141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03/02/2018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387810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03/02/2018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45172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03/02/2018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78098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1176A3-4905-4C52-ADC2-1BDA74664DB6}" type="datetimeFigureOut">
              <a:rPr lang="es-MX" smtClean="0"/>
              <a:t>03/02/2018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15172599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21176A3-4905-4C52-ADC2-1BDA74664DB6}" type="datetimeFigureOut">
              <a:rPr lang="es-MX" smtClean="0"/>
              <a:t>03/02/2018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189075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21176A3-4905-4C52-ADC2-1BDA74664DB6}" type="datetimeFigureOut">
              <a:rPr lang="es-MX" smtClean="0"/>
              <a:t>03/02/2018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87127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21176A3-4905-4C52-ADC2-1BDA74664DB6}" type="datetimeFigureOut">
              <a:rPr lang="es-MX" smtClean="0"/>
              <a:t>03/02/2018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410700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21176A3-4905-4C52-ADC2-1BDA74664DB6}" type="datetimeFigureOut">
              <a:rPr lang="es-MX" smtClean="0"/>
              <a:t>03/02/2018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36523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176A3-4905-4C52-ADC2-1BDA74664DB6}" type="datetimeFigureOut">
              <a:rPr lang="es-MX" smtClean="0"/>
              <a:t>03/02/2018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2320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1176A3-4905-4C52-ADC2-1BDA74664DB6}" type="datetimeFigureOut">
              <a:rPr lang="es-MX" smtClean="0"/>
              <a:t>03/02/2018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219676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21176A3-4905-4C52-ADC2-1BDA74664DB6}" type="datetimeFigureOut">
              <a:rPr lang="es-MX" smtClean="0"/>
              <a:t>03/02/2018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BF970B2-D4C2-4343-A9CE-5DE6E30D4B2F}" type="slidenum">
              <a:rPr lang="es-MX" smtClean="0"/>
              <a:t>‹Nº›</a:t>
            </a:fld>
            <a:endParaRPr lang="es-MX"/>
          </a:p>
        </p:txBody>
      </p:sp>
    </p:spTree>
    <p:extLst>
      <p:ext uri="{BB962C8B-B14F-4D97-AF65-F5344CB8AC3E}">
        <p14:creationId xmlns:p14="http://schemas.microsoft.com/office/powerpoint/2010/main" val="118954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package" Target="../embeddings/Microsoft_PowerPoint_Presentation.pptx"/></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176A3-4905-4C52-ADC2-1BDA74664DB6}" type="datetimeFigureOut">
              <a:rPr lang="es-MX" smtClean="0"/>
              <a:t>03/02/2018</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970B2-D4C2-4343-A9CE-5DE6E30D4B2F}" type="slidenum">
              <a:rPr lang="es-MX" smtClean="0"/>
              <a:t>‹Nº›</a:t>
            </a:fld>
            <a:endParaRPr lang="es-MX"/>
          </a:p>
        </p:txBody>
      </p:sp>
      <p:graphicFrame>
        <p:nvGraphicFramePr>
          <p:cNvPr id="10" name="Object 9"/>
          <p:cNvGraphicFramePr>
            <a:graphicFrameLocks noChangeAspect="1"/>
          </p:cNvGraphicFramePr>
          <p:nvPr userDrawn="1">
            <p:extLst>
              <p:ext uri="{D42A27DB-BD31-4B8C-83A1-F6EECF244321}">
                <p14:modId xmlns:p14="http://schemas.microsoft.com/office/powerpoint/2010/main" val="2787038995"/>
              </p:ext>
            </p:extLst>
          </p:nvPr>
        </p:nvGraphicFramePr>
        <p:xfrm>
          <a:off x="5829" y="0"/>
          <a:ext cx="9138171" cy="6858000"/>
        </p:xfrm>
        <a:graphic>
          <a:graphicData uri="http://schemas.openxmlformats.org/presentationml/2006/ole">
            <mc:AlternateContent xmlns:mc="http://schemas.openxmlformats.org/markup-compatibility/2006">
              <mc:Choice xmlns:v="urn:schemas-microsoft-com:vml" Requires="v">
                <p:oleObj spid="_x0000_s1032" name="Presentation" r:id="rId14" imgW="6094446" imgH="3427562" progId="PowerPoint.Show.12">
                  <p:embed/>
                </p:oleObj>
              </mc:Choice>
              <mc:Fallback>
                <p:oleObj name="Presentation" r:id="rId14" imgW="6094446" imgH="3427562" progId="PowerPoint.Show.12">
                  <p:embed/>
                  <p:pic>
                    <p:nvPicPr>
                      <p:cNvPr id="0" name=""/>
                      <p:cNvPicPr/>
                      <p:nvPr/>
                    </p:nvPicPr>
                    <p:blipFill>
                      <a:blip r:embed="rId15"/>
                      <a:stretch>
                        <a:fillRect/>
                      </a:stretch>
                    </p:blipFill>
                    <p:spPr>
                      <a:xfrm>
                        <a:off x="5829" y="0"/>
                        <a:ext cx="9138171" cy="6858000"/>
                      </a:xfrm>
                      <a:prstGeom prst="rect">
                        <a:avLst/>
                      </a:prstGeom>
                    </p:spPr>
                  </p:pic>
                </p:oleObj>
              </mc:Fallback>
            </mc:AlternateContent>
          </a:graphicData>
        </a:graphic>
      </p:graphicFrame>
    </p:spTree>
    <p:extLst>
      <p:ext uri="{BB962C8B-B14F-4D97-AF65-F5344CB8AC3E}">
        <p14:creationId xmlns:p14="http://schemas.microsoft.com/office/powerpoint/2010/main" val="291749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Marcador de contenido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949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A veces la gente no sabe el valor y el efecto de la preparación; Miguel de Cervantes dijo: “el hombre que está preparado, ya tiene peleada la mitad de la batalla”.</a:t>
            </a:r>
          </a:p>
        </p:txBody>
      </p:sp>
    </p:spTree>
    <p:extLst>
      <p:ext uri="{BB962C8B-B14F-4D97-AF65-F5344CB8AC3E}">
        <p14:creationId xmlns:p14="http://schemas.microsoft.com/office/powerpoint/2010/main" val="131888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startAt="2"/>
            </a:pPr>
            <a:r>
              <a:rPr lang="es-MX" dirty="0" smtClean="0"/>
              <a:t>LA BIBLIA LE PONE EÉNFASIS A LA PREPARACIÓN</a:t>
            </a:r>
          </a:p>
          <a:p>
            <a:pPr marL="0" indent="0" algn="just">
              <a:buNone/>
            </a:pPr>
            <a:r>
              <a:rPr lang="es-MX" dirty="0"/>
              <a:t>Cuando iban a cruzar el río Jordán los hijos de Israel, Josué mandó a santificar al pueblo; Y después cruzaron el río Jordán el cual se les abrió por sí solo. (Josué 3:5).</a:t>
            </a:r>
          </a:p>
        </p:txBody>
      </p:sp>
    </p:spTree>
    <p:extLst>
      <p:ext uri="{BB962C8B-B14F-4D97-AF65-F5344CB8AC3E}">
        <p14:creationId xmlns:p14="http://schemas.microsoft.com/office/powerpoint/2010/main" val="330127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Cuando los sacerdotes entraban a ministrar ellos tenían que prepararse, no podían entrar nada más a ministrar así a la ligera. (</a:t>
            </a:r>
            <a:r>
              <a:rPr lang="es-MX" dirty="0" err="1"/>
              <a:t>Lv</a:t>
            </a:r>
            <a:r>
              <a:rPr lang="es-MX" dirty="0"/>
              <a:t>. 16:11-14).</a:t>
            </a:r>
          </a:p>
        </p:txBody>
      </p:sp>
    </p:spTree>
    <p:extLst>
      <p:ext uri="{BB962C8B-B14F-4D97-AF65-F5344CB8AC3E}">
        <p14:creationId xmlns:p14="http://schemas.microsoft.com/office/powerpoint/2010/main" val="1309853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normAutofit lnSpcReduction="10000"/>
          </a:bodyPr>
          <a:lstStyle/>
          <a:p>
            <a:pPr marL="0" indent="0" algn="just">
              <a:buNone/>
            </a:pPr>
            <a:r>
              <a:rPr lang="es-MX" dirty="0"/>
              <a:t>Cuando Jesús anduvo en la tierra, Él también nos enseñó cómo se preparaba antes de las cosas que tenía que hacer; por ejemplo: </a:t>
            </a:r>
            <a:r>
              <a:rPr lang="es-MX" b="1" dirty="0"/>
              <a:t>42 </a:t>
            </a:r>
            <a:endParaRPr lang="es-MX" dirty="0"/>
          </a:p>
          <a:p>
            <a:pPr marL="0" indent="0" algn="just">
              <a:buNone/>
            </a:pPr>
            <a:r>
              <a:rPr lang="es-MX" dirty="0"/>
              <a:t>1. Antes de comenzar su ministerio, ayunó 40 días y 40 noches, (Mt. 4: 1-11).</a:t>
            </a:r>
          </a:p>
          <a:p>
            <a:pPr marL="0" indent="0" algn="just">
              <a:buNone/>
            </a:pPr>
            <a:r>
              <a:rPr lang="es-MX" dirty="0"/>
              <a:t>2. Cuando escogió a los doce Apóstoles, pasó toda la noche orando, (</a:t>
            </a:r>
            <a:r>
              <a:rPr lang="es-MX" dirty="0" err="1"/>
              <a:t>Lc</a:t>
            </a:r>
            <a:r>
              <a:rPr lang="es-MX" dirty="0"/>
              <a:t>. 6: 12,13). </a:t>
            </a:r>
          </a:p>
          <a:p>
            <a:pPr marL="0" indent="0" algn="just">
              <a:buNone/>
            </a:pPr>
            <a:r>
              <a:rPr lang="es-MX" dirty="0"/>
              <a:t>3. Cuando caminó sobre las aguas había estado orando hasta la cuarta vigilia de la noche; mientras sus discípulos navegaban en la barca azotada por las olas. (Mt. 14:22-29).</a:t>
            </a:r>
          </a:p>
        </p:txBody>
      </p:sp>
    </p:spTree>
    <p:extLst>
      <p:ext uri="{BB962C8B-B14F-4D97-AF65-F5344CB8AC3E}">
        <p14:creationId xmlns:p14="http://schemas.microsoft.com/office/powerpoint/2010/main" val="12928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Jesús dedicó la mayor parte de su tiempo, gastó todos sus recursos y sus energías en discipular a doce hombres que serían los que se quedarían en su lugar y con los que conquistaría el mundo. </a:t>
            </a:r>
          </a:p>
        </p:txBody>
      </p:sp>
    </p:spTree>
    <p:extLst>
      <p:ext uri="{BB962C8B-B14F-4D97-AF65-F5344CB8AC3E}">
        <p14:creationId xmlns:p14="http://schemas.microsoft.com/office/powerpoint/2010/main" val="119470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Por eso vemos el éxito que tuvieron estos hombres fue el producto de una preparación exhaustiva y consistente de parte de Jesús. En las Iglesias celulares que están creciendo; los pastores ponen mucho énfasis en la preparación de la gente; la escuela sígame está enfocada en discipular hasta formarlo como un ganador de almas desde que Nace, Crece, Madura y se Multiplica.</a:t>
            </a:r>
          </a:p>
        </p:txBody>
      </p:sp>
    </p:spTree>
    <p:extLst>
      <p:ext uri="{BB962C8B-B14F-4D97-AF65-F5344CB8AC3E}">
        <p14:creationId xmlns:p14="http://schemas.microsoft.com/office/powerpoint/2010/main" val="1377698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normAutofit fontScale="90000"/>
          </a:bodyPr>
          <a:lstStyle/>
          <a:p>
            <a:pPr marL="857250" indent="-857250">
              <a:buFont typeface="+mj-lt"/>
              <a:buAutoNum type="romanUcPeriod" startAt="2"/>
            </a:pPr>
            <a:r>
              <a:rPr lang="es-MX" b="1" dirty="0" smtClean="0">
                <a:latin typeface="+mn-lt"/>
              </a:rPr>
              <a:t>PRINCIPIOS PRÁCTICOS EN LA PREPARACIÓN</a:t>
            </a:r>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Si usted quiere ayudar a los demás a formarse como un discípulo; usted tiene que estar preparado, y para estar preparado usted necesita poner atención a los siguientes principios:</a:t>
            </a:r>
          </a:p>
        </p:txBody>
      </p:sp>
    </p:spTree>
    <p:extLst>
      <p:ext uri="{BB962C8B-B14F-4D97-AF65-F5344CB8AC3E}">
        <p14:creationId xmlns:p14="http://schemas.microsoft.com/office/powerpoint/2010/main" val="3397962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a:pPr>
            <a:r>
              <a:rPr lang="es-MX" dirty="0" smtClean="0"/>
              <a:t>DEBE ESTAR DISPUESTO A SACRIFICARSE</a:t>
            </a:r>
          </a:p>
          <a:p>
            <a:pPr marL="0" indent="0" algn="just">
              <a:buNone/>
            </a:pPr>
            <a:r>
              <a:rPr lang="es-MX" dirty="0"/>
              <a:t>Para estar preparado hay que saber que requiere mucho sacrificio; jamás las cosas y las habilidades vinieron por arte de magia, o porque somos hijos predilectos; no, sino que la preparación vino como consecuencia de un gran sacrificio. </a:t>
            </a:r>
          </a:p>
        </p:txBody>
      </p:sp>
    </p:spTree>
    <p:extLst>
      <p:ext uri="{BB962C8B-B14F-4D97-AF65-F5344CB8AC3E}">
        <p14:creationId xmlns:p14="http://schemas.microsoft.com/office/powerpoint/2010/main" val="175976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Discipular requiere tiempo, esfuerzo, sacrificio y cuanto más podemos mencionar. El </a:t>
            </a:r>
            <a:r>
              <a:rPr lang="es-MX" dirty="0" smtClean="0"/>
              <a:t>discipular </a:t>
            </a:r>
            <a:r>
              <a:rPr lang="es-MX" dirty="0"/>
              <a:t>es para gente que esté dispuesta a pagar el precio.</a:t>
            </a:r>
          </a:p>
        </p:txBody>
      </p:sp>
    </p:spTree>
    <p:extLst>
      <p:ext uri="{BB962C8B-B14F-4D97-AF65-F5344CB8AC3E}">
        <p14:creationId xmlns:p14="http://schemas.microsoft.com/office/powerpoint/2010/main" val="86786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startAt="2"/>
            </a:pPr>
            <a:r>
              <a:rPr lang="es-MX" dirty="0" smtClean="0"/>
              <a:t>DEBE SABER HACIA DONDE SE DIRIGE</a:t>
            </a:r>
          </a:p>
          <a:p>
            <a:pPr marL="0" indent="0" algn="just">
              <a:buNone/>
            </a:pPr>
            <a:r>
              <a:rPr lang="es-MX" dirty="0"/>
              <a:t>¿Dónde se encuentra usted? Y ¿para dónde va? Estas son dos preguntas claves que nos debemos hacer cuando estamos </a:t>
            </a:r>
            <a:r>
              <a:rPr lang="es-MX" dirty="0" err="1"/>
              <a:t>discipulando</a:t>
            </a:r>
            <a:r>
              <a:rPr lang="es-MX" dirty="0"/>
              <a:t>, o cuando estamos preparando a alguien para servir. </a:t>
            </a:r>
          </a:p>
        </p:txBody>
      </p:sp>
    </p:spTree>
    <p:extLst>
      <p:ext uri="{BB962C8B-B14F-4D97-AF65-F5344CB8AC3E}">
        <p14:creationId xmlns:p14="http://schemas.microsoft.com/office/powerpoint/2010/main" val="415194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r>
              <a:rPr lang="es-MX" b="1" dirty="0" smtClean="0">
                <a:latin typeface="+mn-lt"/>
              </a:rPr>
              <a:t>FORMANDO DISCÍPULOS</a:t>
            </a:r>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b="1" dirty="0"/>
              <a:t>TEXTO BÍBLICO</a:t>
            </a:r>
            <a:r>
              <a:rPr lang="es-MX" dirty="0"/>
              <a:t>: 2 de Timoteo 3:17</a:t>
            </a:r>
          </a:p>
          <a:p>
            <a:pPr marL="0" indent="0" algn="just">
              <a:buNone/>
            </a:pPr>
            <a:r>
              <a:rPr lang="es-MX" b="1" dirty="0"/>
              <a:t>“A fin de que el hombre de Dios sea perfecto, enteramente preparado para toda buena obra”. </a:t>
            </a:r>
            <a:endParaRPr lang="es-MX" dirty="0"/>
          </a:p>
        </p:txBody>
      </p:sp>
    </p:spTree>
    <p:extLst>
      <p:ext uri="{BB962C8B-B14F-4D97-AF65-F5344CB8AC3E}">
        <p14:creationId xmlns:p14="http://schemas.microsoft.com/office/powerpoint/2010/main" val="621765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La preparación comienza conociendo el por qué se está preparando y para qué; el apóstol san Pablo llegó a decir: </a:t>
            </a:r>
          </a:p>
        </p:txBody>
      </p:sp>
    </p:spTree>
    <p:extLst>
      <p:ext uri="{BB962C8B-B14F-4D97-AF65-F5344CB8AC3E}">
        <p14:creationId xmlns:p14="http://schemas.microsoft.com/office/powerpoint/2010/main" val="2657113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b="1" dirty="0"/>
              <a:t>“Así que, yo de esta manera corro, no como a la ventura; de esta manera peleo, no como quien golpea al aire”. </a:t>
            </a:r>
            <a:r>
              <a:rPr lang="es-MX" dirty="0"/>
              <a:t>1 Corintios 9:26. </a:t>
            </a:r>
          </a:p>
        </p:txBody>
      </p:sp>
    </p:spTree>
    <p:extLst>
      <p:ext uri="{BB962C8B-B14F-4D97-AF65-F5344CB8AC3E}">
        <p14:creationId xmlns:p14="http://schemas.microsoft.com/office/powerpoint/2010/main" val="3403162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Usted tiene que saber específicamente las áreas que necesita reforzar, las áreas que están más necesitadas en su vida y las áreas que tiene que atender y una vez identificadas es allí donde usted tiene que trabajar.</a:t>
            </a:r>
          </a:p>
        </p:txBody>
      </p:sp>
    </p:spTree>
    <p:extLst>
      <p:ext uri="{BB962C8B-B14F-4D97-AF65-F5344CB8AC3E}">
        <p14:creationId xmlns:p14="http://schemas.microsoft.com/office/powerpoint/2010/main" val="2523766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Si usted quiere servir en la Iglesia es muy importante que usted sepa lo que quiere hacer y como lo tiene que hacer, o cual es el área a la cual Dios lo está llamando y entonces una vez identificada seguirla.</a:t>
            </a:r>
          </a:p>
        </p:txBody>
      </p:sp>
    </p:spTree>
    <p:extLst>
      <p:ext uri="{BB962C8B-B14F-4D97-AF65-F5344CB8AC3E}">
        <p14:creationId xmlns:p14="http://schemas.microsoft.com/office/powerpoint/2010/main" val="589609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startAt="3"/>
            </a:pPr>
            <a:r>
              <a:rPr lang="es-MX" dirty="0" smtClean="0"/>
              <a:t>DEBE SER DILIGENTE, SE DISCIPULA</a:t>
            </a:r>
          </a:p>
          <a:p>
            <a:pPr marL="0" indent="0" algn="just">
              <a:buNone/>
            </a:pPr>
            <a:r>
              <a:rPr lang="es-MX" dirty="0"/>
              <a:t>Los perezosos raramente se preparan; ellos siempre improvisan; pero los diligentes si se preparan, ellos toman el cuidado para hacerlo, pues para ellos no importa el sacrificio. </a:t>
            </a:r>
          </a:p>
        </p:txBody>
      </p:sp>
    </p:spTree>
    <p:extLst>
      <p:ext uri="{BB962C8B-B14F-4D97-AF65-F5344CB8AC3E}">
        <p14:creationId xmlns:p14="http://schemas.microsoft.com/office/powerpoint/2010/main" val="492481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De este tema el proverbista dice lo siguiente: </a:t>
            </a:r>
            <a:r>
              <a:rPr lang="es-MX" b="1" dirty="0"/>
              <a:t>“La mano de los diligentes señoreará; mas la negligencia será tributaria”. </a:t>
            </a:r>
            <a:r>
              <a:rPr lang="es-MX" dirty="0"/>
              <a:t>Proverbios 12: 24.</a:t>
            </a:r>
          </a:p>
        </p:txBody>
      </p:sp>
    </p:spTree>
    <p:extLst>
      <p:ext uri="{BB962C8B-B14F-4D97-AF65-F5344CB8AC3E}">
        <p14:creationId xmlns:p14="http://schemas.microsoft.com/office/powerpoint/2010/main" val="3954980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b="1" dirty="0"/>
              <a:t>“La mano negligente empobrece, mas la mano de los diligentes enriquece”. </a:t>
            </a:r>
            <a:r>
              <a:rPr lang="es-MX" dirty="0"/>
              <a:t>Proverbios 10: 4.</a:t>
            </a:r>
          </a:p>
        </p:txBody>
      </p:sp>
    </p:spTree>
    <p:extLst>
      <p:ext uri="{BB962C8B-B14F-4D97-AF65-F5344CB8AC3E}">
        <p14:creationId xmlns:p14="http://schemas.microsoft.com/office/powerpoint/2010/main" val="2886913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b="1" dirty="0"/>
              <a:t>“Mirad con diligencia como andéis, no como necios, sino como sabios, aprovechando bien el tiempo porque los días son malos”. </a:t>
            </a:r>
            <a:r>
              <a:rPr lang="es-MX" dirty="0"/>
              <a:t>Efesios 5: 15. </a:t>
            </a:r>
          </a:p>
        </p:txBody>
      </p:sp>
    </p:spTree>
    <p:extLst>
      <p:ext uri="{BB962C8B-B14F-4D97-AF65-F5344CB8AC3E}">
        <p14:creationId xmlns:p14="http://schemas.microsoft.com/office/powerpoint/2010/main" val="3685253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A Timoteo le dice: </a:t>
            </a:r>
            <a:r>
              <a:rPr lang="es-MX" b="1" dirty="0"/>
              <a:t>“Procura con diligencia presentarte a Dios aprobado, como obrero que no tiene de que avergonzarse...”. </a:t>
            </a:r>
            <a:r>
              <a:rPr lang="es-MX" dirty="0"/>
              <a:t>1 Timoteo 2:15.</a:t>
            </a:r>
          </a:p>
        </p:txBody>
      </p:sp>
    </p:spTree>
    <p:extLst>
      <p:ext uri="{BB962C8B-B14F-4D97-AF65-F5344CB8AC3E}">
        <p14:creationId xmlns:p14="http://schemas.microsoft.com/office/powerpoint/2010/main" val="2263728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i="1" dirty="0"/>
              <a:t>Y </a:t>
            </a:r>
            <a:r>
              <a:rPr lang="es-MX" dirty="0"/>
              <a:t>el Apóstol Pedro le pone un poco más sabor cuando dice: </a:t>
            </a:r>
            <a:r>
              <a:rPr lang="es-MX" b="1" dirty="0"/>
              <a:t>“Vosotros también, poniendo toda diligencia por eso mismo, añadid a vuestra fe virtud...”. </a:t>
            </a:r>
            <a:r>
              <a:rPr lang="es-MX" dirty="0"/>
              <a:t>2 Pedro 1:5.</a:t>
            </a:r>
          </a:p>
        </p:txBody>
      </p:sp>
    </p:spTree>
    <p:extLst>
      <p:ext uri="{BB962C8B-B14F-4D97-AF65-F5344CB8AC3E}">
        <p14:creationId xmlns:p14="http://schemas.microsoft.com/office/powerpoint/2010/main" val="317123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r>
              <a:rPr lang="es-MX" b="1" dirty="0" smtClean="0">
                <a:latin typeface="+mn-lt"/>
              </a:rPr>
              <a:t>INTRODUCCIÓN</a:t>
            </a:r>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La enseñanza juega un papel determinante en la preparación de discípulos en la Estrategia de Jesús; por el simple hecho de que ésta es la herramienta para la formación. </a:t>
            </a:r>
          </a:p>
        </p:txBody>
      </p:sp>
    </p:spTree>
    <p:extLst>
      <p:ext uri="{BB962C8B-B14F-4D97-AF65-F5344CB8AC3E}">
        <p14:creationId xmlns:p14="http://schemas.microsoft.com/office/powerpoint/2010/main" val="339033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La palabra diligencia la traducimos del Gr. </a:t>
            </a:r>
            <a:r>
              <a:rPr lang="es-MX" dirty="0" err="1"/>
              <a:t>Spoudazo</a:t>
            </a:r>
            <a:r>
              <a:rPr lang="es-MX" dirty="0"/>
              <a:t>, y significa: </a:t>
            </a:r>
            <a:r>
              <a:rPr lang="es-MX" i="1" dirty="0"/>
              <a:t>“velocidad, rapidez, </a:t>
            </a:r>
            <a:r>
              <a:rPr lang="es-MX" i="1" dirty="0" smtClean="0"/>
              <a:t>hacer </a:t>
            </a:r>
            <a:r>
              <a:rPr lang="es-MX" i="1" dirty="0"/>
              <a:t>esfuerzo, ser pronto”. </a:t>
            </a:r>
            <a:r>
              <a:rPr lang="es-MX" dirty="0"/>
              <a:t>Con esta traducción se abre un espacio más amplio para si se quiere argumentar; el hombre diligente no deja para mañana, lo que puede hacer hoy, tampoco deja para más tarde, lo que puede hacer en el momento. Seamos diligentes para discipular a nuestra gente.</a:t>
            </a:r>
          </a:p>
        </p:txBody>
      </p:sp>
    </p:spTree>
    <p:extLst>
      <p:ext uri="{BB962C8B-B14F-4D97-AF65-F5344CB8AC3E}">
        <p14:creationId xmlns:p14="http://schemas.microsoft.com/office/powerpoint/2010/main" val="2952827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normAutofit fontScale="90000"/>
          </a:bodyPr>
          <a:lstStyle/>
          <a:p>
            <a:pPr marL="857250" indent="-857250">
              <a:buFont typeface="+mj-lt"/>
              <a:buAutoNum type="romanUcPeriod" startAt="3"/>
            </a:pPr>
            <a:r>
              <a:rPr lang="es-MX" b="1" dirty="0" smtClean="0">
                <a:latin typeface="+mn-lt"/>
              </a:rPr>
              <a:t>¿A QUIÉN SE DEBE DISCIPULAR?</a:t>
            </a:r>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a:pPr>
            <a:r>
              <a:rPr lang="es-MX" dirty="0" smtClean="0"/>
              <a:t>SE DEBE DISCIPULAR MUY BIEN A LOS LÍDERES</a:t>
            </a:r>
          </a:p>
          <a:p>
            <a:pPr marL="0" indent="0" algn="just">
              <a:buNone/>
            </a:pPr>
            <a:r>
              <a:rPr lang="es-MX" dirty="0"/>
              <a:t>El liderazgo es el centro del trabajo en la estrategia de Jesús. Por muchas razones se debe de considerar, sin embargo, entre las más importantes se encuentra el crecimiento. Si no hay lideres no hay crecimiento. Los expertos dicen que sin líderes se detiene el </a:t>
            </a:r>
            <a:r>
              <a:rPr lang="es-MX" dirty="0" err="1" smtClean="0"/>
              <a:t>cre</a:t>
            </a:r>
            <a:r>
              <a:rPr lang="es-MX" dirty="0" smtClean="0"/>
              <a:t> </a:t>
            </a:r>
            <a:r>
              <a:rPr lang="es-MX" dirty="0"/>
              <a:t>cimiento. </a:t>
            </a:r>
          </a:p>
        </p:txBody>
      </p:sp>
    </p:spTree>
    <p:extLst>
      <p:ext uri="{BB962C8B-B14F-4D97-AF65-F5344CB8AC3E}">
        <p14:creationId xmlns:p14="http://schemas.microsoft.com/office/powerpoint/2010/main" val="1880462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Por lo tanto, el pastor debe dedicarse enteramente a la preparación de los lideres para recoger la cosecha. Todo este proceso se debe de llevar a cabo por medio de la enseñanza del pastor. </a:t>
            </a:r>
          </a:p>
        </p:txBody>
      </p:sp>
    </p:spTree>
    <p:extLst>
      <p:ext uri="{BB962C8B-B14F-4D97-AF65-F5344CB8AC3E}">
        <p14:creationId xmlns:p14="http://schemas.microsoft.com/office/powerpoint/2010/main" val="1583937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En esta misma línea de pensamiento se debe de capacitar a los </a:t>
            </a:r>
            <a:r>
              <a:rPr lang="es-MX" dirty="0" err="1"/>
              <a:t>Timoteos</a:t>
            </a:r>
            <a:r>
              <a:rPr lang="es-MX" dirty="0"/>
              <a:t>, anfitriones y colaboradores para que también ellos tengan la enseñanza que necesitan para estar listos y para entrar en acción cuando sea necesario. </a:t>
            </a:r>
          </a:p>
        </p:txBody>
      </p:sp>
    </p:spTree>
    <p:extLst>
      <p:ext uri="{BB962C8B-B14F-4D97-AF65-F5344CB8AC3E}">
        <p14:creationId xmlns:p14="http://schemas.microsoft.com/office/powerpoint/2010/main" val="3652983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startAt="2"/>
            </a:pPr>
            <a:r>
              <a:rPr lang="es-MX" dirty="0" smtClean="0"/>
              <a:t>SE DEBE DISCIPULAR A TODO EL PEBLO</a:t>
            </a:r>
          </a:p>
          <a:p>
            <a:pPr marL="0" indent="0" algn="just">
              <a:buNone/>
            </a:pPr>
            <a:r>
              <a:rPr lang="es-MX" dirty="0"/>
              <a:t>El otro grupo de personas que se deben de capacitar y discipular por medio de la enseñanza son el pueblo en general. Por mucho tiempo so-lamente se ha enfocado en capacitar al primer grupo de personas, pero se ha descubierto que toda la gente en la iglesia debe de ser capacitada para servir. </a:t>
            </a:r>
          </a:p>
        </p:txBody>
      </p:sp>
    </p:spTree>
    <p:extLst>
      <p:ext uri="{BB962C8B-B14F-4D97-AF65-F5344CB8AC3E}">
        <p14:creationId xmlns:p14="http://schemas.microsoft.com/office/powerpoint/2010/main" val="894362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De allí entonces que todos deben de pasar por la escuela del Maestro para que sean entrenados y capacitados para servir en la dimensión que Dios los ha llamado.</a:t>
            </a:r>
          </a:p>
        </p:txBody>
      </p:sp>
    </p:spTree>
    <p:extLst>
      <p:ext uri="{BB962C8B-B14F-4D97-AF65-F5344CB8AC3E}">
        <p14:creationId xmlns:p14="http://schemas.microsoft.com/office/powerpoint/2010/main" val="3819204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startAt="3"/>
            </a:pPr>
            <a:r>
              <a:rPr lang="es-MX" dirty="0" smtClean="0"/>
              <a:t> CON QUE FRECUENCIAS SE DEBEN DE DAR LAS ENSEÑANZAS</a:t>
            </a:r>
          </a:p>
          <a:p>
            <a:pPr marL="0" indent="0" algn="just">
              <a:buNone/>
            </a:pPr>
            <a:r>
              <a:rPr lang="es-MX" dirty="0"/>
              <a:t>Otro de los asuntos de suma importancia es la frecuencia con que se deben de dar estas enseñanzas y capacitación. Una de las observaciones que se dan en las iglesias celulares es que esto se hace semanalmente y no esporádicamente como tradicionalmente se ha hecho. </a:t>
            </a:r>
          </a:p>
        </p:txBody>
      </p:sp>
    </p:spTree>
    <p:extLst>
      <p:ext uri="{BB962C8B-B14F-4D97-AF65-F5344CB8AC3E}">
        <p14:creationId xmlns:p14="http://schemas.microsoft.com/office/powerpoint/2010/main" val="3367232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normAutofit fontScale="90000"/>
          </a:bodyPr>
          <a:lstStyle/>
          <a:p>
            <a:pPr marL="857250" indent="-857250">
              <a:buFont typeface="+mj-lt"/>
              <a:buAutoNum type="romanUcPeriod" startAt="4"/>
            </a:pPr>
            <a:r>
              <a:rPr lang="es-MX" b="1" dirty="0" smtClean="0">
                <a:latin typeface="+mn-lt"/>
              </a:rPr>
              <a:t>CONSEJOS PARA MEJORAR LA PREPARACIÓN</a:t>
            </a:r>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A continuación, recomendamos algunos consejos prácticos para todos aquellos que quieren llegar a ser alguien que Dios quiera usar. Estos consejos pueden ayudar a llevar a cualquiera a cumplir los propósitos de Dios.</a:t>
            </a:r>
          </a:p>
        </p:txBody>
      </p:sp>
    </p:spTree>
    <p:extLst>
      <p:ext uri="{BB962C8B-B14F-4D97-AF65-F5344CB8AC3E}">
        <p14:creationId xmlns:p14="http://schemas.microsoft.com/office/powerpoint/2010/main" val="3928285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a:pPr>
            <a:r>
              <a:rPr lang="es-MX" dirty="0" smtClean="0"/>
              <a:t>SEA FÁCIL DE ENSEÑAR</a:t>
            </a:r>
          </a:p>
          <a:p>
            <a:pPr marL="0" indent="0" algn="just">
              <a:buNone/>
            </a:pPr>
            <a:r>
              <a:rPr lang="es-MX" dirty="0"/>
              <a:t>En ocasiones el orgullo no permite que seamos enseñados; si usted es una persona que siempre cree saber más que los demás; entonces usted tiene orgullo. </a:t>
            </a:r>
          </a:p>
        </p:txBody>
      </p:sp>
    </p:spTree>
    <p:extLst>
      <p:ext uri="{BB962C8B-B14F-4D97-AF65-F5344CB8AC3E}">
        <p14:creationId xmlns:p14="http://schemas.microsoft.com/office/powerpoint/2010/main" val="3991989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Si a usted nadie le enseña tan fácilmente; usted no logrará superarse. Sea fácil de enseñar, aprenda a guardar silencio y acepte las enseñanzas. Recuerde lo que dice la Biblia; examinadlo todo; retened lo bueno. 1 </a:t>
            </a:r>
            <a:r>
              <a:rPr lang="es-MX" dirty="0" err="1"/>
              <a:t>Tes</a:t>
            </a:r>
            <a:r>
              <a:rPr lang="es-MX" dirty="0"/>
              <a:t>. 5:21</a:t>
            </a:r>
          </a:p>
        </p:txBody>
      </p:sp>
    </p:spTree>
    <p:extLst>
      <p:ext uri="{BB962C8B-B14F-4D97-AF65-F5344CB8AC3E}">
        <p14:creationId xmlns:p14="http://schemas.microsoft.com/office/powerpoint/2010/main" val="355139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Los discípulos son la base del trabajo celular, y cabe agregar a esto, que la Iglesia celular es también una estrategia de liderazgo; pero para que tenga efectividad, se debe trabajar en la capacitación del liderazgo</a:t>
            </a:r>
          </a:p>
        </p:txBody>
      </p:sp>
    </p:spTree>
    <p:extLst>
      <p:ext uri="{BB962C8B-B14F-4D97-AF65-F5344CB8AC3E}">
        <p14:creationId xmlns:p14="http://schemas.microsoft.com/office/powerpoint/2010/main" val="492087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r>
              <a:rPr lang="es-MX" b="1" dirty="0" smtClean="0">
                <a:latin typeface="+mn-lt"/>
              </a:rPr>
              <a:t>CONLUSIÓN</a:t>
            </a:r>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Concluimos mencionando que la enseñanza en la estrategia de Jesús debe ser una </a:t>
            </a:r>
            <a:r>
              <a:rPr lang="es-MX" dirty="0" smtClean="0"/>
              <a:t>constante </a:t>
            </a:r>
            <a:r>
              <a:rPr lang="es-MX" dirty="0"/>
              <a:t>y se debe de implementar en la preparación de todos aquellos que anhelan servir a Dios en cualquier dimensión. </a:t>
            </a:r>
          </a:p>
        </p:txBody>
      </p:sp>
    </p:spTree>
    <p:extLst>
      <p:ext uri="{BB962C8B-B14F-4D97-AF65-F5344CB8AC3E}">
        <p14:creationId xmlns:p14="http://schemas.microsoft.com/office/powerpoint/2010/main" val="3259699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Para lograr esto, todo pastor y líder debe darse a esta tarea, utilizando los recursos disponibles para desarrollarlo de una manera </a:t>
            </a:r>
            <a:r>
              <a:rPr lang="es-MX" dirty="0" smtClean="0"/>
              <a:t>efectiva.</a:t>
            </a:r>
            <a:endParaRPr lang="es-MX" dirty="0"/>
          </a:p>
        </p:txBody>
      </p:sp>
    </p:spTree>
    <p:extLst>
      <p:ext uri="{BB962C8B-B14F-4D97-AF65-F5344CB8AC3E}">
        <p14:creationId xmlns:p14="http://schemas.microsoft.com/office/powerpoint/2010/main" val="134707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Muchas personas discrepan de esto; pues creen que las cosas han de venir por obra del Espíritu Santo por inspiración; pero, a decir verdad, esto nos es más que una buena excusa para no discipular. </a:t>
            </a:r>
          </a:p>
        </p:txBody>
      </p:sp>
    </p:spTree>
    <p:extLst>
      <p:ext uri="{BB962C8B-B14F-4D97-AF65-F5344CB8AC3E}">
        <p14:creationId xmlns:p14="http://schemas.microsoft.com/office/powerpoint/2010/main" val="48879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Debemos creer en la preparación de discípulos y de todo aquel que quiere servir a Dios en cualquier dimensión. El apóstol Pablo nos da una tremenda enseñanza cuando dice: </a:t>
            </a:r>
          </a:p>
        </p:txBody>
      </p:sp>
    </p:spTree>
    <p:extLst>
      <p:ext uri="{BB962C8B-B14F-4D97-AF65-F5344CB8AC3E}">
        <p14:creationId xmlns:p14="http://schemas.microsoft.com/office/powerpoint/2010/main" val="234615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“a fin de que el hombre de Dios sea perfecto, enteramente preparado para toda buena obra”. 2 de Timoteo 3:17. Como pastores debemos dedicarnos a la tarea de capacitar y discipular cada alma que llegue a nuestras iglesias</a:t>
            </a:r>
          </a:p>
        </p:txBody>
      </p:sp>
    </p:spTree>
    <p:extLst>
      <p:ext uri="{BB962C8B-B14F-4D97-AF65-F5344CB8AC3E}">
        <p14:creationId xmlns:p14="http://schemas.microsoft.com/office/powerpoint/2010/main" val="103571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normAutofit fontScale="90000"/>
          </a:bodyPr>
          <a:lstStyle/>
          <a:p>
            <a:pPr marL="857250" indent="-857250">
              <a:buFont typeface="+mj-lt"/>
              <a:buAutoNum type="romanUcPeriod"/>
            </a:pPr>
            <a:r>
              <a:rPr lang="es-MX" b="1" dirty="0" smtClean="0">
                <a:latin typeface="+mn-lt"/>
              </a:rPr>
              <a:t>LA ENSEÑANZA Y LA PREPARACIÓN</a:t>
            </a:r>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514350" indent="-514350">
              <a:buFont typeface="+mj-lt"/>
              <a:buAutoNum type="alphaUcPeriod"/>
            </a:pPr>
            <a:r>
              <a:rPr lang="es-MX" dirty="0" smtClean="0"/>
              <a:t>LA IMPORTANCIA DE LA PREPARACIÓN</a:t>
            </a:r>
          </a:p>
          <a:p>
            <a:pPr marL="0" indent="0" algn="just">
              <a:buNone/>
            </a:pPr>
            <a:r>
              <a:rPr lang="es-MX" dirty="0"/>
              <a:t>Estar preparados es algo que no pueden dejar de hacer, aquellos que quieren servir a Dios. Prepararse es tan importante como el alimento para el cuerpo, “usted sencillamente lo necesita todos los días para subsistir”. </a:t>
            </a:r>
          </a:p>
        </p:txBody>
      </p:sp>
    </p:spTree>
    <p:extLst>
      <p:ext uri="{BB962C8B-B14F-4D97-AF65-F5344CB8AC3E}">
        <p14:creationId xmlns:p14="http://schemas.microsoft.com/office/powerpoint/2010/main" val="180490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4073" y="987136"/>
            <a:ext cx="8385463" cy="703553"/>
          </a:xfrm>
        </p:spPr>
        <p:txBody>
          <a:bodyPr/>
          <a:lstStyle/>
          <a:p>
            <a:endParaRPr lang="es-MX" b="1" dirty="0">
              <a:latin typeface="+mn-lt"/>
            </a:endParaRPr>
          </a:p>
        </p:txBody>
      </p:sp>
      <p:sp>
        <p:nvSpPr>
          <p:cNvPr id="7" name="Marcador de contenido 6"/>
          <p:cNvSpPr>
            <a:spLocks noGrp="1"/>
          </p:cNvSpPr>
          <p:nvPr>
            <p:ph idx="1"/>
          </p:nvPr>
        </p:nvSpPr>
        <p:spPr>
          <a:xfrm>
            <a:off x="374073" y="1825625"/>
            <a:ext cx="8385463" cy="4351338"/>
          </a:xfrm>
        </p:spPr>
        <p:txBody>
          <a:bodyPr/>
          <a:lstStyle/>
          <a:p>
            <a:pPr marL="0" indent="0" algn="just">
              <a:buNone/>
            </a:pPr>
            <a:r>
              <a:rPr lang="es-MX" dirty="0"/>
              <a:t>Roger </a:t>
            </a:r>
            <a:r>
              <a:rPr lang="es-MX" dirty="0" err="1"/>
              <a:t>Staubach</a:t>
            </a:r>
            <a:r>
              <a:rPr lang="es-MX" dirty="0"/>
              <a:t> dijo: “los logros espectaculares vienen de la preparación rutinaria”. John C. Maxwell dijo: “es mejor preparar que reparar y yo digo: es mejor preparar que improvisar”.</a:t>
            </a:r>
          </a:p>
        </p:txBody>
      </p:sp>
    </p:spTree>
    <p:extLst>
      <p:ext uri="{BB962C8B-B14F-4D97-AF65-F5344CB8AC3E}">
        <p14:creationId xmlns:p14="http://schemas.microsoft.com/office/powerpoint/2010/main" val="281337284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TotalTime>
  <Words>1632</Words>
  <Application>Microsoft Office PowerPoint</Application>
  <PresentationFormat>Presentación en pantalla (4:3)</PresentationFormat>
  <Paragraphs>60</Paragraphs>
  <Slides>41</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6" baseType="lpstr">
      <vt:lpstr>Arial</vt:lpstr>
      <vt:lpstr>Calibri</vt:lpstr>
      <vt:lpstr>Calibri Light</vt:lpstr>
      <vt:lpstr>Tema de Office</vt:lpstr>
      <vt:lpstr>Presentation</vt:lpstr>
      <vt:lpstr>Presentación de PowerPoint</vt:lpstr>
      <vt:lpstr>FORMANDO DISCÍPULOS</vt:lpstr>
      <vt:lpstr>INTRODUCCIÓN</vt:lpstr>
      <vt:lpstr>Presentación de PowerPoint</vt:lpstr>
      <vt:lpstr>Presentación de PowerPoint</vt:lpstr>
      <vt:lpstr>Presentación de PowerPoint</vt:lpstr>
      <vt:lpstr>Presentación de PowerPoint</vt:lpstr>
      <vt:lpstr>LA ENSEÑANZA Y LA PREPARACIÓN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PRINCIPIOS PRÁCTICOS EN LA PREPARACIÓN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 QUIÉN SE DEBE DISCIPULAR?</vt:lpstr>
      <vt:lpstr>Presentación de PowerPoint</vt:lpstr>
      <vt:lpstr>Presentación de PowerPoint</vt:lpstr>
      <vt:lpstr>Presentación de PowerPoint</vt:lpstr>
      <vt:lpstr>Presentación de PowerPoint</vt:lpstr>
      <vt:lpstr>Presentación de PowerPoint</vt:lpstr>
      <vt:lpstr>CONSEJOS PARA MEJORAR LA PREPARACIÓN</vt:lpstr>
      <vt:lpstr>Presentación de PowerPoint</vt:lpstr>
      <vt:lpstr>Presentación de PowerPoint</vt:lpstr>
      <vt:lpstr>CONLUSIÓN</vt:lpstr>
      <vt:lpstr>Presentación de PowerPoint</vt:lpstr>
    </vt:vector>
  </TitlesOfParts>
  <Company>Iglesia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Iglesia La Misión</dc:creator>
  <cp:lastModifiedBy>Min. Radio Misión</cp:lastModifiedBy>
  <cp:revision>9</cp:revision>
  <dcterms:created xsi:type="dcterms:W3CDTF">2018-02-01T20:23:16Z</dcterms:created>
  <dcterms:modified xsi:type="dcterms:W3CDTF">2018-02-03T23:04:51Z</dcterms:modified>
</cp:coreProperties>
</file>