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p:scale>
          <a:sx n="80" d="100"/>
          <a:sy n="80" d="100"/>
        </p:scale>
        <p:origin x="1272" y="-83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29/05/2018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29/05/2018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29/05/2018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29/05/2018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29/05/2018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29/05/2018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29/05/2018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29/05/2018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29/05/2018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29/05/2018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29/05/2018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29/05/2018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61072"/>
            <a:ext cx="8447483" cy="3970318"/>
          </a:xfrm>
          <a:prstGeom prst="rect">
            <a:avLst/>
          </a:prstGeom>
        </p:spPr>
        <p:txBody>
          <a:bodyPr wrap="square">
            <a:spAutoFit/>
          </a:bodyPr>
          <a:lstStyle/>
          <a:p>
            <a:pPr algn="just"/>
            <a:r>
              <a:rPr lang="es-MX" sz="2800" dirty="0"/>
              <a:t>B. JUAN BAUTIZABA EN ENÓN, JUNTO A SALIM.</a:t>
            </a:r>
          </a:p>
          <a:p>
            <a:pPr algn="just"/>
            <a:r>
              <a:rPr lang="es-MX" sz="2800" dirty="0"/>
              <a:t> </a:t>
            </a:r>
            <a:r>
              <a:rPr lang="es-MX" sz="2800" b="1" dirty="0"/>
              <a:t>“porque había allí muchas aguas”. Si no hubiera necesidad de sumergir, entonces no necesitaría muchas aguas. Juan 3:23: “Juan bautizaba también en </a:t>
            </a:r>
            <a:r>
              <a:rPr lang="es-MX" sz="2800" b="1" dirty="0" err="1"/>
              <a:t>Enón</a:t>
            </a:r>
            <a:r>
              <a:rPr lang="es-MX" sz="2800" b="1" dirty="0"/>
              <a:t>, junto a </a:t>
            </a:r>
            <a:r>
              <a:rPr lang="es-MX" sz="2800" b="1" dirty="0" err="1"/>
              <a:t>Salim</a:t>
            </a:r>
            <a:r>
              <a:rPr lang="es-MX" sz="2800" b="1" dirty="0"/>
              <a:t>, porque había allí muchas aguas; y venían, y eran bautizados”. </a:t>
            </a:r>
          </a:p>
          <a:p>
            <a:pPr algn="just"/>
            <a:r>
              <a:rPr lang="es-MX" sz="2800" dirty="0"/>
              <a:t>C. EL EJEMPLO DEL ETÍOPE NOS MUESTRA ENTRE OTRAS COSAS LO SIGUIENTE. </a:t>
            </a:r>
            <a:r>
              <a:rPr lang="es-MX" sz="2800" b="1" dirty="0"/>
              <a:t>“…y descendieron ambos al agua”. </a:t>
            </a:r>
            <a:r>
              <a:rPr lang="es-MX" sz="2800" dirty="0"/>
              <a:t>Hechos 8:39: “cuando subieron luego del agua”.</a:t>
            </a:r>
          </a:p>
        </p:txBody>
      </p:sp>
    </p:spTree>
    <p:extLst>
      <p:ext uri="{BB962C8B-B14F-4D97-AF65-F5344CB8AC3E}">
        <p14:creationId xmlns:p14="http://schemas.microsoft.com/office/powerpoint/2010/main" val="185419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2540" y="1579199"/>
            <a:ext cx="8383836" cy="3539430"/>
          </a:xfrm>
          <a:prstGeom prst="rect">
            <a:avLst/>
          </a:prstGeom>
        </p:spPr>
        <p:txBody>
          <a:bodyPr wrap="square">
            <a:spAutoFit/>
          </a:bodyPr>
          <a:lstStyle/>
          <a:p>
            <a:pPr algn="just"/>
            <a:r>
              <a:rPr lang="es-MX" sz="2800" dirty="0"/>
              <a:t>Hechos 8:38: </a:t>
            </a:r>
            <a:r>
              <a:rPr lang="es-MX" sz="2800" b="1" dirty="0"/>
              <a:t>“Y mandó parar el carro; y descendieron ambos al agua, Felipe y el eunuco, y le bautizó”. </a:t>
            </a:r>
          </a:p>
          <a:p>
            <a:pPr algn="just"/>
            <a:r>
              <a:rPr lang="es-MX" sz="2800" dirty="0"/>
              <a:t>Colosenses 2:12-13: </a:t>
            </a:r>
            <a:r>
              <a:rPr lang="es-MX" sz="2800" b="1" dirty="0"/>
              <a:t>“Sepultados con él en el bautismo, en el cual fuisteis también resucitados con él, mediante la fe en el poder de Dios que le levantó de los muertos. Y a vosotros, estando muertos en pecados y en la </a:t>
            </a:r>
            <a:r>
              <a:rPr lang="es-MX" sz="2800" b="1" dirty="0" err="1"/>
              <a:t>incircuncisión</a:t>
            </a:r>
            <a:r>
              <a:rPr lang="es-MX" sz="2800" b="1" dirty="0"/>
              <a:t> de vuestra carne, os dio vida juntamente con él, perdonándoos todos los pecados”. </a:t>
            </a:r>
          </a:p>
        </p:txBody>
      </p:sp>
    </p:spTree>
    <p:extLst>
      <p:ext uri="{BB962C8B-B14F-4D97-AF65-F5344CB8AC3E}">
        <p14:creationId xmlns:p14="http://schemas.microsoft.com/office/powerpoint/2010/main" val="448293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586538"/>
            <a:ext cx="8284685" cy="3724096"/>
          </a:xfrm>
          <a:prstGeom prst="rect">
            <a:avLst/>
          </a:prstGeom>
        </p:spPr>
        <p:txBody>
          <a:bodyPr wrap="square">
            <a:spAutoFit/>
          </a:bodyPr>
          <a:lstStyle/>
          <a:p>
            <a:pPr algn="just"/>
            <a:r>
              <a:rPr lang="es-MX" sz="4000" b="1" dirty="0"/>
              <a:t>III.- DOS FORMAS ANTI BÍBLICAS </a:t>
            </a:r>
          </a:p>
          <a:p>
            <a:pPr marL="342900" indent="-342900" algn="just">
              <a:buAutoNum type="alphaUcPeriod"/>
            </a:pPr>
            <a:r>
              <a:rPr lang="es-MX" sz="2800" dirty="0"/>
              <a:t>ASPERSIÓN. (Rociamiento de agua en la cabeza de la persona o infante). </a:t>
            </a:r>
          </a:p>
          <a:p>
            <a:pPr algn="just"/>
            <a:r>
              <a:rPr lang="es-MX" sz="2800" dirty="0"/>
              <a:t>B. INFUSIÓN. (Se moja de manera completa a la persona, pero no se mete en el agua). Estas formas de bautizar, no concuerdan con la palabra bíblica del bautismo, y de lo que la palabra de Dios declara que hacían con los bautizados.</a:t>
            </a:r>
          </a:p>
        </p:txBody>
      </p:sp>
    </p:spTree>
    <p:extLst>
      <p:ext uri="{BB962C8B-B14F-4D97-AF65-F5344CB8AC3E}">
        <p14:creationId xmlns:p14="http://schemas.microsoft.com/office/powerpoint/2010/main" val="347614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83297"/>
            <a:ext cx="8557652" cy="4647426"/>
          </a:xfrm>
          <a:prstGeom prst="rect">
            <a:avLst/>
          </a:prstGeom>
        </p:spPr>
        <p:txBody>
          <a:bodyPr wrap="square">
            <a:spAutoFit/>
          </a:bodyPr>
          <a:lstStyle/>
          <a:p>
            <a:pPr algn="just"/>
            <a:r>
              <a:rPr lang="es-MX" sz="4000" b="1" dirty="0"/>
              <a:t>IV.- TODOS LOS QUE RECIBÍAN LA PALABRA ERAN BAUTIZADOS </a:t>
            </a:r>
          </a:p>
          <a:p>
            <a:pPr algn="just"/>
            <a:r>
              <a:rPr lang="es-MX" dirty="0"/>
              <a:t>Debido a la gran importancia de recibir el bautismo, todos los que recibían la palabra de Dios eran bautizados; invocándoseles el nombre de Jesús. </a:t>
            </a:r>
          </a:p>
          <a:p>
            <a:pPr marL="342900" indent="-342900" algn="just">
              <a:buAutoNum type="alphaUcPeriod"/>
            </a:pPr>
            <a:r>
              <a:rPr lang="es-MX" dirty="0"/>
              <a:t>LOS JUDÍOS. Que se convirtieron con el mensaje de Pedro, al recibir la palabra fueron </a:t>
            </a:r>
          </a:p>
          <a:p>
            <a:pPr algn="just"/>
            <a:r>
              <a:rPr lang="es-MX" dirty="0"/>
              <a:t>bautizados. </a:t>
            </a:r>
            <a:r>
              <a:rPr lang="es-MX" b="1" dirty="0"/>
              <a:t>“Pedro les dijo: arrepentíos, y bautícese cada uno de vosotros en el nombre de Jesucristo para perdón de los pecados; y recibiréis el don del Espíritu Santo”.</a:t>
            </a:r>
            <a:r>
              <a:rPr lang="es-MX" dirty="0"/>
              <a:t> Hechos 2:38. </a:t>
            </a:r>
          </a:p>
          <a:p>
            <a:pPr algn="just"/>
            <a:r>
              <a:rPr lang="es-MX" dirty="0"/>
              <a:t>B. LOS SAMARITANOS. Que recibían la palabra de Dios, también fueron bautizados. </a:t>
            </a:r>
            <a:r>
              <a:rPr lang="es-MX" b="1" dirty="0"/>
              <a:t>“cuando los apóstoles que estaban en Jerusalén oyeron que Samaria había recibido la palabra de Dios, enviaron allá a Pedro y a Juan; los cuales, habiendo venido, oraron por ellos para que recibiesen el Espíritu Santo; porque aún no había descendido sobre ninguno de ellos, sino que solamente habían sido bautizados en el nombre de Jesús”. </a:t>
            </a:r>
            <a:r>
              <a:rPr lang="es-MX" dirty="0"/>
              <a:t>Hechos 8:14-16.</a:t>
            </a:r>
          </a:p>
        </p:txBody>
      </p:sp>
    </p:spTree>
    <p:extLst>
      <p:ext uri="{BB962C8B-B14F-4D97-AF65-F5344CB8AC3E}">
        <p14:creationId xmlns:p14="http://schemas.microsoft.com/office/powerpoint/2010/main" val="823154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2540" y="1387181"/>
            <a:ext cx="8438920" cy="4524315"/>
          </a:xfrm>
          <a:prstGeom prst="rect">
            <a:avLst/>
          </a:prstGeom>
        </p:spPr>
        <p:txBody>
          <a:bodyPr wrap="square">
            <a:spAutoFit/>
          </a:bodyPr>
          <a:lstStyle/>
          <a:p>
            <a:pPr algn="just"/>
            <a:r>
              <a:rPr lang="es-MX" sz="2400" dirty="0"/>
              <a:t>C. LOS GENTILES. Que oían el discurso de Pedro y se convirtieron, también fueron bautizados. </a:t>
            </a:r>
            <a:r>
              <a:rPr lang="es-MX" sz="2400" b="1" dirty="0"/>
              <a:t>“Mientras aún hablaba Pedro estas palabras, el Espíritu Santo cayó sobre todos los que oían el discurso. Y los fieles de la circuncisión que habían venido con Pedro se quedaron atónitos de que también sobre los gentiles se derramase el don del Espíritu Santo. Porque los oían que hablaban en lenguas, y que magnificaban a Dios. Entonces respondió Pedro: ¿Puede acaso alguno impedir el agua, para que no sean bautizados estos que han recibido el Espíritu Santo también como nosotros? Y mandó bautizarles en el nombre del Señor Jesús. Entonces le rogaron que se quedase por algunos días”. </a:t>
            </a:r>
            <a:r>
              <a:rPr lang="es-MX" sz="2400" dirty="0"/>
              <a:t>Hechos 10:44-48.</a:t>
            </a:r>
          </a:p>
        </p:txBody>
      </p:sp>
    </p:spTree>
    <p:extLst>
      <p:ext uri="{BB962C8B-B14F-4D97-AF65-F5344CB8AC3E}">
        <p14:creationId xmlns:p14="http://schemas.microsoft.com/office/powerpoint/2010/main" val="2554773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443841"/>
            <a:ext cx="8471971" cy="4093428"/>
          </a:xfrm>
          <a:prstGeom prst="rect">
            <a:avLst/>
          </a:prstGeom>
        </p:spPr>
        <p:txBody>
          <a:bodyPr wrap="square">
            <a:spAutoFit/>
          </a:bodyPr>
          <a:lstStyle/>
          <a:p>
            <a:pPr algn="just"/>
            <a:r>
              <a:rPr lang="es-MX" sz="4000" b="1" dirty="0"/>
              <a:t>V.- HAY BAUTISMOS QUE DEBEMOS MENCIONAR </a:t>
            </a:r>
          </a:p>
          <a:p>
            <a:pPr marL="342900" indent="-342900" algn="just">
              <a:buAutoNum type="alphaUcPeriod"/>
            </a:pPr>
            <a:r>
              <a:rPr lang="es-MX" sz="2000" dirty="0"/>
              <a:t>EL BAUTISMO DEL PUEBLO DE ISRAEL AL SALIR DE EGIPTO.</a:t>
            </a:r>
            <a:r>
              <a:rPr lang="es-MX" sz="2000" b="1" dirty="0"/>
              <a:t> “y todos en Moisés fueron </a:t>
            </a:r>
          </a:p>
          <a:p>
            <a:pPr algn="just"/>
            <a:r>
              <a:rPr lang="es-MX" sz="2000" b="1" dirty="0"/>
              <a:t>bautizados en la nube y en el mar”.</a:t>
            </a:r>
            <a:r>
              <a:rPr lang="es-MX" sz="2000" dirty="0"/>
              <a:t> 1 Corintios 10:2. </a:t>
            </a:r>
          </a:p>
          <a:p>
            <a:pPr algn="just"/>
            <a:r>
              <a:rPr lang="es-MX" sz="2000" dirty="0"/>
              <a:t>B. EL BAUTISMO DE JUAN, SOLO ERA PARA ARREPENTIMIENTO. </a:t>
            </a:r>
            <a:r>
              <a:rPr lang="es-MX" sz="2000" b="1" dirty="0"/>
              <a:t>“Entonces dijo: ¿En qué, pues, fuisteis bautizados? Ellos dijeron: En el bautismo de Juan. Dijo Pablo: Juan bautizó con bautismo de arrepentimiento, diciendo al pueblo que creyesen en aquel que vendría después de él, esto es, en Jesús el Cristo. Cuando oyeron esto, fueron bautizados en el nombre del Señor Jesús”. </a:t>
            </a:r>
            <a:r>
              <a:rPr lang="es-MX" sz="2000" dirty="0"/>
              <a:t>Hechos 19:3-5.</a:t>
            </a:r>
          </a:p>
        </p:txBody>
      </p:sp>
    </p:spTree>
    <p:extLst>
      <p:ext uri="{BB962C8B-B14F-4D97-AF65-F5344CB8AC3E}">
        <p14:creationId xmlns:p14="http://schemas.microsoft.com/office/powerpoint/2010/main" val="3601955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14065"/>
            <a:ext cx="8612736" cy="4832092"/>
          </a:xfrm>
          <a:prstGeom prst="rect">
            <a:avLst/>
          </a:prstGeom>
        </p:spPr>
        <p:txBody>
          <a:bodyPr wrap="square">
            <a:spAutoFit/>
          </a:bodyPr>
          <a:lstStyle/>
          <a:p>
            <a:pPr algn="just"/>
            <a:r>
              <a:rPr lang="es-MX" sz="2800" dirty="0"/>
              <a:t>C. BAUTISMO POR LOS MUERTOS. </a:t>
            </a:r>
          </a:p>
          <a:p>
            <a:pPr algn="just"/>
            <a:r>
              <a:rPr lang="es-MX" sz="2800" dirty="0"/>
              <a:t>Éste no debe realizarse, los vivos se bautizan por los que ya no viven. </a:t>
            </a:r>
            <a:r>
              <a:rPr lang="es-MX" sz="2800" b="1" dirty="0"/>
              <a:t>“De otro modo, ¿qué harán los que se bautizan por los muertos, si en ninguna manera los muertos resucitan? ¿Por qué, pues, se bautizan por los muertos?”.</a:t>
            </a:r>
            <a:r>
              <a:rPr lang="es-MX" sz="2800" dirty="0"/>
              <a:t> 1 Corintios 15:29. Solo los mormones tienen esta práctica. Pablo hizo esta pregunta: </a:t>
            </a:r>
            <a:r>
              <a:rPr lang="es-MX" sz="2800" b="1" dirty="0"/>
              <a:t>“¿Qué harán los que se bautizan por los muertos?”</a:t>
            </a:r>
            <a:r>
              <a:rPr lang="es-MX" sz="2800" dirty="0"/>
              <a:t> Pero no dice que éste sea correcto. </a:t>
            </a:r>
          </a:p>
          <a:p>
            <a:pPr algn="just"/>
            <a:r>
              <a:rPr lang="es-MX" sz="2800" dirty="0"/>
              <a:t>D. BAUTISMO DEL ESPÍRITU SANTO. Se verá en otra lección.</a:t>
            </a:r>
          </a:p>
        </p:txBody>
      </p:sp>
    </p:spTree>
    <p:extLst>
      <p:ext uri="{BB962C8B-B14F-4D97-AF65-F5344CB8AC3E}">
        <p14:creationId xmlns:p14="http://schemas.microsoft.com/office/powerpoint/2010/main" val="1593617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05342"/>
            <a:ext cx="8557652" cy="4401205"/>
          </a:xfrm>
          <a:prstGeom prst="rect">
            <a:avLst/>
          </a:prstGeom>
        </p:spPr>
        <p:txBody>
          <a:bodyPr wrap="square">
            <a:spAutoFit/>
          </a:bodyPr>
          <a:lstStyle/>
          <a:p>
            <a:pPr algn="just"/>
            <a:r>
              <a:rPr lang="es-MX" sz="4000" b="1" dirty="0"/>
              <a:t>VI.- IMPORTANCIA DEL BAUTISMO </a:t>
            </a:r>
          </a:p>
          <a:p>
            <a:pPr algn="just"/>
            <a:r>
              <a:rPr lang="es-MX" sz="2400" dirty="0"/>
              <a:t>¿Por qué se debe bautizar el nuevo creyente? </a:t>
            </a:r>
          </a:p>
          <a:p>
            <a:pPr algn="just"/>
            <a:r>
              <a:rPr lang="es-MX" sz="2400" dirty="0"/>
              <a:t>A. PORQUE NUESTRO SEÑOR JESUCRISTO LO ORDENÓ. El dijo a sus discípulos que bautizaran a los creyentes. Jesús dijo en Marcos 16:16: </a:t>
            </a:r>
            <a:r>
              <a:rPr lang="es-MX" sz="2400" b="1" dirty="0"/>
              <a:t>“El que creyere y fuere bautizado será salvo”. </a:t>
            </a:r>
            <a:r>
              <a:rPr lang="es-MX" sz="2400" dirty="0"/>
              <a:t>El nuevo creyente acepta a Cristo también como su Señor, por consiguiente; debe obedecerle en todo. Pero también, el bautismo es un hermoso testimonio público de fe en Jesucristo. El que dice que cree en Cristo, no debe rehusar por ningún motivo el bautizarse. El que no se quiere bautizar es porque en verdad no se ha entregado completamente a Cristo. Hechos 9:6,18.</a:t>
            </a:r>
          </a:p>
        </p:txBody>
      </p:sp>
    </p:spTree>
    <p:extLst>
      <p:ext uri="{BB962C8B-B14F-4D97-AF65-F5344CB8AC3E}">
        <p14:creationId xmlns:p14="http://schemas.microsoft.com/office/powerpoint/2010/main" val="2641611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8" y="1513097"/>
            <a:ext cx="8524601" cy="3970318"/>
          </a:xfrm>
          <a:prstGeom prst="rect">
            <a:avLst/>
          </a:prstGeom>
        </p:spPr>
        <p:txBody>
          <a:bodyPr wrap="square">
            <a:spAutoFit/>
          </a:bodyPr>
          <a:lstStyle/>
          <a:p>
            <a:pPr algn="just"/>
            <a:r>
              <a:rPr lang="es-MX" sz="2800" dirty="0"/>
              <a:t>B. JESÚS LE DICE A NICODEMO. </a:t>
            </a:r>
          </a:p>
          <a:p>
            <a:pPr algn="just"/>
            <a:r>
              <a:rPr lang="es-MX" sz="2800" dirty="0"/>
              <a:t>Juan 3:5: </a:t>
            </a:r>
            <a:r>
              <a:rPr lang="es-MX" sz="2800" b="1" dirty="0"/>
              <a:t>“De cierto, de cierto te digo, que el que no naciere de agua y del espíritu, NO puede entrar en el reino de Dios”</a:t>
            </a:r>
            <a:r>
              <a:rPr lang="es-MX" sz="2800" dirty="0"/>
              <a:t>. Al decirle dos veces Él ‘de cierto, de cierto’, le está confirmando, que no hay otra manera de hacerla. Podemos decirlo así: ‘amén, amén te digo’, o ‘verdad, verdad te digo’. La doble afirmación de Jesús, nos revela no solo la importancia de este acto; sino que además; es una confirmación.</a:t>
            </a:r>
          </a:p>
        </p:txBody>
      </p:sp>
    </p:spTree>
    <p:extLst>
      <p:ext uri="{BB962C8B-B14F-4D97-AF65-F5344CB8AC3E}">
        <p14:creationId xmlns:p14="http://schemas.microsoft.com/office/powerpoint/2010/main" val="2011629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440699"/>
            <a:ext cx="8502568" cy="4154984"/>
          </a:xfrm>
          <a:prstGeom prst="rect">
            <a:avLst/>
          </a:prstGeom>
        </p:spPr>
        <p:txBody>
          <a:bodyPr wrap="square">
            <a:spAutoFit/>
          </a:bodyPr>
          <a:lstStyle/>
          <a:p>
            <a:pPr algn="just"/>
            <a:r>
              <a:rPr lang="es-MX" sz="4000" b="1" dirty="0"/>
              <a:t>VII.- PARA QUÉ SIRVE EL BAUTISMO </a:t>
            </a:r>
          </a:p>
          <a:p>
            <a:pPr algn="just"/>
            <a:r>
              <a:rPr lang="es-MX" sz="2800" dirty="0"/>
              <a:t>El bautismo es para perdón de pecados. Así dice hechos 2:38: </a:t>
            </a:r>
            <a:r>
              <a:rPr lang="es-MX" sz="2800" b="1" dirty="0"/>
              <a:t>“Arrepentíos, y </a:t>
            </a:r>
            <a:r>
              <a:rPr lang="es-MX" sz="2800" b="1" dirty="0" err="1"/>
              <a:t>bautí</a:t>
            </a:r>
            <a:r>
              <a:rPr lang="es-MX" sz="2800" b="1" dirty="0"/>
              <a:t>- cese cada uno de vosotros… para el perdón de los pecados”</a:t>
            </a:r>
            <a:r>
              <a:rPr lang="es-MX" sz="2800" dirty="0"/>
              <a:t>. A. “Ahora, pues, ¿por qué te detienes? Levántate y bautízate, y lava tus pecados, invocando su nombre”. Hechos 22.16. B</a:t>
            </a:r>
            <a:r>
              <a:rPr lang="es-MX" sz="2800" b="1" dirty="0"/>
              <a:t>. “y que se predicase en su nombre el arrepentimiento y el perdón de pecados en todas las naciones, comenzando desde Jerusalén”.</a:t>
            </a:r>
            <a:r>
              <a:rPr lang="es-MX" sz="2800" dirty="0"/>
              <a:t> Lucas 24:47</a:t>
            </a:r>
          </a:p>
        </p:txBody>
      </p:sp>
    </p:spTree>
    <p:extLst>
      <p:ext uri="{BB962C8B-B14F-4D97-AF65-F5344CB8AC3E}">
        <p14:creationId xmlns:p14="http://schemas.microsoft.com/office/powerpoint/2010/main" val="165992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1444302"/>
            <a:ext cx="8579686" cy="4339650"/>
          </a:xfrm>
          <a:prstGeom prst="rect">
            <a:avLst/>
          </a:prstGeom>
          <a:noFill/>
        </p:spPr>
        <p:txBody>
          <a:bodyPr wrap="square" rtlCol="0">
            <a:spAutoFit/>
          </a:bodyPr>
          <a:lstStyle/>
          <a:p>
            <a:pPr algn="ctr"/>
            <a:r>
              <a:rPr lang="es-MX" sz="13800" b="1" dirty="0"/>
              <a:t>EL BAUTISMO</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62971"/>
            <a:ext cx="8557652" cy="5016758"/>
          </a:xfrm>
          <a:prstGeom prst="rect">
            <a:avLst/>
          </a:prstGeom>
        </p:spPr>
        <p:txBody>
          <a:bodyPr wrap="square">
            <a:spAutoFit/>
          </a:bodyPr>
          <a:lstStyle/>
          <a:p>
            <a:pPr algn="just"/>
            <a:r>
              <a:rPr lang="es-MX" sz="4000" b="1" dirty="0"/>
              <a:t>VIII.-FÓRMULA BAUTISMAL, O NOMBRE USADO PARA SER BAUTIZADO </a:t>
            </a:r>
          </a:p>
          <a:p>
            <a:pPr algn="just"/>
            <a:r>
              <a:rPr lang="es-MX" sz="2400" dirty="0"/>
              <a:t>En este aspecto, hay disensión en muchos. </a:t>
            </a:r>
          </a:p>
          <a:p>
            <a:pPr marL="342900" indent="-342900" algn="just">
              <a:buAutoNum type="alphaUcPeriod"/>
            </a:pPr>
            <a:r>
              <a:rPr lang="es-MX" sz="2400" dirty="0"/>
              <a:t>EN EL NOMBRE DE JESUCRISTO. Usada por los discípulos. </a:t>
            </a:r>
          </a:p>
          <a:p>
            <a:pPr algn="just"/>
            <a:r>
              <a:rPr lang="es-MX" sz="2400" dirty="0"/>
              <a:t>B. EN EL NOMBRE DEL PADRE, DEL HIJO Y DEL ESPÍRITU SANTO. Usada hasta el siglo III después de Cristo. Usada por la Iglesia tradicional hasta el día de hoy, por las iglesias que han salido de los reformadores Calvino, Lutero, etc. </a:t>
            </a:r>
          </a:p>
          <a:p>
            <a:pPr algn="just"/>
            <a:r>
              <a:rPr lang="es-MX" sz="2400" dirty="0"/>
              <a:t>C. EN EL NOMBRE DEL PADRE, DEL HIJO, DEL ESPÍRITU SANTO; Y EN EL NOMBRE DE JESUCRISTO. Esto dicen algunos: `para no equivocarse´. Esta práctica la realizan </a:t>
            </a:r>
            <a:r>
              <a:rPr lang="es-MX" sz="2400" dirty="0">
                <a:solidFill>
                  <a:srgbClr val="FF0000"/>
                </a:solidFill>
              </a:rPr>
              <a:t>49</a:t>
            </a:r>
            <a:r>
              <a:rPr lang="es-MX" sz="2400" dirty="0"/>
              <a:t> aquellos que no tienen convicción bíblica; respecto al bautismo.</a:t>
            </a:r>
          </a:p>
        </p:txBody>
      </p:sp>
    </p:spTree>
    <p:extLst>
      <p:ext uri="{BB962C8B-B14F-4D97-AF65-F5344CB8AC3E}">
        <p14:creationId xmlns:p14="http://schemas.microsoft.com/office/powerpoint/2010/main" val="1280024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08378"/>
            <a:ext cx="8513584" cy="3908762"/>
          </a:xfrm>
          <a:prstGeom prst="rect">
            <a:avLst/>
          </a:prstGeom>
        </p:spPr>
        <p:txBody>
          <a:bodyPr wrap="square">
            <a:spAutoFit/>
          </a:bodyPr>
          <a:lstStyle/>
          <a:p>
            <a:pPr algn="just"/>
            <a:r>
              <a:rPr lang="es-MX" sz="4000" b="1" dirty="0"/>
              <a:t>IX.- CITAS BÍBLICAS QUE RESPALDAN BAUTISMO EN EL NOMBRE DE JESÚS </a:t>
            </a:r>
          </a:p>
          <a:p>
            <a:pPr algn="just"/>
            <a:r>
              <a:rPr lang="es-MX" sz="2800" dirty="0"/>
              <a:t>Podemos ver muchos textos que afirman y confirman, que los discípulos usaban el nombre de Jesucristo para bautizar. Y aunque no vamos a detenernos mucho, pues veremos una lección que nos hablará sobre quién es el verdadero Dios; pero si mencionaremos algunas citas bíblicas que apoyan esta enseñanza:</a:t>
            </a:r>
          </a:p>
        </p:txBody>
      </p:sp>
    </p:spTree>
    <p:extLst>
      <p:ext uri="{BB962C8B-B14F-4D97-AF65-F5344CB8AC3E}">
        <p14:creationId xmlns:p14="http://schemas.microsoft.com/office/powerpoint/2010/main" val="79602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657894"/>
            <a:ext cx="8339769" cy="3539430"/>
          </a:xfrm>
          <a:prstGeom prst="rect">
            <a:avLst/>
          </a:prstGeom>
        </p:spPr>
        <p:txBody>
          <a:bodyPr wrap="square">
            <a:spAutoFit/>
          </a:bodyPr>
          <a:lstStyle/>
          <a:p>
            <a:pPr marL="514350" indent="-514350" algn="just">
              <a:buAutoNum type="alphaUcPeriod"/>
            </a:pPr>
            <a:r>
              <a:rPr lang="es-MX" sz="2800" dirty="0"/>
              <a:t>Lucas 24:47: </a:t>
            </a:r>
            <a:r>
              <a:rPr lang="es-MX" sz="2800" b="1" dirty="0"/>
              <a:t>“y que se predicase en su nombre el </a:t>
            </a:r>
          </a:p>
          <a:p>
            <a:pPr algn="just"/>
            <a:r>
              <a:rPr lang="es-MX" sz="2800" b="1" dirty="0"/>
              <a:t>arrepentimiento y el perdón de pecados en todas las naciones, comenzando desde Jerusalén”.</a:t>
            </a:r>
          </a:p>
          <a:p>
            <a:pPr algn="just"/>
            <a:r>
              <a:rPr lang="es-MX" sz="2800" b="1" dirty="0"/>
              <a:t> </a:t>
            </a:r>
          </a:p>
          <a:p>
            <a:pPr algn="just"/>
            <a:r>
              <a:rPr lang="es-MX" sz="2800" dirty="0"/>
              <a:t>B. Hechos 2.38: </a:t>
            </a:r>
            <a:r>
              <a:rPr lang="es-MX" sz="2800" b="1" dirty="0"/>
              <a:t>“Pedro les dijo: Arrepentíos, y bautícese cada uno de vosotros en el nombre de Jesucristo para perdón de los pecados; y recibiréis el don del Espíritu Santo”.</a:t>
            </a:r>
          </a:p>
        </p:txBody>
      </p:sp>
    </p:spTree>
    <p:extLst>
      <p:ext uri="{BB962C8B-B14F-4D97-AF65-F5344CB8AC3E}">
        <p14:creationId xmlns:p14="http://schemas.microsoft.com/office/powerpoint/2010/main" val="3217452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95759" y="1305342"/>
            <a:ext cx="8218583" cy="4524315"/>
          </a:xfrm>
          <a:prstGeom prst="rect">
            <a:avLst/>
          </a:prstGeom>
        </p:spPr>
        <p:txBody>
          <a:bodyPr wrap="square">
            <a:spAutoFit/>
          </a:bodyPr>
          <a:lstStyle/>
          <a:p>
            <a:pPr algn="just"/>
            <a:r>
              <a:rPr lang="es-MX" sz="2400" dirty="0"/>
              <a:t>C. Hechos 8:12-16: </a:t>
            </a:r>
          </a:p>
          <a:p>
            <a:pPr algn="just"/>
            <a:r>
              <a:rPr lang="es-MX" sz="2400" b="1" dirty="0"/>
              <a:t>“Pero cuando creyeron a Felipe, que anunciaba el evangelio del reino de Dios y el nombre de Jesucristo, se bautizaban hombres y mujeres. También creyó Simón mismo, y habiéndose bautizado, estaba siempre con Felipe; y viendo las señales y grandes milagros que se hacían, estaba atónito. Cuando los apóstoles que estaban en Jerusalén oyeron que Samaria había recibido la palabra de Dios, enviaron allá a Pedro y a Juan; los cuales, habiendo venido, oraron por ellos para que recibiesen el Espíritu </a:t>
            </a:r>
            <a:r>
              <a:rPr lang="es-MX" sz="2400" b="1" dirty="0" err="1"/>
              <a:t>Santo;porque</a:t>
            </a:r>
            <a:r>
              <a:rPr lang="es-MX" sz="2400" b="1" dirty="0"/>
              <a:t> aún no había descendido sobre ninguno de ellos, sino que solamente habían sido bautizados en el nombre de Jesús”.</a:t>
            </a:r>
          </a:p>
        </p:txBody>
      </p:sp>
    </p:spTree>
    <p:extLst>
      <p:ext uri="{BB962C8B-B14F-4D97-AF65-F5344CB8AC3E}">
        <p14:creationId xmlns:p14="http://schemas.microsoft.com/office/powerpoint/2010/main" val="2455966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87300"/>
            <a:ext cx="8557652" cy="4893647"/>
          </a:xfrm>
          <a:prstGeom prst="rect">
            <a:avLst/>
          </a:prstGeom>
        </p:spPr>
        <p:txBody>
          <a:bodyPr wrap="square">
            <a:spAutoFit/>
          </a:bodyPr>
          <a:lstStyle/>
          <a:p>
            <a:pPr algn="just"/>
            <a:r>
              <a:rPr lang="es-MX" sz="2400" dirty="0"/>
              <a:t>D. Hechos 10:47-48: </a:t>
            </a:r>
            <a:r>
              <a:rPr lang="es-MX" sz="2400" b="1" dirty="0"/>
              <a:t>“Entonces respondió Pedro: ¿Puede acaso alguno impedir el agua, para que no sean bautizados estos que han recibido el Espíritu Santo también como nosotros? Y mandó bautizarles en el nombre del Señor Jesús. Entonces le rogaron que se quedase por algunos días”. </a:t>
            </a:r>
          </a:p>
          <a:p>
            <a:pPr algn="just"/>
            <a:r>
              <a:rPr lang="es-MX" sz="2400" dirty="0"/>
              <a:t>E. Hechos 19:3-7: </a:t>
            </a:r>
            <a:r>
              <a:rPr lang="es-MX" sz="2400" b="1" dirty="0"/>
              <a:t>“Entonces dijo: ¿En qué, pues, fuisteis bautizados? Ellos dijeron: En el bautismo de Juan. Dijo Pablo: Juan bautizó con bautismo de arrepentimiento, diciendo al pueblo que creyesen en aquel que vendría después de él, esto es, en Jesús el Cristo. Cuando oyeron esto, fueron bautizados en el nombre del Señor Jesús. Y habiéndoles impuesto Pablo las manos, vino sobre ellos el Espíritu Santo; y hablaban en lenguas, y profetizaban. Eran por todos unos doce hombres”.</a:t>
            </a:r>
          </a:p>
        </p:txBody>
      </p:sp>
    </p:spTree>
    <p:extLst>
      <p:ext uri="{BB962C8B-B14F-4D97-AF65-F5344CB8AC3E}">
        <p14:creationId xmlns:p14="http://schemas.microsoft.com/office/powerpoint/2010/main" val="897752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4741" y="1624843"/>
            <a:ext cx="8086381" cy="3539430"/>
          </a:xfrm>
          <a:prstGeom prst="rect">
            <a:avLst/>
          </a:prstGeom>
        </p:spPr>
        <p:txBody>
          <a:bodyPr wrap="square">
            <a:spAutoFit/>
          </a:bodyPr>
          <a:lstStyle/>
          <a:p>
            <a:pPr algn="just"/>
            <a:r>
              <a:rPr lang="es-MX" sz="2800" dirty="0"/>
              <a:t>NOTA: EN TODA LA BIBLIA NO HAY NINGUNA CITA, que nos afirme que las personas eran bautizadas en otro nombre; que no sea el de Jesucristo. Así lo enseñó la Iglesia primitiva. </a:t>
            </a:r>
          </a:p>
          <a:p>
            <a:pPr algn="just"/>
            <a:r>
              <a:rPr lang="es-MX" sz="2800" dirty="0"/>
              <a:t>Por eso Pedro dijo en hechos 4:12: </a:t>
            </a:r>
          </a:p>
          <a:p>
            <a:pPr algn="just"/>
            <a:r>
              <a:rPr lang="es-MX" sz="2800" b="1" dirty="0"/>
              <a:t>“y en ningún otro hay salvación; porque no hay otro nombre bajo el cielo, dado a los hombres, en que podamos ser salvos”.</a:t>
            </a:r>
          </a:p>
        </p:txBody>
      </p:sp>
    </p:spTree>
    <p:extLst>
      <p:ext uri="{BB962C8B-B14F-4D97-AF65-F5344CB8AC3E}">
        <p14:creationId xmlns:p14="http://schemas.microsoft.com/office/powerpoint/2010/main" val="266337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73988"/>
            <a:ext cx="8535618" cy="5016758"/>
          </a:xfrm>
          <a:prstGeom prst="rect">
            <a:avLst/>
          </a:prstGeom>
        </p:spPr>
        <p:txBody>
          <a:bodyPr wrap="square">
            <a:spAutoFit/>
          </a:bodyPr>
          <a:lstStyle/>
          <a:p>
            <a:pPr algn="just"/>
            <a:r>
              <a:rPr lang="es-MX" sz="4000" b="1" dirty="0"/>
              <a:t>X.- EL BAUTISMO EN EL NOMBRE DE JESÚS </a:t>
            </a:r>
          </a:p>
          <a:p>
            <a:pPr algn="just"/>
            <a:r>
              <a:rPr lang="es-MX" sz="2400" dirty="0"/>
              <a:t>A través del tiempo, la Iglesia ha tenido una gran controversia. Ya que la fórmula bautismal de Mateo 28:19, no tiene el mismo significado para todos. Además, que también ese pasaje es el único que contiene dicha fórmula: </a:t>
            </a:r>
            <a:r>
              <a:rPr lang="es-MX" sz="2400" b="1" dirty="0"/>
              <a:t>“Por tanto, id, y haced discípulos a todas las naciones, bautizándolos en el nombre del Padre, y del Hijo, y del Espíritu Santo”. </a:t>
            </a:r>
            <a:r>
              <a:rPr lang="es-MX" sz="2400" dirty="0"/>
              <a:t>El resto de los pasajes utilizan el nombre de Jesús: </a:t>
            </a:r>
            <a:r>
              <a:rPr lang="es-MX" sz="2400" b="1" dirty="0"/>
              <a:t>“Y comenzando desde Moisés, y siguiendo por todos los profetas, les declaraba en todas las Escrituras lo que de él decían”. </a:t>
            </a:r>
            <a:r>
              <a:rPr lang="es-MX" sz="2400" dirty="0"/>
              <a:t>Lucas 24:27. </a:t>
            </a:r>
            <a:r>
              <a:rPr lang="es-MX" sz="2400" b="1" dirty="0"/>
              <a:t>“bautícese cada uno de vosotros en el nombre de Jesucristo”.</a:t>
            </a:r>
            <a:r>
              <a:rPr lang="es-MX" sz="2400" dirty="0"/>
              <a:t> Hechos 2:38.</a:t>
            </a:r>
          </a:p>
        </p:txBody>
      </p:sp>
    </p:spTree>
    <p:extLst>
      <p:ext uri="{BB962C8B-B14F-4D97-AF65-F5344CB8AC3E}">
        <p14:creationId xmlns:p14="http://schemas.microsoft.com/office/powerpoint/2010/main" val="1890114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7624" y="1188889"/>
            <a:ext cx="8207566" cy="4832092"/>
          </a:xfrm>
          <a:prstGeom prst="rect">
            <a:avLst/>
          </a:prstGeom>
        </p:spPr>
        <p:txBody>
          <a:bodyPr wrap="square">
            <a:spAutoFit/>
          </a:bodyPr>
          <a:lstStyle/>
          <a:p>
            <a:pPr marL="342900" indent="-342900" algn="just">
              <a:buAutoNum type="alphaUcPeriod"/>
            </a:pPr>
            <a:r>
              <a:rPr lang="es-MX" sz="2800" dirty="0"/>
              <a:t>Hechos 8:16: </a:t>
            </a:r>
            <a:r>
              <a:rPr lang="es-MX" sz="2800" b="1" dirty="0"/>
              <a:t>“porque aún no había descendido sobre ninguno de ellos, sino que </a:t>
            </a:r>
          </a:p>
          <a:p>
            <a:pPr algn="just"/>
            <a:r>
              <a:rPr lang="es-MX" sz="2800" b="1" dirty="0"/>
              <a:t>solamente habían sido bautizados en el nombre de Jesús”.</a:t>
            </a:r>
          </a:p>
          <a:p>
            <a:pPr algn="just"/>
            <a:r>
              <a:rPr lang="es-MX" sz="2800" b="1" dirty="0"/>
              <a:t> </a:t>
            </a:r>
          </a:p>
          <a:p>
            <a:pPr algn="just"/>
            <a:r>
              <a:rPr lang="es-MX" sz="2800" dirty="0"/>
              <a:t>B. Romanos 6:3: </a:t>
            </a:r>
            <a:r>
              <a:rPr lang="es-MX" sz="2800" b="1" dirty="0"/>
              <a:t>“¿O no sabéis que todos los que hemos sido bautizados en Cristo Jesús, hemos sido bautizados en su muerte?”.</a:t>
            </a:r>
          </a:p>
          <a:p>
            <a:pPr algn="just"/>
            <a:r>
              <a:rPr lang="es-MX" sz="2800" b="1" dirty="0"/>
              <a:t> </a:t>
            </a:r>
          </a:p>
          <a:p>
            <a:pPr algn="just"/>
            <a:r>
              <a:rPr lang="es-MX" sz="2800" dirty="0"/>
              <a:t>C. Hechos 19:5: </a:t>
            </a:r>
            <a:r>
              <a:rPr lang="es-MX" sz="2800" b="1" dirty="0"/>
              <a:t>“Cuando oyeron esto, fueron bautizados en el nombre del Señor Jesús”.</a:t>
            </a:r>
          </a:p>
        </p:txBody>
      </p:sp>
    </p:spTree>
    <p:extLst>
      <p:ext uri="{BB962C8B-B14F-4D97-AF65-F5344CB8AC3E}">
        <p14:creationId xmlns:p14="http://schemas.microsoft.com/office/powerpoint/2010/main" val="2470626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2540" y="1116490"/>
            <a:ext cx="8460954" cy="4832092"/>
          </a:xfrm>
          <a:prstGeom prst="rect">
            <a:avLst/>
          </a:prstGeom>
        </p:spPr>
        <p:txBody>
          <a:bodyPr wrap="square">
            <a:spAutoFit/>
          </a:bodyPr>
          <a:lstStyle/>
          <a:p>
            <a:pPr algn="just"/>
            <a:r>
              <a:rPr lang="es-MX" sz="2800" dirty="0"/>
              <a:t>D. Hechos 10:48: </a:t>
            </a:r>
            <a:r>
              <a:rPr lang="es-MX" sz="2800" b="1" dirty="0"/>
              <a:t>“Y mandó bautizarles en el nombre del Señor Jesús”. </a:t>
            </a:r>
          </a:p>
          <a:p>
            <a:pPr algn="just"/>
            <a:r>
              <a:rPr lang="es-MX" sz="2800" dirty="0"/>
              <a:t>E. 1 Juan 2:12: </a:t>
            </a:r>
            <a:r>
              <a:rPr lang="es-MX" sz="2800" b="1" dirty="0"/>
              <a:t>“Os escribo a vosotros, hijitos, porque vuestros pecados os han sido perdonados por su nombre”. </a:t>
            </a:r>
          </a:p>
          <a:p>
            <a:pPr algn="just"/>
            <a:r>
              <a:rPr lang="es-MX" sz="2800" dirty="0"/>
              <a:t>F. Hechos 22:16: </a:t>
            </a:r>
            <a:r>
              <a:rPr lang="es-MX" sz="2800" b="1" dirty="0"/>
              <a:t>“Ahora, pues, ¿por qué te detienes? Levántate y bautízate, y lava tus pecados, invocando su nombre”. </a:t>
            </a:r>
          </a:p>
          <a:p>
            <a:pPr algn="just"/>
            <a:r>
              <a:rPr lang="es-MX" sz="2800" dirty="0"/>
              <a:t>G. Hechos 10:43: </a:t>
            </a:r>
            <a:r>
              <a:rPr lang="es-MX" sz="2800" b="1" dirty="0"/>
              <a:t>“De éste dan testimonio todos los profetas, que todos los que en él creyeren, recibirán perdón de pecados por su nombre”.</a:t>
            </a:r>
          </a:p>
        </p:txBody>
      </p:sp>
    </p:spTree>
    <p:extLst>
      <p:ext uri="{BB962C8B-B14F-4D97-AF65-F5344CB8AC3E}">
        <p14:creationId xmlns:p14="http://schemas.microsoft.com/office/powerpoint/2010/main" val="2812266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7623" y="1299094"/>
            <a:ext cx="8295701" cy="4524315"/>
          </a:xfrm>
          <a:prstGeom prst="rect">
            <a:avLst/>
          </a:prstGeom>
        </p:spPr>
        <p:txBody>
          <a:bodyPr wrap="square">
            <a:spAutoFit/>
          </a:bodyPr>
          <a:lstStyle/>
          <a:p>
            <a:pPr algn="just"/>
            <a:r>
              <a:rPr lang="es-MX" sz="3200" dirty="0"/>
              <a:t>H. Juan 20:31: </a:t>
            </a:r>
            <a:r>
              <a:rPr lang="es-MX" sz="3200" b="1" dirty="0"/>
              <a:t>“Pero éstas se han escrito para que creáis que Jesús es el Cristo, el Hijo de Dios, y para que creyendo, tengáis vida en su nombre”</a:t>
            </a:r>
            <a:r>
              <a:rPr lang="es-MX" sz="3200" dirty="0"/>
              <a:t>. </a:t>
            </a:r>
          </a:p>
          <a:p>
            <a:pPr algn="just"/>
            <a:endParaRPr lang="es-MX" sz="3200" dirty="0"/>
          </a:p>
          <a:p>
            <a:pPr algn="just"/>
            <a:r>
              <a:rPr lang="es-MX" sz="3200" dirty="0"/>
              <a:t>I. Juan usa la referencia de nacer de nuevo, empleada en Juan 3:5: </a:t>
            </a:r>
            <a:r>
              <a:rPr lang="es-MX" sz="3200" b="1" dirty="0"/>
              <a:t>“…el que no naciere de agua y del Espíritu, no puede entrar en el reino de Dios”. </a:t>
            </a:r>
          </a:p>
        </p:txBody>
      </p:sp>
    </p:spTree>
    <p:extLst>
      <p:ext uri="{BB962C8B-B14F-4D97-AF65-F5344CB8AC3E}">
        <p14:creationId xmlns:p14="http://schemas.microsoft.com/office/powerpoint/2010/main" val="380691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1692" y="1628507"/>
            <a:ext cx="8284684" cy="2677656"/>
          </a:xfrm>
          <a:prstGeom prst="rect">
            <a:avLst/>
          </a:prstGeom>
        </p:spPr>
        <p:txBody>
          <a:bodyPr wrap="square">
            <a:spAutoFit/>
          </a:bodyPr>
          <a:lstStyle/>
          <a:p>
            <a:pPr algn="just"/>
            <a:r>
              <a:rPr lang="es-MX" sz="4000" b="1" dirty="0"/>
              <a:t>BASE BÍBLICA: </a:t>
            </a:r>
          </a:p>
          <a:p>
            <a:pPr algn="just"/>
            <a:r>
              <a:rPr lang="es-MX" sz="3200" dirty="0"/>
              <a:t>Hechos 2:38 “Pedro les dijo: Arrepentíos, y bautícese cada uno de vosotros en el nombre de Jesucristo para perdón de los pecados; y recibiréis el don del Espíritu Santo”. </a:t>
            </a:r>
          </a:p>
        </p:txBody>
      </p:sp>
    </p:spTree>
    <p:extLst>
      <p:ext uri="{BB962C8B-B14F-4D97-AF65-F5344CB8AC3E}">
        <p14:creationId xmlns:p14="http://schemas.microsoft.com/office/powerpoint/2010/main" val="4057244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69984"/>
            <a:ext cx="8557652" cy="4893647"/>
          </a:xfrm>
          <a:prstGeom prst="rect">
            <a:avLst/>
          </a:prstGeom>
        </p:spPr>
        <p:txBody>
          <a:bodyPr wrap="square">
            <a:spAutoFit/>
          </a:bodyPr>
          <a:lstStyle/>
          <a:p>
            <a:pPr algn="just"/>
            <a:r>
              <a:rPr lang="es-MX" sz="2400" dirty="0"/>
              <a:t>Cuando hablamos del texto: </a:t>
            </a:r>
            <a:r>
              <a:rPr lang="es-MX" sz="2400" b="1" dirty="0"/>
              <a:t>“Por tanto, id, y haced discípulos a todas las naciones, bautizándolos en el nombre del Padre, y del Hijo, y del Espíritu Santo”. </a:t>
            </a:r>
            <a:r>
              <a:rPr lang="es-MX" sz="2400" dirty="0"/>
              <a:t>Es el único lugar en toda la Biblia donde se halla esta expresión. Y si esa era la fórmula, o las palabras que se debían repetir sobre un candidato a recibir el bautismo; no se halla ningún ejemplo de tal caso o bautismo en la Biblia. Analicemos este mandato del Señor. Él dijo: </a:t>
            </a:r>
            <a:r>
              <a:rPr lang="es-MX" sz="2400" b="1" dirty="0"/>
              <a:t>“bautizándolos en el nombre”. </a:t>
            </a:r>
            <a:r>
              <a:rPr lang="es-MX" sz="2400" dirty="0"/>
              <a:t>Observe bien que él no usó el plural ‘en los nombres’. Su afirmación fue en singular: </a:t>
            </a:r>
            <a:r>
              <a:rPr lang="es-MX" sz="2400" b="1" dirty="0"/>
              <a:t>“En el nombre”. </a:t>
            </a:r>
            <a:r>
              <a:rPr lang="es-MX" sz="2400" dirty="0"/>
              <a:t>Tampoco dijo en los títulos, sino en el nombre. El Señor Jesús se estaba refiriendo a un nombre en particular. El énfasis es sobre el nombre, el nombre es el objeto principal de la comisión. La pregunta importante que nos debemos hacer: ¿Cuál Nombre?</a:t>
            </a:r>
          </a:p>
        </p:txBody>
      </p:sp>
    </p:spTree>
    <p:extLst>
      <p:ext uri="{BB962C8B-B14F-4D97-AF65-F5344CB8AC3E}">
        <p14:creationId xmlns:p14="http://schemas.microsoft.com/office/powerpoint/2010/main" val="2399290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4037"/>
            <a:ext cx="8513584" cy="4031873"/>
          </a:xfrm>
          <a:prstGeom prst="rect">
            <a:avLst/>
          </a:prstGeom>
        </p:spPr>
        <p:txBody>
          <a:bodyPr wrap="square">
            <a:spAutoFit/>
          </a:bodyPr>
          <a:lstStyle/>
          <a:p>
            <a:pPr algn="just"/>
            <a:r>
              <a:rPr lang="es-MX" sz="4000" b="1" dirty="0"/>
              <a:t>CONCLUSIÓN</a:t>
            </a:r>
            <a:r>
              <a:rPr lang="es-MX" sz="3600" b="1" dirty="0"/>
              <a:t> </a:t>
            </a:r>
          </a:p>
          <a:p>
            <a:pPr algn="just"/>
            <a:r>
              <a:rPr lang="es-MX" sz="2400" dirty="0"/>
              <a:t>¿</a:t>
            </a:r>
            <a:r>
              <a:rPr lang="es-MX" sz="2400" dirty="0" err="1"/>
              <a:t>Quiéres</a:t>
            </a:r>
            <a:r>
              <a:rPr lang="es-MX" sz="2400" dirty="0"/>
              <a:t> ser salvo? Es hora de tomar decisiones, de hacer cosas que cambien tu camino; que molden tu vida. El bautismo nos sumerge dentro de aguas cristalinas, que fluyen para vida eterna. Ríos de agua viva, corrientes que nos hacen nadar en aguas de salud. Leer Ezequiel 47:1-12. </a:t>
            </a:r>
            <a:r>
              <a:rPr lang="es-MX" sz="2400" b="1" dirty="0"/>
              <a:t>“Y toda alma viviente que nadare por dondequiera que entraren estos 2 ríos (bautismo en agua y del espíritu), vivirá; y habrá muchísimos peces por haber entrado allá estas aguas, y recibirán sanidad; y vivirá todo lo que entrare a este río…”. </a:t>
            </a:r>
            <a:r>
              <a:rPr lang="es-MX" sz="2400" dirty="0"/>
              <a:t>47:9</a:t>
            </a:r>
            <a:r>
              <a:rPr lang="es-MX" sz="1600" dirty="0"/>
              <a:t>.</a:t>
            </a:r>
          </a:p>
        </p:txBody>
      </p:sp>
    </p:spTree>
    <p:extLst>
      <p:ext uri="{BB962C8B-B14F-4D97-AF65-F5344CB8AC3E}">
        <p14:creationId xmlns:p14="http://schemas.microsoft.com/office/powerpoint/2010/main" val="420988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74674"/>
            <a:ext cx="8524601" cy="3662541"/>
          </a:xfrm>
          <a:prstGeom prst="rect">
            <a:avLst/>
          </a:prstGeom>
        </p:spPr>
        <p:txBody>
          <a:bodyPr wrap="square">
            <a:spAutoFit/>
          </a:bodyPr>
          <a:lstStyle/>
          <a:p>
            <a:pPr algn="just"/>
            <a:r>
              <a:rPr lang="es-MX" sz="4000" b="1" dirty="0"/>
              <a:t>INTRODUCCIÓN </a:t>
            </a:r>
          </a:p>
          <a:p>
            <a:pPr algn="just"/>
            <a:r>
              <a:rPr lang="es-MX" sz="3200" dirty="0"/>
              <a:t>El único camino a la salvación es Jesucristo, querer encontrar el camino sin buscar a Jesucristo es el gran error de esta humanidad; solo en Cristo se encuentra la vida. </a:t>
            </a:r>
          </a:p>
          <a:p>
            <a:pPr algn="just"/>
            <a:r>
              <a:rPr lang="es-MX" sz="3200" dirty="0"/>
              <a:t>Jesús dijo en Juan 14:6: </a:t>
            </a:r>
            <a:r>
              <a:rPr lang="es-MX" sz="3200" b="1" dirty="0"/>
              <a:t>“Yo soy el camino, la verdad y la vida”. </a:t>
            </a:r>
          </a:p>
        </p:txBody>
      </p:sp>
    </p:spTree>
    <p:extLst>
      <p:ext uri="{BB962C8B-B14F-4D97-AF65-F5344CB8AC3E}">
        <p14:creationId xmlns:p14="http://schemas.microsoft.com/office/powerpoint/2010/main" val="397143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7" y="1722417"/>
            <a:ext cx="8273667" cy="3970318"/>
          </a:xfrm>
          <a:prstGeom prst="rect">
            <a:avLst/>
          </a:prstGeom>
        </p:spPr>
        <p:txBody>
          <a:bodyPr wrap="square">
            <a:spAutoFit/>
          </a:bodyPr>
          <a:lstStyle/>
          <a:p>
            <a:pPr algn="just"/>
            <a:r>
              <a:rPr lang="es-MX" sz="2800" dirty="0"/>
              <a:t>Marcos 16:15-16: </a:t>
            </a:r>
            <a:r>
              <a:rPr lang="es-MX" sz="2800" b="1" dirty="0"/>
              <a:t>“Y les dijo: Id por todo el mundo y predicad el evangelio a toda criatura. El que creyere y fuere bautizado, será salvo; mas el que no creyere, será condenado”. </a:t>
            </a:r>
          </a:p>
          <a:p>
            <a:pPr algn="just"/>
            <a:r>
              <a:rPr lang="es-MX" sz="2800" dirty="0"/>
              <a:t>El mandato de Jesucristo sigue siendo el mismo hasta que Él venga, debemos creer y obedecer a esa fe; haciendo un pacto con Jesucristo mediante el bautismo. En la dispensación de la ley, el pacto era la </a:t>
            </a:r>
            <a:r>
              <a:rPr lang="es-MX" sz="2800" dirty="0" err="1"/>
              <a:t>circunsición</a:t>
            </a:r>
            <a:r>
              <a:rPr lang="es-MX" sz="2800" dirty="0"/>
              <a:t>. </a:t>
            </a:r>
          </a:p>
          <a:p>
            <a:pPr algn="just"/>
            <a:r>
              <a:rPr lang="es-MX" sz="2800" dirty="0"/>
              <a:t>En la dispensación de la gracia, es el BAUTISMO.</a:t>
            </a:r>
          </a:p>
        </p:txBody>
      </p:sp>
    </p:spTree>
    <p:extLst>
      <p:ext uri="{BB962C8B-B14F-4D97-AF65-F5344CB8AC3E}">
        <p14:creationId xmlns:p14="http://schemas.microsoft.com/office/powerpoint/2010/main" val="1800731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0675" y="1525691"/>
            <a:ext cx="8240617" cy="3724096"/>
          </a:xfrm>
          <a:prstGeom prst="rect">
            <a:avLst/>
          </a:prstGeom>
        </p:spPr>
        <p:txBody>
          <a:bodyPr wrap="square">
            <a:spAutoFit/>
          </a:bodyPr>
          <a:lstStyle/>
          <a:p>
            <a:pPr algn="just"/>
            <a:r>
              <a:rPr lang="es-MX" sz="4000" b="1" dirty="0"/>
              <a:t>I.- SIGNIFICADO DEL BAUTISMO </a:t>
            </a:r>
          </a:p>
          <a:p>
            <a:pPr algn="just"/>
            <a:r>
              <a:rPr lang="es-MX" sz="2800" dirty="0"/>
              <a:t>Romanos 6:3-4: </a:t>
            </a:r>
            <a:r>
              <a:rPr lang="es-MX" sz="2800" b="1" dirty="0"/>
              <a:t>“¿O no sabéis que todos los que hemos sido bautizados en Cristo Jesús, hemos sido bautizados en su muerte? Porque somos sepultados juntamente con él para muerte por el bautismo, a fin de que como Cristo resucitó de los muertos por la gloria del Padre, así también nosotros andemos en vida nueva”.</a:t>
            </a:r>
          </a:p>
        </p:txBody>
      </p:sp>
    </p:spTree>
    <p:extLst>
      <p:ext uri="{BB962C8B-B14F-4D97-AF65-F5344CB8AC3E}">
        <p14:creationId xmlns:p14="http://schemas.microsoft.com/office/powerpoint/2010/main" val="38990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591792"/>
            <a:ext cx="8361802" cy="4031873"/>
          </a:xfrm>
          <a:prstGeom prst="rect">
            <a:avLst/>
          </a:prstGeom>
        </p:spPr>
        <p:txBody>
          <a:bodyPr wrap="square">
            <a:spAutoFit/>
          </a:bodyPr>
          <a:lstStyle/>
          <a:p>
            <a:pPr algn="just"/>
            <a:r>
              <a:rPr lang="es-MX" sz="3200" dirty="0"/>
              <a:t>Muerte, sepultura y resurrección de Jesucristo; es lo que el bautismo representa en este acto tan significativo; ya que es el pacto mediante el cual se acepta la muerte de Cristo, como propiciación por nuestros pecados. </a:t>
            </a:r>
          </a:p>
          <a:p>
            <a:pPr algn="just"/>
            <a:r>
              <a:rPr lang="es-MX" sz="3200" dirty="0"/>
              <a:t>Después de recibir a Cristo por la fe, es muy importante que esa fe nos lleve a obedecer al Señor; en el acto del bautismo.</a:t>
            </a:r>
          </a:p>
        </p:txBody>
      </p:sp>
    </p:spTree>
    <p:extLst>
      <p:ext uri="{BB962C8B-B14F-4D97-AF65-F5344CB8AC3E}">
        <p14:creationId xmlns:p14="http://schemas.microsoft.com/office/powerpoint/2010/main" val="22041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130649"/>
            <a:ext cx="8546635" cy="4832092"/>
          </a:xfrm>
          <a:prstGeom prst="rect">
            <a:avLst/>
          </a:prstGeom>
        </p:spPr>
        <p:txBody>
          <a:bodyPr wrap="square">
            <a:spAutoFit/>
          </a:bodyPr>
          <a:lstStyle/>
          <a:p>
            <a:pPr algn="just"/>
            <a:r>
              <a:rPr lang="es-MX" sz="2800" dirty="0"/>
              <a:t>El significado de la palabra bautismo, viene de la palabra “</a:t>
            </a:r>
            <a:r>
              <a:rPr lang="es-MX" sz="2800" dirty="0" err="1"/>
              <a:t>baptizar</a:t>
            </a:r>
            <a:r>
              <a:rPr lang="es-MX" sz="2800" dirty="0"/>
              <a:t>”; que indica el modo de llevar a cabo esta ordenanza. Literalmente significa: sumergir, zambullir. Por más que ciertas personas defiendan el modo de administrar esta ordenanza por la aspersión, no hay fundamento bíblico que la avale. Sin embargo, las Escrituras nos dan el fundamento necesario para declarar; el modo de llevar a cabo dicha ordenanza. </a:t>
            </a:r>
          </a:p>
          <a:p>
            <a:pPr algn="just"/>
            <a:r>
              <a:rPr lang="es-MX" sz="2800" dirty="0"/>
              <a:t>El Gran Diccionario Larousse, que incluye la etimología de las palabras; dice: “bautizar” (del latín </a:t>
            </a:r>
            <a:r>
              <a:rPr lang="es-MX" sz="2800" dirty="0" err="1"/>
              <a:t>baptizare</a:t>
            </a:r>
            <a:r>
              <a:rPr lang="es-MX" sz="2800" dirty="0"/>
              <a:t> gr. </a:t>
            </a:r>
            <a:r>
              <a:rPr lang="es-MX" sz="2800" dirty="0" err="1"/>
              <a:t>baptizo</a:t>
            </a:r>
            <a:r>
              <a:rPr lang="es-MX" sz="2800" dirty="0"/>
              <a:t>, zambullir, bautizar). </a:t>
            </a:r>
          </a:p>
        </p:txBody>
      </p:sp>
    </p:spTree>
    <p:extLst>
      <p:ext uri="{BB962C8B-B14F-4D97-AF65-F5344CB8AC3E}">
        <p14:creationId xmlns:p14="http://schemas.microsoft.com/office/powerpoint/2010/main" val="871610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58741"/>
            <a:ext cx="8491551" cy="3477875"/>
          </a:xfrm>
          <a:prstGeom prst="rect">
            <a:avLst/>
          </a:prstGeom>
        </p:spPr>
        <p:txBody>
          <a:bodyPr wrap="square">
            <a:spAutoFit/>
          </a:bodyPr>
          <a:lstStyle/>
          <a:p>
            <a:pPr algn="just"/>
            <a:r>
              <a:rPr lang="es-MX" sz="4000" b="1" dirty="0"/>
              <a:t>II.- EL EJEMPLO MAS GRANDE: JESÚS Y SUS SEGUIDORES </a:t>
            </a:r>
          </a:p>
          <a:p>
            <a:pPr algn="just"/>
            <a:r>
              <a:rPr lang="es-MX" sz="2800" dirty="0"/>
              <a:t>A. NUESTRO SEÑOR JESUCRISTO AL SER BAUTIZADO. </a:t>
            </a:r>
          </a:p>
          <a:p>
            <a:pPr algn="just"/>
            <a:r>
              <a:rPr lang="es-MX" sz="2800" b="1" dirty="0"/>
              <a:t>“subió luego del agua”. </a:t>
            </a:r>
            <a:r>
              <a:rPr lang="es-MX" sz="2800" dirty="0"/>
              <a:t>Mateo 3:16: </a:t>
            </a:r>
            <a:r>
              <a:rPr lang="es-MX" sz="2800" b="1" dirty="0"/>
              <a:t>“Y Jesús, después que fue bautizado, subió luego del agua; y he aquí cielos le fueron abiertos, y vio al Espíritu de Dios que descendía como paloma, y venía sobre él”.</a:t>
            </a:r>
          </a:p>
        </p:txBody>
      </p:sp>
    </p:spTree>
    <p:extLst>
      <p:ext uri="{BB962C8B-B14F-4D97-AF65-F5344CB8AC3E}">
        <p14:creationId xmlns:p14="http://schemas.microsoft.com/office/powerpoint/2010/main" val="42224653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613</TotalTime>
  <Words>2878</Words>
  <Application>Microsoft Office PowerPoint</Application>
  <PresentationFormat>Presentación en pantalla (4:3)</PresentationFormat>
  <Paragraphs>82</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ariel ramirez</cp:lastModifiedBy>
  <cp:revision>69</cp:revision>
  <dcterms:created xsi:type="dcterms:W3CDTF">2016-01-29T05:02:58Z</dcterms:created>
  <dcterms:modified xsi:type="dcterms:W3CDTF">2018-05-29T01:15:56Z</dcterms:modified>
  <cp:category/>
</cp:coreProperties>
</file>