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56" r:id="rId3"/>
    <p:sldId id="257" r:id="rId4"/>
    <p:sldId id="259" r:id="rId5"/>
    <p:sldId id="260" r:id="rId6"/>
    <p:sldId id="262" r:id="rId7"/>
    <p:sldId id="263" r:id="rId8"/>
    <p:sldId id="264" r:id="rId9"/>
    <p:sldId id="266" r:id="rId10"/>
    <p:sldId id="268" r:id="rId11"/>
    <p:sldId id="270" r:id="rId12"/>
    <p:sldId id="271" r:id="rId13"/>
    <p:sldId id="272" r:id="rId14"/>
    <p:sldId id="273" r:id="rId15"/>
    <p:sldId id="274" r:id="rId16"/>
    <p:sldId id="276" r:id="rId17"/>
    <p:sldId id="277" r:id="rId18"/>
    <p:sldId id="279" r:id="rId19"/>
    <p:sldId id="281" r:id="rId20"/>
    <p:sldId id="282" r:id="rId21"/>
    <p:sldId id="284" r:id="rId22"/>
    <p:sldId id="286" r:id="rId23"/>
    <p:sldId id="288" r:id="rId24"/>
    <p:sldId id="289" r:id="rId25"/>
    <p:sldId id="291" r:id="rId2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02/02/2018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76137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1025525"/>
            <a:ext cx="8385463" cy="5063548"/>
          </a:xfrm>
        </p:spPr>
        <p:txBody>
          <a:bodyPr>
            <a:normAutofit/>
          </a:bodyPr>
          <a:lstStyle/>
          <a:p>
            <a:pPr marL="0" indent="0" algn="just">
              <a:buNone/>
            </a:pPr>
            <a:r>
              <a:rPr lang="es-MX" dirty="0"/>
              <a:t>Desde este versículo hasta el 22 se nos narra a quienes se nombró para dirigir en la alabanza delante de Dios y del pueblo</a:t>
            </a:r>
            <a:r>
              <a:rPr lang="es-MX" dirty="0" smtClean="0"/>
              <a:t>.</a:t>
            </a:r>
          </a:p>
          <a:p>
            <a:pPr marL="0" indent="0" algn="just">
              <a:buNone/>
            </a:pPr>
            <a:r>
              <a:rPr lang="es-MX" dirty="0"/>
              <a:t>La función principal de este ministerio es llevar a cabo los actos de adoración a través de la música y los cánticos, pero también se podrían incluir una variedad de actos artísticos que tienen como propósito exaltar el nombre de Dios; y dirigir a cada uno de los asistentes en la adoración hacia Dios y tocando las cuerdas sensibles de la emoción. Entre otros actos se podrían considerar: La danza espiritual, obras de teatro dramatizadas, actos de mímica, etc.</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194700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2118" y="1202171"/>
            <a:ext cx="8385463" cy="4351338"/>
          </a:xfrm>
        </p:spPr>
        <p:txBody>
          <a:bodyPr>
            <a:normAutofit/>
          </a:bodyPr>
          <a:lstStyle/>
          <a:p>
            <a:pPr marL="0" indent="0" algn="just">
              <a:buNone/>
            </a:pPr>
            <a:r>
              <a:rPr lang="es-MX" sz="3200" dirty="0"/>
              <a:t>Pablo hace referencia a estos momentos, de manera muy lacónica lo siguiente: </a:t>
            </a:r>
            <a:endParaRPr lang="es-MX" sz="3200" dirty="0" smtClean="0"/>
          </a:p>
          <a:p>
            <a:pPr marL="0" indent="0" algn="just">
              <a:buNone/>
            </a:pPr>
            <a:r>
              <a:rPr lang="es-MX" sz="3200" b="1" dirty="0" smtClean="0"/>
              <a:t>“</a:t>
            </a:r>
            <a:r>
              <a:rPr lang="es-MX" sz="3200" b="1" dirty="0"/>
              <a:t>No os</a:t>
            </a:r>
            <a:r>
              <a:rPr lang="es-MX" sz="3200" dirty="0"/>
              <a:t> </a:t>
            </a:r>
            <a:r>
              <a:rPr lang="es-MX" sz="3200" b="1" dirty="0"/>
              <a:t>embriaguéis con vino, en lo cual hay disolución; antes bien sed llenos del Espíritu, </a:t>
            </a:r>
            <a:r>
              <a:rPr lang="es-MX" sz="3200" b="1" dirty="0" smtClean="0"/>
              <a:t>hablando </a:t>
            </a:r>
            <a:r>
              <a:rPr lang="es-MX" sz="3200" b="1" dirty="0"/>
              <a:t>entre vosotros con salmos, con himnos y cánticos espirituales, cantando y ala-bando al Señor en vuestros”. </a:t>
            </a:r>
            <a:endParaRPr lang="es-MX" sz="3200" b="1" dirty="0" smtClean="0"/>
          </a:p>
          <a:p>
            <a:pPr marL="0" indent="0" algn="just">
              <a:buNone/>
            </a:pPr>
            <a:r>
              <a:rPr lang="es-MX" sz="3200" b="1" dirty="0"/>
              <a:t> </a:t>
            </a:r>
            <a:r>
              <a:rPr lang="es-MX" sz="3200" b="1" dirty="0" smtClean="0"/>
              <a:t>                                                          </a:t>
            </a:r>
            <a:r>
              <a:rPr lang="es-MX" sz="3200" dirty="0" smtClean="0"/>
              <a:t>Efesios </a:t>
            </a:r>
            <a:r>
              <a:rPr lang="es-MX" sz="3200" dirty="0"/>
              <a:t>5:18-20.</a:t>
            </a:r>
          </a:p>
        </p:txBody>
      </p:sp>
    </p:spTree>
    <p:extLst>
      <p:ext uri="{BB962C8B-B14F-4D97-AF65-F5344CB8AC3E}">
        <p14:creationId xmlns:p14="http://schemas.microsoft.com/office/powerpoint/2010/main" val="339796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95688"/>
            <a:ext cx="8385463" cy="4351338"/>
          </a:xfrm>
        </p:spPr>
        <p:txBody>
          <a:bodyPr/>
          <a:lstStyle/>
          <a:p>
            <a:pPr marL="0" indent="0" algn="just">
              <a:buNone/>
            </a:pPr>
            <a:r>
              <a:rPr lang="es-MX" sz="3200" b="1" dirty="0"/>
              <a:t>“¿Qué, pues? Oraré con el espíritu, pero oraré también con el entendimiento; cantaré con el espíritu, pero cantaré también con el entendimiento. Porque si bendices sólo con el espíritu, el que ocupa lugar de simple oyente, ¿cómo dirá el Amén a tu acción de gracias? pues no sabe lo que has dicho”. </a:t>
            </a:r>
            <a:endParaRPr lang="es-MX" sz="3200" b="1" dirty="0" smtClean="0"/>
          </a:p>
          <a:p>
            <a:pPr marL="0" indent="0" algn="just">
              <a:buNone/>
            </a:pPr>
            <a:r>
              <a:rPr lang="es-MX" sz="3200" b="1" dirty="0"/>
              <a:t> </a:t>
            </a:r>
            <a:r>
              <a:rPr lang="es-MX" sz="3200" b="1" dirty="0" smtClean="0"/>
              <a:t>                                                </a:t>
            </a:r>
            <a:r>
              <a:rPr lang="es-MX" sz="3200" dirty="0" smtClean="0"/>
              <a:t>1 </a:t>
            </a:r>
            <a:r>
              <a:rPr lang="es-MX" sz="3200" dirty="0"/>
              <a:t>Corintios 14:15,16.</a:t>
            </a:r>
          </a:p>
          <a:p>
            <a:pPr marL="0" indent="0">
              <a:buNone/>
            </a:pPr>
            <a:endParaRPr lang="es-MX" dirty="0"/>
          </a:p>
        </p:txBody>
      </p:sp>
    </p:spTree>
    <p:extLst>
      <p:ext uri="{BB962C8B-B14F-4D97-AF65-F5344CB8AC3E}">
        <p14:creationId xmlns:p14="http://schemas.microsoft.com/office/powerpoint/2010/main" val="17597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DON DE INTERCESIÓN</a:t>
            </a:r>
            <a:endParaRPr lang="es-MX" b="1" dirty="0">
              <a:latin typeface="+mn-lt"/>
            </a:endParaRPr>
          </a:p>
        </p:txBody>
      </p:sp>
      <p:sp>
        <p:nvSpPr>
          <p:cNvPr id="7" name="Marcador de contenido 6"/>
          <p:cNvSpPr>
            <a:spLocks noGrp="1"/>
          </p:cNvSpPr>
          <p:nvPr>
            <p:ph idx="1"/>
          </p:nvPr>
        </p:nvSpPr>
        <p:spPr>
          <a:xfrm>
            <a:off x="374073" y="2047009"/>
            <a:ext cx="8385463" cy="4129954"/>
          </a:xfrm>
        </p:spPr>
        <p:txBody>
          <a:bodyPr/>
          <a:lstStyle/>
          <a:p>
            <a:pPr marL="0" indent="0" algn="just">
              <a:buNone/>
            </a:pPr>
            <a:r>
              <a:rPr lang="es-MX" sz="3600" dirty="0"/>
              <a:t>El Diccionario Bíblico dice que la intercesión es: </a:t>
            </a:r>
            <a:r>
              <a:rPr lang="es-MX" sz="3600" b="1" i="1" dirty="0"/>
              <a:t>“Súplica u oración en favor de otros; una</a:t>
            </a:r>
            <a:r>
              <a:rPr lang="es-MX" sz="3600" b="1" dirty="0"/>
              <a:t> </a:t>
            </a:r>
            <a:r>
              <a:rPr lang="es-MX" sz="3600" b="1" i="1" dirty="0"/>
              <a:t>mediación. La expresión aparece unas pocas veces en la Biblia, aunque hay muchos </a:t>
            </a:r>
            <a:r>
              <a:rPr lang="es-MX" sz="3600" b="1" i="1" dirty="0" smtClean="0"/>
              <a:t>ejemplos </a:t>
            </a:r>
            <a:r>
              <a:rPr lang="es-MX" sz="3600" b="1" i="1" dirty="0"/>
              <a:t>de oraciones intercesoras”.</a:t>
            </a:r>
            <a:endParaRPr lang="es-MX" sz="3600" b="1" dirty="0"/>
          </a:p>
          <a:p>
            <a:pPr marL="0" indent="0">
              <a:buNone/>
            </a:pPr>
            <a:endParaRPr lang="es-MX" dirty="0"/>
          </a:p>
        </p:txBody>
      </p:sp>
    </p:spTree>
    <p:extLst>
      <p:ext uri="{BB962C8B-B14F-4D97-AF65-F5344CB8AC3E}">
        <p14:creationId xmlns:p14="http://schemas.microsoft.com/office/powerpoint/2010/main" val="867863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545071"/>
            <a:ext cx="8385463" cy="4351338"/>
          </a:xfrm>
        </p:spPr>
        <p:txBody>
          <a:bodyPr>
            <a:normAutofit/>
          </a:bodyPr>
          <a:lstStyle/>
          <a:p>
            <a:pPr marL="0" indent="0" algn="just">
              <a:buNone/>
            </a:pPr>
            <a:r>
              <a:rPr lang="es-MX" sz="3200" dirty="0"/>
              <a:t>En el A. T. el término aparece como verbo, </a:t>
            </a:r>
            <a:r>
              <a:rPr lang="es-MX" sz="3200" dirty="0" err="1"/>
              <a:t>traduc-ción</a:t>
            </a:r>
            <a:r>
              <a:rPr lang="es-MX" sz="3200" dirty="0"/>
              <a:t> del </a:t>
            </a:r>
            <a:r>
              <a:rPr lang="es-MX" sz="3200" dirty="0" err="1"/>
              <a:t>heb</a:t>
            </a:r>
            <a:r>
              <a:rPr lang="es-MX" sz="3200" dirty="0"/>
              <a:t>. </a:t>
            </a:r>
            <a:r>
              <a:rPr lang="es-MX" sz="3200" dirty="0" err="1"/>
              <a:t>pâga</a:t>
            </a:r>
            <a:r>
              <a:rPr lang="es-MX" sz="3200" dirty="0"/>
              <a:t>{, “encontrarse” (en un sentido derivado, “acercarse a alguien para pedir algo en favor de otro”), aunque sólo 2 veces aparece el verbo “interceder” (</a:t>
            </a:r>
            <a:r>
              <a:rPr lang="es-MX" sz="3200" dirty="0" err="1"/>
              <a:t>Gn</a:t>
            </a:r>
            <a:r>
              <a:rPr lang="es-MX" sz="3200" dirty="0"/>
              <a:t>. 23:8; </a:t>
            </a:r>
            <a:r>
              <a:rPr lang="es-MX" sz="3200" dirty="0" err="1"/>
              <a:t>Est</a:t>
            </a:r>
            <a:r>
              <a:rPr lang="es-MX" sz="3200" dirty="0"/>
              <a:t>. 4:8; </a:t>
            </a:r>
            <a:r>
              <a:rPr lang="es-MX" sz="3200" dirty="0" err="1"/>
              <a:t>expresio-nes</a:t>
            </a:r>
            <a:r>
              <a:rPr lang="es-MX" sz="3200" dirty="0"/>
              <a:t> equivalentes aparecen con otras palabras en </a:t>
            </a:r>
            <a:r>
              <a:rPr lang="es-MX" sz="3200" dirty="0" err="1"/>
              <a:t>Jer</a:t>
            </a:r>
            <a:r>
              <a:rPr lang="es-MX" sz="3200" dirty="0"/>
              <a:t>. 7:16; 27:18; 36:25; </a:t>
            </a:r>
            <a:r>
              <a:rPr lang="es-MX" sz="3200" dirty="0" err="1"/>
              <a:t>Is</a:t>
            </a:r>
            <a:r>
              <a:rPr lang="es-MX" sz="3200" dirty="0"/>
              <a:t>. 53:12).</a:t>
            </a:r>
          </a:p>
        </p:txBody>
      </p:sp>
    </p:spTree>
    <p:extLst>
      <p:ext uri="{BB962C8B-B14F-4D97-AF65-F5344CB8AC3E}">
        <p14:creationId xmlns:p14="http://schemas.microsoft.com/office/powerpoint/2010/main" val="415194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2510" y="1205346"/>
            <a:ext cx="8385463" cy="4784581"/>
          </a:xfrm>
        </p:spPr>
        <p:txBody>
          <a:bodyPr/>
          <a:lstStyle/>
          <a:p>
            <a:pPr marL="0" indent="0" algn="just">
              <a:buNone/>
            </a:pPr>
            <a:r>
              <a:rPr lang="es-MX" sz="3200" dirty="0"/>
              <a:t>En el NT se expresa el mismo concepto por </a:t>
            </a:r>
            <a:r>
              <a:rPr lang="es-MX" sz="3200" dirty="0" smtClean="0"/>
              <a:t>medio </a:t>
            </a:r>
            <a:r>
              <a:rPr lang="es-MX" sz="3200" dirty="0"/>
              <a:t>del verbo gr. </a:t>
            </a:r>
            <a:r>
              <a:rPr lang="es-MX" sz="3200" dirty="0" err="1"/>
              <a:t>Entunján</a:t>
            </a:r>
            <a:r>
              <a:rPr lang="es-MX" sz="3200" dirty="0"/>
              <a:t> (Ro. 8:26, 27, 34; He. 7:25). </a:t>
            </a:r>
            <a:endParaRPr lang="es-MX" sz="3200" dirty="0" smtClean="0"/>
          </a:p>
          <a:p>
            <a:pPr marL="0" indent="0" algn="just">
              <a:buNone/>
            </a:pPr>
            <a:r>
              <a:rPr lang="es-MX" sz="3200" dirty="0" smtClean="0"/>
              <a:t>En </a:t>
            </a:r>
            <a:r>
              <a:rPr lang="es-MX" sz="3200" dirty="0"/>
              <a:t>1 Ti. 2:1 y 4:5 aparece la misma idea, aunque vertida de otro modo, como traducción del gr. </a:t>
            </a:r>
            <a:r>
              <a:rPr lang="es-MX" sz="3200" dirty="0" err="1"/>
              <a:t>énteuxis</a:t>
            </a:r>
            <a:r>
              <a:rPr lang="es-MX" sz="3200" dirty="0" smtClean="0"/>
              <a:t>.</a:t>
            </a:r>
          </a:p>
          <a:p>
            <a:pPr marL="0" indent="0" algn="just">
              <a:buNone/>
            </a:pPr>
            <a:r>
              <a:rPr lang="es-MX" sz="3200" dirty="0"/>
              <a:t>Dice el gran diccionario de la lengua española, que intercesión es: </a:t>
            </a:r>
            <a:r>
              <a:rPr lang="es-MX" sz="3200" i="1" dirty="0"/>
              <a:t>“</a:t>
            </a:r>
            <a:r>
              <a:rPr lang="es-MX" sz="3200" b="1" i="1" dirty="0"/>
              <a:t>Acción y resultado de</a:t>
            </a:r>
            <a:r>
              <a:rPr lang="es-MX" sz="3200" b="1" dirty="0"/>
              <a:t> </a:t>
            </a:r>
            <a:r>
              <a:rPr lang="es-MX" sz="3200" b="1" i="1" dirty="0"/>
              <a:t>interceder o abogar por algo o por alguien”.</a:t>
            </a:r>
            <a:endParaRPr lang="es-MX" sz="3200" b="1" dirty="0"/>
          </a:p>
          <a:p>
            <a:pPr marL="0" indent="0" algn="just">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2657113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57300"/>
            <a:ext cx="8385463" cy="4919663"/>
          </a:xfrm>
        </p:spPr>
        <p:txBody>
          <a:bodyPr/>
          <a:lstStyle/>
          <a:p>
            <a:pPr marL="0" indent="0" algn="just">
              <a:buNone/>
            </a:pPr>
            <a:r>
              <a:rPr lang="es-MX" b="1" dirty="0"/>
              <a:t>“¿Está alguno entre vosotros afligido? Haga oración. ¿Está alguno alegre? Cante </a:t>
            </a:r>
            <a:r>
              <a:rPr lang="es-MX" b="1" dirty="0" smtClean="0"/>
              <a:t>alabanzas</a:t>
            </a:r>
            <a:r>
              <a:rPr lang="es-MX" b="1" dirty="0"/>
              <a:t>. ¿Está alguno enfermo entre vosotros? Llame a los ancianos de la iglesia, y oren por él, ungiéndole con aceite en el nombre del Señor. Y la oración de fe salvará al </a:t>
            </a:r>
            <a:r>
              <a:rPr lang="es-MX" b="1" dirty="0" smtClean="0"/>
              <a:t>enfermo</a:t>
            </a:r>
            <a:r>
              <a:rPr lang="es-MX" b="1" dirty="0"/>
              <a:t>, y el Señor lo levantará; y si hubiere cometido pecados, le serán perdonados. </a:t>
            </a:r>
            <a:r>
              <a:rPr lang="es-MX" b="1" dirty="0" smtClean="0"/>
              <a:t>Confesaos </a:t>
            </a:r>
            <a:r>
              <a:rPr lang="es-MX" b="1" dirty="0"/>
              <a:t>vuestras ofensas unos a otros, y orad unos por otros, para que seáis sanados. </a:t>
            </a:r>
            <a:r>
              <a:rPr lang="es-MX" b="1" dirty="0" smtClean="0"/>
              <a:t>La </a:t>
            </a:r>
            <a:r>
              <a:rPr lang="es-MX" b="1" dirty="0"/>
              <a:t>oración eficaz del justo puede mucho”. </a:t>
            </a:r>
            <a:r>
              <a:rPr lang="es-MX" dirty="0"/>
              <a:t>Santiago 5:13-16.</a:t>
            </a:r>
          </a:p>
        </p:txBody>
      </p:sp>
    </p:spTree>
    <p:extLst>
      <p:ext uri="{BB962C8B-B14F-4D97-AF65-F5344CB8AC3E}">
        <p14:creationId xmlns:p14="http://schemas.microsoft.com/office/powerpoint/2010/main" val="2523766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2510" y="1347643"/>
            <a:ext cx="8385463" cy="4351338"/>
          </a:xfrm>
        </p:spPr>
        <p:txBody>
          <a:bodyPr/>
          <a:lstStyle/>
          <a:p>
            <a:pPr marL="0" indent="0" algn="just">
              <a:buNone/>
            </a:pPr>
            <a:r>
              <a:rPr lang="es-MX" sz="3600" dirty="0"/>
              <a:t>Este don es muy importante su ejercicio en el </a:t>
            </a:r>
            <a:r>
              <a:rPr lang="es-MX" sz="3600" dirty="0" smtClean="0"/>
              <a:t>altar</a:t>
            </a:r>
            <a:r>
              <a:rPr lang="es-MX" sz="3600" dirty="0"/>
              <a:t>, tiene que ver con la atención de los </a:t>
            </a:r>
            <a:r>
              <a:rPr lang="es-MX" sz="3600" dirty="0" smtClean="0"/>
              <a:t>asistentes </a:t>
            </a:r>
            <a:r>
              <a:rPr lang="es-MX" sz="3600" dirty="0"/>
              <a:t>necesitados por alguna situación; que está llevando sobre sus hombros y que Dios quiere y puede extenderles la mano</a:t>
            </a:r>
            <a:r>
              <a:rPr lang="es-MX" sz="3600" dirty="0" smtClean="0"/>
              <a:t>.</a:t>
            </a:r>
          </a:p>
          <a:p>
            <a:pPr marL="0" indent="0" algn="just">
              <a:buNone/>
            </a:pPr>
            <a:r>
              <a:rPr lang="es-MX" sz="3600" dirty="0"/>
              <a:t>Por lo que quienes tengan este llamado, tienen la gran oportunidad de ejercer su ministerio.</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589609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49482"/>
            <a:ext cx="8385463" cy="4992399"/>
          </a:xfrm>
        </p:spPr>
        <p:txBody>
          <a:bodyPr>
            <a:noAutofit/>
          </a:bodyPr>
          <a:lstStyle/>
          <a:p>
            <a:pPr marL="0" indent="0" algn="just">
              <a:buNone/>
            </a:pPr>
            <a:r>
              <a:rPr lang="es-MX" dirty="0"/>
              <a:t>Hay tantas situaciones que se presentan en la vida de los seres humanos y que </a:t>
            </a:r>
            <a:r>
              <a:rPr lang="es-MX" dirty="0" smtClean="0"/>
              <a:t>requieren </a:t>
            </a:r>
            <a:r>
              <a:rPr lang="es-MX" dirty="0"/>
              <a:t>de la intervención divina a través de este ministerio, pero se mencionarán solo unas pocas: Hay muchas personas que padecen enfermedades, también existen aquellos que necesitan ser liberados de influencias malignas, hay los que están necesitando ser llenos del Espíritu Santo, Hay problemas matrimoniales y familiares, necesitados económica-mente, y un sin </a:t>
            </a:r>
            <a:r>
              <a:rPr lang="es-MX" dirty="0" smtClean="0"/>
              <a:t>fin </a:t>
            </a:r>
            <a:r>
              <a:rPr lang="es-MX" dirty="0"/>
              <a:t>de </a:t>
            </a:r>
            <a:r>
              <a:rPr lang="es-MX" dirty="0" smtClean="0"/>
              <a:t>necesidades.</a:t>
            </a:r>
          </a:p>
          <a:p>
            <a:pPr marL="0" indent="0" algn="just">
              <a:buNone/>
            </a:pPr>
            <a:r>
              <a:rPr lang="es-MX" dirty="0"/>
              <a:t>Aquí funcionan de manera especial esta clase de dones, sin duda que Dios respaldará en muchos casos, y eso sirve para glorificar el nombre del Señor.</a:t>
            </a:r>
          </a:p>
          <a:p>
            <a:pPr marL="0" indent="0" algn="just">
              <a:buNone/>
            </a:pPr>
            <a:endParaRPr lang="es-MX" dirty="0"/>
          </a:p>
        </p:txBody>
      </p:sp>
    </p:spTree>
    <p:extLst>
      <p:ext uri="{BB962C8B-B14F-4D97-AF65-F5344CB8AC3E}">
        <p14:creationId xmlns:p14="http://schemas.microsoft.com/office/powerpoint/2010/main" val="3954980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4"/>
            </a:pPr>
            <a:r>
              <a:rPr lang="es-MX" b="1" dirty="0" smtClean="0">
                <a:latin typeface="+mn-lt"/>
              </a:rPr>
              <a:t>DON DE PROFECÍA</a:t>
            </a:r>
            <a:endParaRPr lang="es-MX" b="1" dirty="0">
              <a:latin typeface="+mn-lt"/>
            </a:endParaRPr>
          </a:p>
        </p:txBody>
      </p:sp>
      <p:sp>
        <p:nvSpPr>
          <p:cNvPr id="7" name="Marcador de contenido 6"/>
          <p:cNvSpPr>
            <a:spLocks noGrp="1"/>
          </p:cNvSpPr>
          <p:nvPr>
            <p:ph idx="1"/>
          </p:nvPr>
        </p:nvSpPr>
        <p:spPr>
          <a:xfrm>
            <a:off x="374072" y="1856798"/>
            <a:ext cx="8385463" cy="4351338"/>
          </a:xfrm>
        </p:spPr>
        <p:txBody>
          <a:bodyPr/>
          <a:lstStyle/>
          <a:p>
            <a:pPr marL="0" indent="0" algn="just">
              <a:buNone/>
            </a:pPr>
            <a:r>
              <a:rPr lang="es-MX" sz="3200" b="1" dirty="0"/>
              <a:t>“Seguid el amor; y procurad los dones espirituales, pero sobre todo que profeticéis. Porque el que habla en lenguas no habla a los hombres, sino a Dios; pues nadie le en-tiende, aunque por el Espíritu habla misterios. Pero el que profetiza habla a los </a:t>
            </a:r>
            <a:r>
              <a:rPr lang="es-MX" sz="3200" b="1" dirty="0" smtClean="0"/>
              <a:t>hombres </a:t>
            </a:r>
            <a:r>
              <a:rPr lang="es-MX" sz="3200" b="1" dirty="0"/>
              <a:t>para edificación, exhortación y consolación”. </a:t>
            </a:r>
            <a:endParaRPr lang="es-MX" sz="3200" b="1" dirty="0" smtClean="0"/>
          </a:p>
          <a:p>
            <a:pPr marL="0" indent="0" algn="just">
              <a:buNone/>
            </a:pPr>
            <a:r>
              <a:rPr lang="es-MX" sz="3200" b="1" dirty="0"/>
              <a:t> </a:t>
            </a:r>
            <a:r>
              <a:rPr lang="es-MX" sz="3200" b="1" dirty="0" smtClean="0"/>
              <a:t>                                                    </a:t>
            </a:r>
            <a:r>
              <a:rPr lang="es-MX" sz="3200" dirty="0" smtClean="0"/>
              <a:t>1 </a:t>
            </a:r>
            <a:r>
              <a:rPr lang="es-MX" sz="3200" dirty="0"/>
              <a:t>Corintios 14:1-3.</a:t>
            </a:r>
          </a:p>
          <a:p>
            <a:pPr marL="0" indent="0">
              <a:buNone/>
            </a:pPr>
            <a:endParaRPr lang="es-MX" dirty="0"/>
          </a:p>
        </p:txBody>
      </p:sp>
    </p:spTree>
    <p:extLst>
      <p:ext uri="{BB962C8B-B14F-4D97-AF65-F5344CB8AC3E}">
        <p14:creationId xmlns:p14="http://schemas.microsoft.com/office/powerpoint/2010/main" val="368525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DONES QUE OPERAN EN EL ALTAR</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buNone/>
            </a:pPr>
            <a:r>
              <a:rPr lang="es-MX" sz="3200" dirty="0" smtClean="0"/>
              <a:t>Salmos </a:t>
            </a:r>
            <a:r>
              <a:rPr lang="es-MX" sz="3200" dirty="0"/>
              <a:t>24:3-5</a:t>
            </a:r>
          </a:p>
          <a:p>
            <a:pPr marL="0" indent="0" algn="just">
              <a:buNone/>
            </a:pPr>
            <a:r>
              <a:rPr lang="es-MX" sz="3200" b="1" dirty="0" smtClean="0"/>
              <a:t>¿</a:t>
            </a:r>
            <a:r>
              <a:rPr lang="es-MX" sz="3200" b="1" dirty="0"/>
              <a:t>Quién subirá al monte de Jehová? ¿Y quién estará en su lugar santo? El limpio de manos y puro de corazón; El que no ha elevado su alma a cosas vanas, Ni jurado con engaño. </a:t>
            </a:r>
            <a:endParaRPr lang="es-MX" sz="3200" b="1" dirty="0" smtClean="0"/>
          </a:p>
          <a:p>
            <a:pPr marL="0" indent="0" algn="just">
              <a:buNone/>
            </a:pPr>
            <a:r>
              <a:rPr lang="es-MX" sz="3200" b="1" dirty="0" smtClean="0"/>
              <a:t>El </a:t>
            </a:r>
            <a:r>
              <a:rPr lang="es-MX" sz="3200" b="1" dirty="0"/>
              <a:t>recibirá bendición de Jehová, Y justicia del Dios de salvación”.</a:t>
            </a:r>
            <a:endParaRPr lang="es-MX" sz="3200" dirty="0"/>
          </a:p>
          <a:p>
            <a:pPr marL="0" indent="0">
              <a:buNone/>
            </a:pPr>
            <a:endParaRPr lang="es-MX" dirty="0"/>
          </a:p>
        </p:txBody>
      </p:sp>
    </p:spTree>
    <p:extLst>
      <p:ext uri="{BB962C8B-B14F-4D97-AF65-F5344CB8AC3E}">
        <p14:creationId xmlns:p14="http://schemas.microsoft.com/office/powerpoint/2010/main" val="621765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461943"/>
            <a:ext cx="8385463" cy="4351338"/>
          </a:xfrm>
        </p:spPr>
        <p:txBody>
          <a:bodyPr/>
          <a:lstStyle/>
          <a:p>
            <a:pPr marL="0" indent="0">
              <a:buNone/>
            </a:pPr>
            <a:r>
              <a:rPr lang="es-MX" sz="3200" dirty="0"/>
              <a:t>La función principal de este don, consiste en dar palabra de Dios a los congregantes, esta palabra siempre tendrá el propósito de edificar, </a:t>
            </a:r>
            <a:r>
              <a:rPr lang="es-MX" sz="3200" dirty="0" smtClean="0"/>
              <a:t>exhortar </a:t>
            </a:r>
            <a:r>
              <a:rPr lang="es-MX" sz="3200" dirty="0"/>
              <a:t>y consolar</a:t>
            </a:r>
            <a:r>
              <a:rPr lang="es-MX" sz="3200" dirty="0" smtClean="0"/>
              <a:t>.</a:t>
            </a:r>
          </a:p>
          <a:p>
            <a:pPr marL="0" indent="0">
              <a:buNone/>
            </a:pPr>
            <a:r>
              <a:rPr lang="es-MX" sz="3200" dirty="0"/>
              <a:t>Sin duda que también hay muchas situaciones que requieren de una palabra adecuada para ese caso muy particular, y Dios en su gran misericordia tiene esa palabra para cada uno de ellos y la da por medio de su iglesia.</a:t>
            </a:r>
          </a:p>
          <a:p>
            <a:pPr marL="0" indent="0">
              <a:buNone/>
            </a:pPr>
            <a:endParaRPr lang="es-MX" dirty="0"/>
          </a:p>
        </p:txBody>
      </p:sp>
    </p:spTree>
    <p:extLst>
      <p:ext uri="{BB962C8B-B14F-4D97-AF65-F5344CB8AC3E}">
        <p14:creationId xmlns:p14="http://schemas.microsoft.com/office/powerpoint/2010/main" val="226372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233342"/>
            <a:ext cx="8385463" cy="4824557"/>
          </a:xfrm>
        </p:spPr>
        <p:txBody>
          <a:bodyPr>
            <a:normAutofit/>
          </a:bodyPr>
          <a:lstStyle/>
          <a:p>
            <a:pPr marL="0" indent="0" algn="just">
              <a:buNone/>
            </a:pPr>
            <a:r>
              <a:rPr lang="es-MX" sz="3200" dirty="0"/>
              <a:t>Las formas más comunes que se saben se ha dado esa palabra, ha sido y es: por medio de la predicación, de la exposición de una enseñanza, por llamadas de atención, por medio de un consejo</a:t>
            </a:r>
            <a:r>
              <a:rPr lang="es-MX" sz="3200" dirty="0" smtClean="0"/>
              <a:t>.</a:t>
            </a:r>
          </a:p>
          <a:p>
            <a:pPr marL="0" indent="0" algn="just">
              <a:buNone/>
            </a:pPr>
            <a:r>
              <a:rPr lang="es-MX" sz="3200" dirty="0"/>
              <a:t>Muchas veces se ha dado una palabra en lenguas, y se interpreta y las personas reconocen; que eso era lo que necesitaban. En otras ocasiones alguien ha dado una palabra general o personal, y se ha aceptado que venía de Dios.</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2952827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2170"/>
            <a:ext cx="8385463" cy="4970030"/>
          </a:xfrm>
        </p:spPr>
        <p:txBody>
          <a:bodyPr>
            <a:normAutofit/>
          </a:bodyPr>
          <a:lstStyle/>
          <a:p>
            <a:pPr marL="0" indent="0" algn="just">
              <a:buNone/>
            </a:pPr>
            <a:r>
              <a:rPr lang="es-MX" sz="3200" dirty="0"/>
              <a:t>Hasta se tiene testimonio, de que al cantarse un himno el Señor ha respondido a una necesidad; o en una oración en voz alta, cuando alguien ha dado algún testimonio, esa palabra ha </a:t>
            </a:r>
            <a:r>
              <a:rPr lang="es-MX" sz="3200" dirty="0" smtClean="0"/>
              <a:t>traído </a:t>
            </a:r>
            <a:r>
              <a:rPr lang="es-MX" sz="3200" dirty="0"/>
              <a:t>la respuesta necesitada, etc. </a:t>
            </a:r>
            <a:endParaRPr lang="es-MX" sz="3200" dirty="0" smtClean="0"/>
          </a:p>
          <a:p>
            <a:pPr marL="0" indent="0" algn="just">
              <a:buNone/>
            </a:pPr>
            <a:r>
              <a:rPr lang="es-MX" sz="3200" dirty="0" smtClean="0"/>
              <a:t>Todo </a:t>
            </a:r>
            <a:r>
              <a:rPr lang="es-MX" sz="3200" dirty="0"/>
              <a:t>ello cabe en este don</a:t>
            </a:r>
            <a:r>
              <a:rPr lang="es-MX" sz="3200" dirty="0" smtClean="0"/>
              <a:t>.</a:t>
            </a:r>
          </a:p>
          <a:p>
            <a:pPr marL="0" indent="0" algn="just">
              <a:buNone/>
            </a:pPr>
            <a:r>
              <a:rPr lang="es-MX" sz="3200" dirty="0"/>
              <a:t>Es básico tener presente que Dios tiene una palabra para cada situación y ocasión, a nosotros solo nos corresponde expresarla cuando ésta llega:</a:t>
            </a:r>
          </a:p>
          <a:p>
            <a:pPr marL="0" indent="0" algn="just">
              <a:buNone/>
            </a:pPr>
            <a:endParaRPr lang="es-MX" dirty="0"/>
          </a:p>
        </p:txBody>
      </p:sp>
    </p:spTree>
    <p:extLst>
      <p:ext uri="{BB962C8B-B14F-4D97-AF65-F5344CB8AC3E}">
        <p14:creationId xmlns:p14="http://schemas.microsoft.com/office/powerpoint/2010/main" val="1583937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441161"/>
            <a:ext cx="8385463" cy="4351338"/>
          </a:xfrm>
        </p:spPr>
        <p:txBody>
          <a:bodyPr>
            <a:normAutofit/>
          </a:bodyPr>
          <a:lstStyle/>
          <a:p>
            <a:pPr marL="0" indent="0" algn="just">
              <a:buNone/>
            </a:pPr>
            <a:r>
              <a:rPr lang="es-MX" b="1" dirty="0"/>
              <a:t>“Tenemos también la palabra profética más segura, a la cual hacéis bien en estar aten-tos como a una antorcha que alumbra en lugar oscuro, hasta que el día esclarezca y el lucero de la mañana salga en vuestros corazones; entendiendo primero esto, que ninguna profecía de la Escritura es de interpretación privada, porque nunca la profecía fue traída por voluntad humana, sino que los santos hombres de Dios hablaron siendo inspirados por el Espíritu Santo”. </a:t>
            </a:r>
            <a:endParaRPr lang="es-MX" b="1" dirty="0" smtClean="0"/>
          </a:p>
          <a:p>
            <a:pPr marL="0" indent="0" algn="just">
              <a:buNone/>
            </a:pPr>
            <a:r>
              <a:rPr lang="es-MX" b="1" dirty="0"/>
              <a:t> </a:t>
            </a:r>
            <a:r>
              <a:rPr lang="es-MX" b="1" dirty="0" smtClean="0"/>
              <a:t>                                                                   </a:t>
            </a:r>
            <a:r>
              <a:rPr lang="es-MX" dirty="0" smtClean="0"/>
              <a:t>2 </a:t>
            </a:r>
            <a:r>
              <a:rPr lang="es-MX" dirty="0"/>
              <a:t>Pedro 1:19-21.</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894362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a:t>Dios es quien decide quienes son los que pueden, o deben participar de manera más directa; en las </a:t>
            </a:r>
            <a:r>
              <a:rPr lang="es-MX" sz="3200" dirty="0" smtClean="0"/>
              <a:t>funciones </a:t>
            </a:r>
            <a:r>
              <a:rPr lang="es-MX" sz="3200" dirty="0"/>
              <a:t>que se llevan a cabo en el altar, ya que Él es quién ha impartido las capacidades para ello</a:t>
            </a:r>
            <a:r>
              <a:rPr lang="es-MX" sz="3200" dirty="0" smtClean="0"/>
              <a:t>.</a:t>
            </a:r>
          </a:p>
          <a:p>
            <a:pPr marL="0" indent="0" algn="just">
              <a:buNone/>
            </a:pPr>
            <a:r>
              <a:rPr lang="es-MX" sz="3200" dirty="0"/>
              <a:t>Por lo que es conveniente que se tenga cuidado de ello, ya que si se quiere la aprobación de Dios; lo mejor es actuar con esa </a:t>
            </a:r>
            <a:r>
              <a:rPr lang="es-MX" sz="3200" dirty="0" smtClean="0"/>
              <a:t>convicción.</a:t>
            </a:r>
            <a:endParaRPr lang="es-MX" sz="3200" dirty="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3819204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36518"/>
            <a:ext cx="8385463" cy="4940445"/>
          </a:xfrm>
        </p:spPr>
        <p:txBody>
          <a:bodyPr>
            <a:normAutofit fontScale="92500" lnSpcReduction="10000"/>
          </a:bodyPr>
          <a:lstStyle/>
          <a:p>
            <a:pPr marL="0" indent="0" algn="just">
              <a:buNone/>
            </a:pPr>
            <a:r>
              <a:rPr lang="es-MX" sz="3200" dirty="0"/>
              <a:t>Como se ha presentado ya en esta lección, básicamente los que presiden deben ser </a:t>
            </a:r>
            <a:r>
              <a:rPr lang="es-MX" sz="3200" dirty="0" smtClean="0"/>
              <a:t>personas </a:t>
            </a:r>
            <a:r>
              <a:rPr lang="es-MX" sz="3200" dirty="0"/>
              <a:t>aptas para ello. Los que ejercen el llamado de la alabanza, incluidos los músicos, y quienes tienen la capacidad para desarrollar diferentes actos artísticos; los que </a:t>
            </a:r>
            <a:r>
              <a:rPr lang="es-MX" sz="3200" dirty="0" smtClean="0"/>
              <a:t>interceden </a:t>
            </a:r>
            <a:r>
              <a:rPr lang="es-MX" sz="3200" dirty="0"/>
              <a:t>en favor de los necesitados, también los que han recibido palabra de edificación, </a:t>
            </a:r>
            <a:r>
              <a:rPr lang="es-MX" sz="3200" dirty="0" smtClean="0"/>
              <a:t>exhortación </a:t>
            </a:r>
            <a:r>
              <a:rPr lang="es-MX" sz="3200" dirty="0"/>
              <a:t>y consuelo; todos y cada uno de ellos son llamados para ejercer su ministerio en el altar, siempre y cuando se haga decentemente y </a:t>
            </a:r>
            <a:r>
              <a:rPr lang="es-MX" sz="3200" dirty="0" smtClean="0"/>
              <a:t>en orden.</a:t>
            </a:r>
            <a:r>
              <a:rPr lang="es-MX" dirty="0"/>
              <a:t/>
            </a:r>
            <a:br>
              <a:rPr lang="es-MX" dirty="0"/>
            </a:br>
            <a:endParaRPr lang="es-MX" dirty="0"/>
          </a:p>
        </p:txBody>
      </p:sp>
    </p:spTree>
    <p:extLst>
      <p:ext uri="{BB962C8B-B14F-4D97-AF65-F5344CB8AC3E}">
        <p14:creationId xmlns:p14="http://schemas.microsoft.com/office/powerpoint/2010/main" val="392828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dirty="0"/>
              <a:t>Es complicado el poder definir los dones que operan en el altar, ya que sería reducir el mover de Dios y de su iglesia en la actuación especial en la presencia de Dios, por lo que la reflexión en esta lección será limitada</a:t>
            </a:r>
            <a:r>
              <a:rPr lang="es-MX" dirty="0" smtClean="0"/>
              <a:t>.</a:t>
            </a:r>
          </a:p>
          <a:p>
            <a:pPr marL="0" indent="0" algn="just">
              <a:buNone/>
            </a:pPr>
            <a:r>
              <a:rPr lang="es-MX" dirty="0"/>
              <a:t>La biblia no es muy amplia en la descripción de las funciones en el altar con relación a las formas de celebración en los cultos cristianos. Hablaremos de algunos de los más destacados, como son: El Presidir, La profecía, La intercesión y La alabanza.</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DON DE PRESIDIR</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a:t>Presidir: Ocupar el primer lugar dentro de una colectividad, predominar y teniendo un lugar destacado. </a:t>
            </a:r>
            <a:r>
              <a:rPr lang="es-MX" sz="3200" dirty="0" err="1"/>
              <a:t>Proistemi</a:t>
            </a:r>
            <a:r>
              <a:rPr lang="es-MX" sz="3200" dirty="0"/>
              <a:t> quiere </a:t>
            </a:r>
            <a:r>
              <a:rPr lang="es-MX" sz="3200" dirty="0" smtClean="0"/>
              <a:t>decir</a:t>
            </a:r>
            <a:r>
              <a:rPr lang="es-MX" sz="3200" dirty="0"/>
              <a:t>: Estar delante en rango o estar de pie y de ahí conducir, dirigir. </a:t>
            </a:r>
            <a:endParaRPr lang="es-MX" sz="3200" dirty="0" smtClean="0"/>
          </a:p>
          <a:p>
            <a:pPr marL="0" indent="0" algn="just">
              <a:buNone/>
            </a:pPr>
            <a:r>
              <a:rPr lang="es-MX" sz="3200" dirty="0" smtClean="0"/>
              <a:t>Este </a:t>
            </a:r>
            <a:r>
              <a:rPr lang="es-MX" sz="3200" dirty="0"/>
              <a:t>don está </a:t>
            </a:r>
            <a:r>
              <a:rPr lang="es-MX" sz="3200" dirty="0" smtClean="0"/>
              <a:t>relacionado </a:t>
            </a:r>
            <a:r>
              <a:rPr lang="es-MX" sz="3200" dirty="0"/>
              <a:t>con aquellos que ejercen algún tipo de dirección dentro de la comunidad cristiana.</a:t>
            </a:r>
          </a:p>
          <a:p>
            <a:pPr marL="0" indent="0">
              <a:buNone/>
            </a:pPr>
            <a:endParaRPr lang="es-MX" dirty="0"/>
          </a:p>
        </p:txBody>
      </p:sp>
    </p:spTree>
    <p:extLst>
      <p:ext uri="{BB962C8B-B14F-4D97-AF65-F5344CB8AC3E}">
        <p14:creationId xmlns:p14="http://schemas.microsoft.com/office/powerpoint/2010/main" val="48879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5346"/>
            <a:ext cx="8385463" cy="5044354"/>
          </a:xfrm>
        </p:spPr>
        <p:txBody>
          <a:bodyPr/>
          <a:lstStyle/>
          <a:p>
            <a:pPr marL="0" indent="0" algn="just">
              <a:buNone/>
            </a:pPr>
            <a:r>
              <a:rPr lang="es-MX" sz="3200" dirty="0"/>
              <a:t>Dirigir, en calidad de persona habilitada para ese fin, Estar colocada una persona en el lugar más importante de un espacio. </a:t>
            </a:r>
            <a:r>
              <a:rPr lang="es-MX" sz="3200" b="1" dirty="0"/>
              <a:t>“…el que preside, con solicitud…”.</a:t>
            </a:r>
            <a:r>
              <a:rPr lang="es-MX" sz="3200" dirty="0"/>
              <a:t> Romanos 12:8</a:t>
            </a:r>
            <a:r>
              <a:rPr lang="es-MX" sz="3200" dirty="0" smtClean="0"/>
              <a:t>.</a:t>
            </a:r>
          </a:p>
          <a:p>
            <a:pPr marL="0" indent="0" algn="just">
              <a:buNone/>
            </a:pPr>
            <a:r>
              <a:rPr lang="es-MX" sz="3200" dirty="0"/>
              <a:t>Este don tiene varias connotaciones, pero nos vamos a concretar para nuestro fin en la liturgia, ya que esta se lleva a cabo prácticamente en el altar.</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1524288"/>
            <a:ext cx="8385463" cy="4351338"/>
          </a:xfrm>
        </p:spPr>
        <p:txBody>
          <a:bodyPr>
            <a:normAutofit/>
          </a:bodyPr>
          <a:lstStyle/>
          <a:p>
            <a:pPr marL="0" indent="0" algn="just">
              <a:buNone/>
            </a:pPr>
            <a:r>
              <a:rPr lang="es-MX" sz="3600" dirty="0"/>
              <a:t>El término </a:t>
            </a:r>
            <a:r>
              <a:rPr lang="es-MX" sz="3600" i="1" dirty="0"/>
              <a:t>liturgia</a:t>
            </a:r>
            <a:r>
              <a:rPr lang="es-MX" sz="3600" dirty="0"/>
              <a:t> proviene del latín </a:t>
            </a:r>
            <a:r>
              <a:rPr lang="es-MX" sz="3600" i="1" dirty="0" err="1"/>
              <a:t>liturguía</a:t>
            </a:r>
            <a:r>
              <a:rPr lang="es-MX" sz="3600" dirty="0"/>
              <a:t>, que a su vez proviene del griego </a:t>
            </a:r>
            <a:r>
              <a:rPr lang="es-MX" sz="3600" i="1" dirty="0" err="1" smtClean="0"/>
              <a:t>leitourguía</a:t>
            </a:r>
            <a:r>
              <a:rPr lang="es-MX" sz="3600" dirty="0"/>
              <a:t>, con el significado general de «servicio público», y literal de «obra del pueblo».</a:t>
            </a:r>
            <a:r>
              <a:rPr lang="es-MX" sz="3600" i="1" dirty="0"/>
              <a:t> </a:t>
            </a:r>
            <a:r>
              <a:rPr lang="es-MX" sz="3600" dirty="0"/>
              <a:t>Incluye a su vez los términos </a:t>
            </a:r>
            <a:r>
              <a:rPr lang="es-MX" sz="3600" i="1" dirty="0" err="1"/>
              <a:t>láos</a:t>
            </a:r>
            <a:r>
              <a:rPr lang="es-MX" sz="3600" dirty="0"/>
              <a:t>, pueblo, y </a:t>
            </a:r>
            <a:r>
              <a:rPr lang="es-MX" sz="3600" i="1" dirty="0" err="1"/>
              <a:t>érgon</a:t>
            </a:r>
            <a:r>
              <a:rPr lang="es-MX" sz="3600" dirty="0"/>
              <a:t>, trabajo, </a:t>
            </a:r>
            <a:r>
              <a:rPr lang="es-MX" sz="3600" dirty="0" smtClean="0"/>
              <a:t>obra.</a:t>
            </a:r>
            <a:endParaRPr lang="es-MX" sz="3600" dirty="0"/>
          </a:p>
        </p:txBody>
      </p:sp>
    </p:spTree>
    <p:extLst>
      <p:ext uri="{BB962C8B-B14F-4D97-AF65-F5344CB8AC3E}">
        <p14:creationId xmlns:p14="http://schemas.microsoft.com/office/powerpoint/2010/main" val="180490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184564"/>
            <a:ext cx="8385463" cy="4555981"/>
          </a:xfrm>
        </p:spPr>
        <p:txBody>
          <a:bodyPr/>
          <a:lstStyle/>
          <a:p>
            <a:pPr marL="0" indent="0" algn="just">
              <a:buNone/>
            </a:pPr>
            <a:r>
              <a:rPr lang="es-MX" b="1" dirty="0"/>
              <a:t>Este don de presidir</a:t>
            </a:r>
            <a:r>
              <a:rPr lang="es-MX" dirty="0"/>
              <a:t>, aparte de dirigir los actos rituales del culto, también lleva a cabo</a:t>
            </a:r>
            <a:r>
              <a:rPr lang="es-MX" b="1" dirty="0"/>
              <a:t> </a:t>
            </a:r>
            <a:r>
              <a:rPr lang="es-MX" dirty="0"/>
              <a:t>la conservación del orden en todo lo que se desarrolla en el altar, así como dejar fluir libremente el mover de Dios en favor de los adoradores, evitando con ello extremos que solo producen desórdenes, ya que la recomendación bíblica, es de que todo se haga </a:t>
            </a:r>
            <a:r>
              <a:rPr lang="es-MX" dirty="0" smtClean="0"/>
              <a:t>decentemente </a:t>
            </a:r>
            <a:r>
              <a:rPr lang="es-MX" dirty="0"/>
              <a:t>y en orden. </a:t>
            </a:r>
            <a:endParaRPr lang="es-MX" dirty="0" smtClean="0"/>
          </a:p>
          <a:p>
            <a:pPr marL="0" indent="0" algn="just">
              <a:buNone/>
            </a:pPr>
            <a:r>
              <a:rPr lang="es-MX" dirty="0"/>
              <a:t> </a:t>
            </a:r>
            <a:r>
              <a:rPr lang="es-MX" dirty="0" smtClean="0"/>
              <a:t>                                                        </a:t>
            </a:r>
          </a:p>
          <a:p>
            <a:pPr marL="0" indent="0" algn="just">
              <a:buNone/>
            </a:pPr>
            <a:r>
              <a:rPr lang="es-MX" dirty="0"/>
              <a:t> </a:t>
            </a:r>
            <a:r>
              <a:rPr lang="es-MX" dirty="0" smtClean="0"/>
              <a:t>                                                                    1 </a:t>
            </a:r>
            <a:r>
              <a:rPr lang="es-MX" dirty="0"/>
              <a:t>Corintios 14:40</a:t>
            </a:r>
          </a:p>
          <a:p>
            <a:pPr marL="0" indent="0">
              <a:buNone/>
            </a:pPr>
            <a:endParaRPr lang="es-MX" dirty="0"/>
          </a:p>
        </p:txBody>
      </p:sp>
    </p:spTree>
    <p:extLst>
      <p:ext uri="{BB962C8B-B14F-4D97-AF65-F5344CB8AC3E}">
        <p14:creationId xmlns:p14="http://schemas.microsoft.com/office/powerpoint/2010/main" val="281337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DON DE ALABANZA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dirty="0"/>
              <a:t>Reconocimiento de los méritos o cualidades de una persona o de una cosa mediante </a:t>
            </a:r>
            <a:r>
              <a:rPr lang="es-MX" dirty="0" smtClean="0"/>
              <a:t>expresiones </a:t>
            </a:r>
            <a:r>
              <a:rPr lang="es-MX" dirty="0"/>
              <a:t>o discursos favorables. Expresión o discurso con que se alaba</a:t>
            </a:r>
            <a:r>
              <a:rPr lang="es-MX" dirty="0" smtClean="0"/>
              <a:t>.</a:t>
            </a:r>
          </a:p>
          <a:p>
            <a:pPr marL="0" indent="0" algn="just">
              <a:buNone/>
            </a:pPr>
            <a:r>
              <a:rPr lang="es-MX" dirty="0"/>
              <a:t>La alabanza es el producto de enunciar afirmaciones positivas sobre una persona, objeto o idea, ya sea en privado o públicamente. </a:t>
            </a:r>
            <a:endParaRPr lang="es-MX" dirty="0" smtClean="0"/>
          </a:p>
          <a:p>
            <a:pPr marL="0" indent="0" algn="just">
              <a:buNone/>
            </a:pPr>
            <a:r>
              <a:rPr lang="es-MX" dirty="0" smtClean="0"/>
              <a:t>Una </a:t>
            </a:r>
            <a:r>
              <a:rPr lang="es-MX" dirty="0"/>
              <a:t>alabanza se puede contrastar, en cierto sentido con crítica en tanto que significación </a:t>
            </a:r>
            <a:r>
              <a:rPr lang="es-MX" b="1" i="1" dirty="0"/>
              <a:t>negativa</a:t>
            </a:r>
            <a:r>
              <a:rPr lang="es-MX" dirty="0"/>
              <a:t> sobre algo.</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31888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2170"/>
            <a:ext cx="8385463" cy="4647911"/>
          </a:xfrm>
        </p:spPr>
        <p:txBody>
          <a:bodyPr/>
          <a:lstStyle/>
          <a:p>
            <a:pPr marL="0" indent="0" algn="just">
              <a:buNone/>
            </a:pPr>
            <a:r>
              <a:rPr lang="es-MX" dirty="0"/>
              <a:t>No se encuentra un pasaje bíblico que nos hable concretamente de este don, solo se puede hacer mención de la forma como se organizó en tiempos de David a quienes </a:t>
            </a:r>
            <a:r>
              <a:rPr lang="es-MX" dirty="0" smtClean="0"/>
              <a:t>participarían </a:t>
            </a:r>
            <a:r>
              <a:rPr lang="es-MX" dirty="0"/>
              <a:t>de la alabanza delante de Dios</a:t>
            </a:r>
            <a:r>
              <a:rPr lang="es-MX" dirty="0" smtClean="0"/>
              <a:t>.</a:t>
            </a:r>
          </a:p>
          <a:p>
            <a:pPr marL="0" indent="0" algn="just">
              <a:buNone/>
            </a:pPr>
            <a:r>
              <a:rPr lang="es-MX" dirty="0"/>
              <a:t>1ro de Crónicas 15:16: </a:t>
            </a:r>
            <a:endParaRPr lang="es-MX" dirty="0" smtClean="0"/>
          </a:p>
          <a:p>
            <a:pPr marL="0" indent="0" algn="just">
              <a:buNone/>
            </a:pPr>
            <a:r>
              <a:rPr lang="es-MX" b="1" dirty="0" smtClean="0"/>
              <a:t>“</a:t>
            </a:r>
            <a:r>
              <a:rPr lang="es-MX" b="1" dirty="0"/>
              <a:t>Asimismo dijo David a</a:t>
            </a:r>
            <a:r>
              <a:rPr lang="es-MX" dirty="0"/>
              <a:t> </a:t>
            </a:r>
            <a:r>
              <a:rPr lang="es-MX" b="1" dirty="0"/>
              <a:t>los principales de los levitas, que designasen de sus hermanos a cantores con instrumentos de música, con salterios y arpas y címbalos, que resonasen y alzasen la voz con alegría”.</a:t>
            </a:r>
            <a:endParaRPr lang="es-MX" dirty="0"/>
          </a:p>
          <a:p>
            <a:pPr marL="0" indent="0" algn="just">
              <a:buNone/>
            </a:pPr>
            <a:endParaRPr lang="es-MX" dirty="0" smtClean="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1829</Words>
  <Application>Microsoft Office PowerPoint</Application>
  <PresentationFormat>Presentación en pantalla (4:3)</PresentationFormat>
  <Paragraphs>59</Paragraphs>
  <Slides>25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25</vt:i4>
      </vt:variant>
    </vt:vector>
  </HeadingPairs>
  <TitlesOfParts>
    <vt:vector size="29" baseType="lpstr">
      <vt:lpstr>Arial</vt:lpstr>
      <vt:lpstr>Calibri</vt:lpstr>
      <vt:lpstr>Calibri Light</vt:lpstr>
      <vt:lpstr>Tema de Office</vt:lpstr>
      <vt:lpstr>Presentación de PowerPoint</vt:lpstr>
      <vt:lpstr>DONES QUE OPERAN EN EL ALTAR</vt:lpstr>
      <vt:lpstr>INTRODUCCIÓN</vt:lpstr>
      <vt:lpstr>DON DE PRESIDIR</vt:lpstr>
      <vt:lpstr>Presentación de PowerPoint</vt:lpstr>
      <vt:lpstr>Presentación de PowerPoint</vt:lpstr>
      <vt:lpstr>Presentación de PowerPoint</vt:lpstr>
      <vt:lpstr>DON DE ALABANZA</vt:lpstr>
      <vt:lpstr>Presentación de PowerPoint</vt:lpstr>
      <vt:lpstr>Presentación de PowerPoint</vt:lpstr>
      <vt:lpstr>Presentación de PowerPoint</vt:lpstr>
      <vt:lpstr>Presentación de PowerPoint</vt:lpstr>
      <vt:lpstr>DON DE INTERCESIÓN</vt:lpstr>
      <vt:lpstr>Presentación de PowerPoint</vt:lpstr>
      <vt:lpstr>Presentación de PowerPoint</vt:lpstr>
      <vt:lpstr>Presentación de PowerPoint</vt:lpstr>
      <vt:lpstr>Presentación de PowerPoint</vt:lpstr>
      <vt:lpstr>Presentación de PowerPoint</vt:lpstr>
      <vt:lpstr>DON DE PROFECÍA</vt:lpstr>
      <vt:lpstr>Presentación de PowerPoint</vt:lpstr>
      <vt:lpstr>Presentación de PowerPoint</vt:lpstr>
      <vt:lpstr>Presentación de PowerPoint</vt:lpstr>
      <vt:lpstr>Presentación de PowerPoint</vt:lpstr>
      <vt:lpstr>CONCLUSIÓN</vt:lpstr>
      <vt:lpstr>Presentación de PowerPoint</vt:lpstr>
    </vt:vector>
  </TitlesOfParts>
  <Company>Iglesia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Iglesia La Misión</cp:lastModifiedBy>
  <cp:revision>15</cp:revision>
  <dcterms:created xsi:type="dcterms:W3CDTF">2018-02-01T20:23:16Z</dcterms:created>
  <dcterms:modified xsi:type="dcterms:W3CDTF">2018-02-03T04:56:00Z</dcterms:modified>
</cp:coreProperties>
</file>