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256" r:id="rId3"/>
    <p:sldId id="257" r:id="rId4"/>
    <p:sldId id="258" r:id="rId5"/>
    <p:sldId id="259" r:id="rId6"/>
    <p:sldId id="260" r:id="rId7"/>
    <p:sldId id="262" r:id="rId8"/>
    <p:sldId id="263" r:id="rId9"/>
    <p:sldId id="264" r:id="rId10"/>
    <p:sldId id="266" r:id="rId11"/>
    <p:sldId id="267" r:id="rId12"/>
    <p:sldId id="268" r:id="rId13"/>
    <p:sldId id="269" r:id="rId14"/>
    <p:sldId id="270" r:id="rId15"/>
    <p:sldId id="272" r:id="rId16"/>
    <p:sldId id="274" r:id="rId17"/>
    <p:sldId id="275" r:id="rId18"/>
    <p:sldId id="277" r:id="rId19"/>
    <p:sldId id="279" r:id="rId20"/>
    <p:sldId id="280" r:id="rId21"/>
    <p:sldId id="282" r:id="rId22"/>
    <p:sldId id="283" r:id="rId23"/>
    <p:sldId id="284" r:id="rId24"/>
    <p:sldId id="285" r:id="rId25"/>
    <p:sldId id="286" r:id="rId26"/>
    <p:sldId id="288" r:id="rId27"/>
    <p:sldId id="289" r:id="rId28"/>
    <p:sldId id="291" r:id="rId29"/>
    <p:sldId id="293" r:id="rId30"/>
    <p:sldId id="294" r:id="rId31"/>
    <p:sldId id="295" r:id="rId32"/>
    <p:sldId id="296" r:id="rId33"/>
    <p:sldId id="297" r:id="rId34"/>
    <p:sldId id="298" r:id="rId35"/>
    <p:sldId id="299" r:id="rId36"/>
    <p:sldId id="301" r:id="rId37"/>
    <p:sldId id="303"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12/06/2018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38781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12/06/2018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517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12/06/2018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7809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12/06/2018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51725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21176A3-4905-4C52-ADC2-1BDA74664DB6}" type="datetimeFigureOut">
              <a:rPr lang="es-MX" smtClean="0"/>
              <a:t>12/06/2018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8907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1176A3-4905-4C52-ADC2-1BDA74664DB6}" type="datetimeFigureOut">
              <a:rPr lang="es-MX" smtClean="0"/>
              <a:t>12/06/2018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8712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1176A3-4905-4C52-ADC2-1BDA74664DB6}" type="datetimeFigureOut">
              <a:rPr lang="es-MX" smtClean="0"/>
              <a:t>12/06/2018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1070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1176A3-4905-4C52-ADC2-1BDA74664DB6}" type="datetimeFigureOut">
              <a:rPr lang="es-MX" smtClean="0"/>
              <a:t>12/06/2018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3652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176A3-4905-4C52-ADC2-1BDA74664DB6}" type="datetimeFigureOut">
              <a:rPr lang="es-MX" smtClean="0"/>
              <a:t>12/06/2018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232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12/06/2018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19676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12/06/2018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189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package" Target="../embeddings/Microsoft_PowerPoint_Presentation.pptx"/></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176A3-4905-4C52-ADC2-1BDA74664DB6}" type="datetimeFigureOut">
              <a:rPr lang="es-MX" smtClean="0"/>
              <a:t>12/06/2018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70B2-D4C2-4343-A9CE-5DE6E30D4B2F}" type="slidenum">
              <a:rPr lang="es-MX" smtClean="0"/>
              <a:t>‹Nº›</a:t>
            </a:fld>
            <a:endParaRPr lang="es-MX"/>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787038995"/>
              </p:ext>
            </p:extLst>
          </p:nvPr>
        </p:nvGraphicFramePr>
        <p:xfrm>
          <a:off x="5829" y="0"/>
          <a:ext cx="9138171" cy="6858000"/>
        </p:xfrm>
        <a:graphic>
          <a:graphicData uri="http://schemas.openxmlformats.org/presentationml/2006/ole">
            <mc:AlternateContent xmlns:mc="http://schemas.openxmlformats.org/markup-compatibility/2006">
              <mc:Choice xmlns:v="urn:schemas-microsoft-com:vml" Requires="v">
                <p:oleObj spid="_x0000_s1036" name="Presentation" r:id="rId14" imgW="6094446" imgH="3427562" progId="PowerPoint.Show.12">
                  <p:embed/>
                </p:oleObj>
              </mc:Choice>
              <mc:Fallback>
                <p:oleObj name="Presentation" r:id="rId14" imgW="6094446" imgH="3427562" progId="PowerPoint.Show.12">
                  <p:embed/>
                  <p:pic>
                    <p:nvPicPr>
                      <p:cNvPr id="0" name=""/>
                      <p:cNvPicPr/>
                      <p:nvPr/>
                    </p:nvPicPr>
                    <p:blipFill>
                      <a:blip r:embed="rId15"/>
                      <a:stretch>
                        <a:fillRect/>
                      </a:stretch>
                    </p:blipFill>
                    <p:spPr>
                      <a:xfrm>
                        <a:off x="5829" y="0"/>
                        <a:ext cx="9138171" cy="6858000"/>
                      </a:xfrm>
                      <a:prstGeom prst="rect">
                        <a:avLst/>
                      </a:prstGeom>
                    </p:spPr>
                  </p:pic>
                </p:oleObj>
              </mc:Fallback>
            </mc:AlternateContent>
          </a:graphicData>
        </a:graphic>
      </p:graphicFrame>
    </p:spTree>
    <p:extLst>
      <p:ext uri="{BB962C8B-B14F-4D97-AF65-F5344CB8AC3E}">
        <p14:creationId xmlns:p14="http://schemas.microsoft.com/office/powerpoint/2010/main" val="29174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51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37230"/>
            <a:ext cx="8385463" cy="5139733"/>
          </a:xfrm>
        </p:spPr>
        <p:txBody>
          <a:bodyPr>
            <a:normAutofit/>
          </a:bodyPr>
          <a:lstStyle/>
          <a:p>
            <a:pPr marL="514350" indent="-514350">
              <a:buFont typeface="+mj-lt"/>
              <a:buAutoNum type="alphaUcPeriod" startAt="4"/>
            </a:pPr>
            <a:r>
              <a:rPr lang="es-MX" sz="3600" b="1" dirty="0">
                <a:effectLst>
                  <a:outerShdw blurRad="38100" dist="38100" dir="2700000" algn="tl">
                    <a:srgbClr val="000000">
                      <a:alpha val="43137"/>
                    </a:srgbClr>
                  </a:outerShdw>
                </a:effectLst>
              </a:rPr>
              <a:t>EL PROCESO DE DISCIPULADO</a:t>
            </a:r>
          </a:p>
          <a:p>
            <a:pPr marL="0" indent="0" algn="just">
              <a:buNone/>
            </a:pPr>
            <a:endParaRPr lang="es-MX" sz="3600" dirty="0">
              <a:effectLst>
                <a:outerShdw blurRad="38100" dist="38100" dir="2700000" algn="tl">
                  <a:srgbClr val="000000">
                    <a:alpha val="43137"/>
                  </a:srgbClr>
                </a:outerShdw>
              </a:effectLst>
            </a:endParaRPr>
          </a:p>
          <a:p>
            <a:pPr marL="0" indent="0" algn="just">
              <a:buNone/>
            </a:pPr>
            <a:r>
              <a:rPr lang="es-MX" sz="3600" dirty="0">
                <a:effectLst>
                  <a:outerShdw blurRad="38100" dist="38100" dir="2700000" algn="tl">
                    <a:srgbClr val="000000">
                      <a:alpha val="43137"/>
                    </a:srgbClr>
                  </a:outerShdw>
                </a:effectLst>
              </a:rPr>
              <a:t>Se le envía a la Escuela Sígame, para que desarrolle raíces en la palabra de Dios; entonces está listo para NACER del agua y del espíritu. </a:t>
            </a:r>
          </a:p>
          <a:p>
            <a:pPr marL="0" indent="0" algn="just">
              <a:buNone/>
            </a:pP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85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110557"/>
            <a:ext cx="8385463" cy="4880426"/>
          </a:xfrm>
        </p:spPr>
        <p:txBody>
          <a:bodyPr>
            <a:normAutofit/>
          </a:bodyPr>
          <a:lstStyle/>
          <a:p>
            <a:pPr marL="514350" indent="-514350">
              <a:buFont typeface="+mj-lt"/>
              <a:buAutoNum type="alphaUcPeriod" startAt="5"/>
            </a:pPr>
            <a:r>
              <a:rPr lang="es-MX" sz="3600" b="1" dirty="0">
                <a:effectLst>
                  <a:outerShdw blurRad="38100" dist="38100" dir="2700000" algn="tl">
                    <a:srgbClr val="000000">
                      <a:alpha val="43137"/>
                    </a:srgbClr>
                  </a:outerShdw>
                </a:effectLst>
              </a:rPr>
              <a:t>LAS CLASES DE NACER</a:t>
            </a:r>
          </a:p>
          <a:p>
            <a:pPr marL="0" indent="0" algn="just">
              <a:buNone/>
            </a:pPr>
            <a:r>
              <a:rPr lang="es-MX" sz="3600" dirty="0">
                <a:effectLst>
                  <a:outerShdw blurRad="38100" dist="38100" dir="2700000" algn="tl">
                    <a:srgbClr val="000000">
                      <a:alpha val="43137"/>
                    </a:srgbClr>
                  </a:outerShdw>
                </a:effectLst>
              </a:rPr>
              <a:t>Son 8 semanas de 3 lecciones por semana, dando un total de 24 lecciones. Tienen una duración de 60 días, dando un total del nivel NACER de 4 meses. Tiene como objetivo, que la persona llegue a ser bautizada en agua; para completar su nuevo nacimiento.</a:t>
            </a:r>
          </a:p>
        </p:txBody>
      </p:sp>
    </p:spTree>
    <p:extLst>
      <p:ext uri="{BB962C8B-B14F-4D97-AF65-F5344CB8AC3E}">
        <p14:creationId xmlns:p14="http://schemas.microsoft.com/office/powerpoint/2010/main" val="12928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19116"/>
            <a:ext cx="8385463" cy="5057847"/>
          </a:xfrm>
        </p:spPr>
        <p:txBody>
          <a:bodyPr>
            <a:normAutofit/>
          </a:bodyPr>
          <a:lstStyle/>
          <a:p>
            <a:pPr marL="0" indent="0" algn="just">
              <a:buNone/>
            </a:pPr>
            <a:r>
              <a:rPr lang="es-MX" sz="3600" dirty="0"/>
              <a:t>Los maestros deberán enfocarse en poner cimientos en la vida de la gente, porque de ello dependerá la formación que tendrán en sus primeros años de creyentes. Es decir, su tarea no será solo informar sobre qué creemos; sino formar a la gente en lo que creemos.</a:t>
            </a:r>
          </a:p>
        </p:txBody>
      </p:sp>
    </p:spTree>
    <p:extLst>
      <p:ext uri="{BB962C8B-B14F-4D97-AF65-F5344CB8AC3E}">
        <p14:creationId xmlns:p14="http://schemas.microsoft.com/office/powerpoint/2010/main" val="119470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64525"/>
            <a:ext cx="8385463" cy="5112438"/>
          </a:xfrm>
        </p:spPr>
        <p:txBody>
          <a:bodyPr>
            <a:normAutofit/>
          </a:bodyPr>
          <a:lstStyle/>
          <a:p>
            <a:pPr marL="514350" indent="-514350">
              <a:buFont typeface="+mj-lt"/>
              <a:buAutoNum type="alphaUcPeriod" startAt="6"/>
            </a:pPr>
            <a:r>
              <a:rPr lang="es-MX" sz="3600" dirty="0"/>
              <a:t>EVENTO PUENTE FIESTA DE LA COSECHA (BAUTISMOS)</a:t>
            </a:r>
          </a:p>
          <a:p>
            <a:pPr marL="0" indent="0" algn="just">
              <a:buNone/>
            </a:pPr>
            <a:endParaRPr lang="es-MX" sz="3600" dirty="0"/>
          </a:p>
          <a:p>
            <a:pPr marL="0" indent="0" algn="just">
              <a:buNone/>
            </a:pPr>
            <a:r>
              <a:rPr lang="es-MX" sz="3600" dirty="0"/>
              <a:t>Es muy importante que mientras el nuevo creyente va a la Escuela Sígame del nivel NACER, siga integrado a un grupo de amistad entre semana y a la celebración dominical; para su desarrollo integral en el cuerpo de Cristo.</a:t>
            </a:r>
          </a:p>
        </p:txBody>
      </p:sp>
    </p:spTree>
    <p:extLst>
      <p:ext uri="{BB962C8B-B14F-4D97-AF65-F5344CB8AC3E}">
        <p14:creationId xmlns:p14="http://schemas.microsoft.com/office/powerpoint/2010/main" val="137769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pPr marL="857250" indent="-857250">
              <a:buFont typeface="+mj-lt"/>
              <a:buAutoNum type="romanUcPeriod" startAt="2"/>
            </a:pPr>
            <a:r>
              <a:rPr lang="es-MX" b="1" dirty="0">
                <a:latin typeface="+mn-lt"/>
              </a:rPr>
              <a:t>PROPÓSITO 2: CRECER</a:t>
            </a:r>
          </a:p>
        </p:txBody>
      </p:sp>
      <p:sp>
        <p:nvSpPr>
          <p:cNvPr id="7" name="Marcador de contenido 6"/>
          <p:cNvSpPr>
            <a:spLocks noGrp="1"/>
          </p:cNvSpPr>
          <p:nvPr>
            <p:ph idx="1"/>
          </p:nvPr>
        </p:nvSpPr>
        <p:spPr>
          <a:xfrm>
            <a:off x="374073" y="1825625"/>
            <a:ext cx="8385463" cy="4351338"/>
          </a:xfrm>
        </p:spPr>
        <p:txBody>
          <a:bodyPr>
            <a:normAutofit/>
          </a:bodyPr>
          <a:lstStyle/>
          <a:p>
            <a:pPr marL="0" indent="0" algn="just">
              <a:buNone/>
            </a:pPr>
            <a:r>
              <a:rPr lang="es-MX" sz="3200" dirty="0"/>
              <a:t>Marcos 4: 27: </a:t>
            </a:r>
            <a:r>
              <a:rPr lang="es-MX" sz="3200" b="1" dirty="0"/>
              <a:t>“Y duerme y se levanta, de noche y de día, y la semilla brota y crece sin que él sepa cómo…”.</a:t>
            </a:r>
          </a:p>
          <a:p>
            <a:pPr marL="0" indent="0" algn="just">
              <a:buNone/>
            </a:pPr>
            <a:r>
              <a:rPr lang="es-MX" sz="3200" dirty="0"/>
              <a:t>El crecimiento de un discípulo no es producto de la casualidad, sino de un proceso bien pensado. El Señor antes de enviar a sus discípulos, los pasó por su Escuela Sígame. </a:t>
            </a:r>
          </a:p>
          <a:p>
            <a:pPr marL="0" indent="0" algn="just">
              <a:buNone/>
            </a:pPr>
            <a:endParaRPr lang="es-MX" sz="3200" dirty="0"/>
          </a:p>
        </p:txBody>
      </p:sp>
    </p:spTree>
    <p:extLst>
      <p:ext uri="{BB962C8B-B14F-4D97-AF65-F5344CB8AC3E}">
        <p14:creationId xmlns:p14="http://schemas.microsoft.com/office/powerpoint/2010/main" val="339796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37230"/>
            <a:ext cx="8385463" cy="5139733"/>
          </a:xfrm>
        </p:spPr>
        <p:txBody>
          <a:bodyPr>
            <a:normAutofit/>
          </a:bodyPr>
          <a:lstStyle/>
          <a:p>
            <a:pPr marL="0" indent="0" algn="just">
              <a:buNone/>
            </a:pPr>
            <a:r>
              <a:rPr lang="es-MX" sz="3600" dirty="0"/>
              <a:t>Lucas 9:23: </a:t>
            </a:r>
            <a:r>
              <a:rPr lang="es-MX" sz="3600" b="1" dirty="0"/>
              <a:t>“Y decía a todos: Si alguno quiere venir en pos de mí, niéguese a sí mismo, tome su cruz cada día, y SÍGAME”. </a:t>
            </a:r>
          </a:p>
          <a:p>
            <a:pPr marL="0" indent="0" algn="just">
              <a:buNone/>
            </a:pPr>
            <a:endParaRPr lang="es-MX" sz="3600" dirty="0"/>
          </a:p>
          <a:p>
            <a:pPr marL="0" indent="0" algn="just">
              <a:buNone/>
            </a:pPr>
            <a:r>
              <a:rPr lang="es-MX" sz="3600" dirty="0"/>
              <a:t>La vida ministerial de nuestro Señor Jesús, la podemos resumir diciendo: que dedicaba casi todo el día a sus discípulos, pero unas pocas horas a la multitud.</a:t>
            </a:r>
          </a:p>
          <a:p>
            <a:pPr marL="0" indent="0" algn="just">
              <a:buNone/>
            </a:pPr>
            <a:endParaRPr lang="es-MX" sz="3600" dirty="0"/>
          </a:p>
        </p:txBody>
      </p:sp>
    </p:spTree>
    <p:extLst>
      <p:ext uri="{BB962C8B-B14F-4D97-AF65-F5344CB8AC3E}">
        <p14:creationId xmlns:p14="http://schemas.microsoft.com/office/powerpoint/2010/main" val="86786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64525"/>
            <a:ext cx="8385463" cy="5112438"/>
          </a:xfrm>
        </p:spPr>
        <p:txBody>
          <a:bodyPr>
            <a:normAutofit/>
          </a:bodyPr>
          <a:lstStyle/>
          <a:p>
            <a:pPr marL="514350" indent="-514350">
              <a:buFont typeface="+mj-lt"/>
              <a:buAutoNum type="alphaUcPeriod"/>
            </a:pPr>
            <a:r>
              <a:rPr lang="es-MX" sz="3600" dirty="0"/>
              <a:t>CLASES DE CRECER</a:t>
            </a:r>
          </a:p>
          <a:p>
            <a:pPr marL="0" indent="0" algn="just">
              <a:buNone/>
            </a:pPr>
            <a:r>
              <a:rPr lang="es-MX" sz="3600" dirty="0"/>
              <a:t>Para seguir desarrollándose como un verdadero discípulo, seguirá en los propósitos de la Estrategia de Jesús. Durante el nivel 2 de CRECER, estudiarán 8 semanas de 3 lecciones por semana, para un total de 24 lecciones; que tiene una duración de 60 días, por un total de CRECER de 2 meses. </a:t>
            </a:r>
          </a:p>
        </p:txBody>
      </p:sp>
    </p:spTree>
    <p:extLst>
      <p:ext uri="{BB962C8B-B14F-4D97-AF65-F5344CB8AC3E}">
        <p14:creationId xmlns:p14="http://schemas.microsoft.com/office/powerpoint/2010/main" val="265711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91821"/>
            <a:ext cx="8385463" cy="5085142"/>
          </a:xfrm>
        </p:spPr>
        <p:txBody>
          <a:bodyPr>
            <a:normAutofit/>
          </a:bodyPr>
          <a:lstStyle/>
          <a:p>
            <a:pPr marL="0" indent="0" algn="just">
              <a:buNone/>
            </a:pPr>
            <a:r>
              <a:rPr lang="es-MX" sz="3200" dirty="0"/>
              <a:t>Los maestros en este propósito deberán enfocarse en consolidar al nuevo creyente; poniendo énfasis en su crecimiento cristiano, ya que está recién nacido y enfrentará grandes desafíos en su caminar.</a:t>
            </a:r>
          </a:p>
          <a:p>
            <a:pPr marL="0" indent="0" algn="just">
              <a:buNone/>
            </a:pPr>
            <a:endParaRPr lang="es-MX" sz="3200" dirty="0"/>
          </a:p>
          <a:p>
            <a:pPr marL="0" indent="0" algn="just">
              <a:buNone/>
            </a:pPr>
            <a:r>
              <a:rPr lang="es-MX" sz="3200" dirty="0"/>
              <a:t>Así que el nuevo creyente deberá ser desarrollado, para que se integre por completo en el cuerpo de Cristo; y crezca en relación con él.</a:t>
            </a:r>
          </a:p>
          <a:p>
            <a:pPr marL="0" indent="0" algn="just">
              <a:buNone/>
            </a:pPr>
            <a:endParaRPr lang="es-MX" sz="3200" dirty="0"/>
          </a:p>
        </p:txBody>
      </p:sp>
    </p:spTree>
    <p:extLst>
      <p:ext uri="{BB962C8B-B14F-4D97-AF65-F5344CB8AC3E}">
        <p14:creationId xmlns:p14="http://schemas.microsoft.com/office/powerpoint/2010/main" val="340316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37230"/>
            <a:ext cx="8385463" cy="5139733"/>
          </a:xfrm>
        </p:spPr>
        <p:txBody>
          <a:bodyPr>
            <a:normAutofit/>
          </a:bodyPr>
          <a:lstStyle/>
          <a:p>
            <a:pPr marL="0" indent="0" algn="just">
              <a:buNone/>
            </a:pPr>
            <a:r>
              <a:rPr lang="es-MX" sz="3200" dirty="0"/>
              <a:t>Seguirá durante esos 60 días conectado a un Grupo de Amistad, y a la celebración dominical. En este segundo nivel de CRECER, es importante que se realice un evento puente; para ministrarle por parte del Espíritu Santo si no lo ha recibido; como parte de su crecimiento espiritual. </a:t>
            </a:r>
          </a:p>
          <a:p>
            <a:pPr marL="0" indent="0" algn="just">
              <a:buNone/>
            </a:pPr>
            <a:r>
              <a:rPr lang="es-MX" sz="3200" b="1" dirty="0"/>
              <a:t>Termina crecer con un evento puente noche de avivamiento.</a:t>
            </a:r>
            <a:endParaRPr lang="es-MX" sz="3200" dirty="0"/>
          </a:p>
          <a:p>
            <a:pPr marL="0" indent="0" algn="just">
              <a:buNone/>
            </a:pPr>
            <a:endParaRPr lang="es-MX" sz="3200" dirty="0"/>
          </a:p>
        </p:txBody>
      </p:sp>
    </p:spTree>
    <p:extLst>
      <p:ext uri="{BB962C8B-B14F-4D97-AF65-F5344CB8AC3E}">
        <p14:creationId xmlns:p14="http://schemas.microsoft.com/office/powerpoint/2010/main" val="58960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pPr marL="857250" indent="-857250">
              <a:buFont typeface="+mj-lt"/>
              <a:buAutoNum type="romanUcPeriod" startAt="3"/>
            </a:pPr>
            <a:r>
              <a:rPr lang="es-MX" b="1" dirty="0">
                <a:latin typeface="+mn-lt"/>
              </a:rPr>
              <a:t>PROPÓSITO 3: MADURAR</a:t>
            </a:r>
          </a:p>
        </p:txBody>
      </p:sp>
      <p:sp>
        <p:nvSpPr>
          <p:cNvPr id="7" name="Marcador de contenido 6"/>
          <p:cNvSpPr>
            <a:spLocks noGrp="1"/>
          </p:cNvSpPr>
          <p:nvPr>
            <p:ph idx="1"/>
          </p:nvPr>
        </p:nvSpPr>
        <p:spPr>
          <a:xfrm>
            <a:off x="374073" y="1825625"/>
            <a:ext cx="8385463" cy="4351338"/>
          </a:xfrm>
        </p:spPr>
        <p:txBody>
          <a:bodyPr>
            <a:normAutofit/>
          </a:bodyPr>
          <a:lstStyle/>
          <a:p>
            <a:pPr marL="0" indent="0" algn="just">
              <a:buNone/>
            </a:pPr>
            <a:endParaRPr lang="es-MX" sz="3600" dirty="0"/>
          </a:p>
          <a:p>
            <a:pPr marL="0" indent="0" algn="just">
              <a:buNone/>
            </a:pPr>
            <a:endParaRPr lang="es-MX" sz="3600" dirty="0"/>
          </a:p>
          <a:p>
            <a:pPr marL="0" indent="0" algn="just">
              <a:buNone/>
            </a:pPr>
            <a:r>
              <a:rPr lang="es-MX" sz="3600" dirty="0"/>
              <a:t>Marcos 4:28: </a:t>
            </a:r>
            <a:r>
              <a:rPr lang="es-MX" sz="3600" b="1" dirty="0"/>
              <a:t>“Porque de suyo lleva fruto la tierra, primero hierba, luego espiga, después grano lleno en la espiga…”.</a:t>
            </a:r>
            <a:endParaRPr lang="es-MX" sz="3600" dirty="0"/>
          </a:p>
        </p:txBody>
      </p:sp>
    </p:spTree>
    <p:extLst>
      <p:ext uri="{BB962C8B-B14F-4D97-AF65-F5344CB8AC3E}">
        <p14:creationId xmlns:p14="http://schemas.microsoft.com/office/powerpoint/2010/main" val="395498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r>
              <a:rPr lang="es-MX" b="1" dirty="0">
                <a:latin typeface="+mn-lt"/>
              </a:rPr>
              <a:t>LOS PROPÓSITOS DE LA ESTRATEGIA DE JESÚS Y LA ENSEÑANZA</a:t>
            </a:r>
          </a:p>
        </p:txBody>
      </p:sp>
      <p:sp>
        <p:nvSpPr>
          <p:cNvPr id="7" name="Marcador de contenido 6"/>
          <p:cNvSpPr>
            <a:spLocks noGrp="1"/>
          </p:cNvSpPr>
          <p:nvPr>
            <p:ph idx="1"/>
          </p:nvPr>
        </p:nvSpPr>
        <p:spPr>
          <a:xfrm>
            <a:off x="374073" y="1825625"/>
            <a:ext cx="8385463" cy="4351338"/>
          </a:xfrm>
        </p:spPr>
        <p:txBody>
          <a:bodyPr>
            <a:noAutofit/>
          </a:bodyPr>
          <a:lstStyle/>
          <a:p>
            <a:pPr marL="0" indent="0">
              <a:buNone/>
            </a:pPr>
            <a:endParaRPr lang="es-MX" b="1" dirty="0"/>
          </a:p>
          <a:p>
            <a:pPr marL="0" indent="0">
              <a:buNone/>
            </a:pPr>
            <a:r>
              <a:rPr lang="es-MX" b="1" dirty="0"/>
              <a:t>TEXTO BÍBLICO: </a:t>
            </a:r>
            <a:r>
              <a:rPr lang="es-MX" dirty="0"/>
              <a:t>Marcos 4:26-29 </a:t>
            </a:r>
          </a:p>
          <a:p>
            <a:pPr marL="0" indent="0" algn="just">
              <a:buNone/>
            </a:pPr>
            <a:r>
              <a:rPr lang="es-MX" b="1" dirty="0"/>
              <a:t>“Decía además: Así es el reino de Dios, como cuando un hombre echa semilla en la tierra; y duerme y se levanta, de noche y de día, y la semilla brota y crece sin que él sepa cómo. Porque de suyo lleva fruto la tierra, primero hierba, luego espiga, después grano lleno en la espiga; y cuando el fruto está maduro, en seguida se mete la hoz, porque la siega ha llegado”.</a:t>
            </a:r>
            <a:endParaRPr lang="es-MX" dirty="0"/>
          </a:p>
        </p:txBody>
      </p:sp>
    </p:spTree>
    <p:extLst>
      <p:ext uri="{BB962C8B-B14F-4D97-AF65-F5344CB8AC3E}">
        <p14:creationId xmlns:p14="http://schemas.microsoft.com/office/powerpoint/2010/main" val="62176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37230"/>
            <a:ext cx="8385463" cy="5139733"/>
          </a:xfrm>
        </p:spPr>
        <p:txBody>
          <a:bodyPr>
            <a:normAutofit/>
          </a:bodyPr>
          <a:lstStyle/>
          <a:p>
            <a:pPr marL="0" indent="0" algn="just">
              <a:buNone/>
            </a:pPr>
            <a:r>
              <a:rPr lang="es-MX" sz="3200" dirty="0"/>
              <a:t>LA MADUREZ de un discípulo, es indispensable para que no tengamos solo creyentes inmaduros en las iglesias; que son presa fácil del enemigo. Algunos terminan en tener congregantes, que no se integran a SERVIR A DIOS; que solo demandan atención como bebés espirituales. </a:t>
            </a:r>
          </a:p>
          <a:p>
            <a:pPr marL="0" indent="0" algn="just">
              <a:buNone/>
            </a:pPr>
            <a:r>
              <a:rPr lang="es-MX" sz="3200" dirty="0"/>
              <a:t>MADURAR tiene el propósito de ponerle responsabilidades en sus hombros, empezando con ser un servidor o Timoteo; dentro de un grupo de amistad.</a:t>
            </a:r>
          </a:p>
          <a:p>
            <a:pPr marL="0" indent="0" algn="just">
              <a:buNone/>
            </a:pPr>
            <a:endParaRPr lang="es-MX" sz="3200" dirty="0"/>
          </a:p>
        </p:txBody>
      </p:sp>
    </p:spTree>
    <p:extLst>
      <p:ext uri="{BB962C8B-B14F-4D97-AF65-F5344CB8AC3E}">
        <p14:creationId xmlns:p14="http://schemas.microsoft.com/office/powerpoint/2010/main" val="288691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32764"/>
            <a:ext cx="8385463" cy="5044199"/>
          </a:xfrm>
        </p:spPr>
        <p:txBody>
          <a:bodyPr>
            <a:normAutofit/>
          </a:bodyPr>
          <a:lstStyle/>
          <a:p>
            <a:pPr marL="514350" indent="-514350">
              <a:buFont typeface="+mj-lt"/>
              <a:buAutoNum type="alphaUcPeriod"/>
            </a:pPr>
            <a:r>
              <a:rPr lang="es-MX" sz="3600" dirty="0"/>
              <a:t>CLASES DE MADURAR</a:t>
            </a:r>
          </a:p>
          <a:p>
            <a:pPr marL="0" indent="0" algn="just">
              <a:buNone/>
            </a:pPr>
            <a:endParaRPr lang="es-MX" sz="3600" dirty="0"/>
          </a:p>
          <a:p>
            <a:pPr marL="0" indent="0" algn="just">
              <a:buNone/>
            </a:pPr>
            <a:r>
              <a:rPr lang="es-MX" sz="3600" dirty="0"/>
              <a:t>Tiene una duración de 8 semanas con 3 lecciones por semana, dando un total de 24 lecciones y con una duración de 60 días. Un período total de MADURAR de 2 meses. </a:t>
            </a:r>
          </a:p>
        </p:txBody>
      </p:sp>
    </p:spTree>
    <p:extLst>
      <p:ext uri="{BB962C8B-B14F-4D97-AF65-F5344CB8AC3E}">
        <p14:creationId xmlns:p14="http://schemas.microsoft.com/office/powerpoint/2010/main" val="226372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19116"/>
            <a:ext cx="8385463" cy="5057847"/>
          </a:xfrm>
        </p:spPr>
        <p:txBody>
          <a:bodyPr>
            <a:normAutofit/>
          </a:bodyPr>
          <a:lstStyle/>
          <a:p>
            <a:pPr marL="0" indent="0" algn="just">
              <a:buNone/>
            </a:pPr>
            <a:r>
              <a:rPr lang="es-MX" sz="3600" dirty="0"/>
              <a:t>Los maestros deberán ponerse el objetivo que, a través de las enseñanzas, el alumno o discípulo sea desafiado a servir a Dios en los grupos de amistad; empezando como un ayudante o Timoteo en el grupo de amistad. Cuando llegue el tiempo de multiplicarse, debe estar listo para ir a abrir un nuevo grupo de amistad; donde otros sean alcanzados para Cristo.</a:t>
            </a:r>
          </a:p>
        </p:txBody>
      </p:sp>
    </p:spTree>
    <p:extLst>
      <p:ext uri="{BB962C8B-B14F-4D97-AF65-F5344CB8AC3E}">
        <p14:creationId xmlns:p14="http://schemas.microsoft.com/office/powerpoint/2010/main" val="317123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46412"/>
            <a:ext cx="8385463" cy="5030551"/>
          </a:xfrm>
        </p:spPr>
        <p:txBody>
          <a:bodyPr>
            <a:normAutofit/>
          </a:bodyPr>
          <a:lstStyle/>
          <a:p>
            <a:pPr marL="0" indent="0" algn="just">
              <a:buNone/>
            </a:pPr>
            <a:r>
              <a:rPr lang="es-MX" sz="3600" dirty="0"/>
              <a:t>Estará conectado al grupo de amistad, donde en este nivel deberán ponerlo al terminar como un Timoteo o ayudante del líder, por dos meses; para ir aprendiendo a servir en el GDA. También seguirá conectado a la celebración dominical, que lo hará madurar para servir como LÍDER de un grupo de amistad.</a:t>
            </a:r>
          </a:p>
        </p:txBody>
      </p:sp>
    </p:spTree>
    <p:extLst>
      <p:ext uri="{BB962C8B-B14F-4D97-AF65-F5344CB8AC3E}">
        <p14:creationId xmlns:p14="http://schemas.microsoft.com/office/powerpoint/2010/main" val="295282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982639"/>
            <a:ext cx="8385463" cy="5194324"/>
          </a:xfrm>
        </p:spPr>
        <p:txBody>
          <a:bodyPr>
            <a:normAutofit/>
          </a:bodyPr>
          <a:lstStyle/>
          <a:p>
            <a:pPr marL="0" indent="0" algn="just">
              <a:buNone/>
            </a:pPr>
            <a:endParaRPr lang="es-MX" sz="3600" dirty="0"/>
          </a:p>
          <a:p>
            <a:pPr marL="0" indent="0" algn="just">
              <a:buNone/>
            </a:pPr>
            <a:r>
              <a:rPr lang="es-MX" sz="3600" dirty="0"/>
              <a:t>Al terminar el NIVEL 3 de MADURAR en la fiesta del Timoteo, será instalado como ayudante del líder por 2 meses; para que al terminar el nivel MULTIPLICAR, se convierta en un nuevo líder capacitado para hacer lo mismo con otros. </a:t>
            </a:r>
          </a:p>
        </p:txBody>
      </p:sp>
    </p:spTree>
    <p:extLst>
      <p:ext uri="{BB962C8B-B14F-4D97-AF65-F5344CB8AC3E}">
        <p14:creationId xmlns:p14="http://schemas.microsoft.com/office/powerpoint/2010/main" val="188046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19116"/>
            <a:ext cx="8385463" cy="5057847"/>
          </a:xfrm>
        </p:spPr>
        <p:txBody>
          <a:bodyPr>
            <a:normAutofit/>
          </a:bodyPr>
          <a:lstStyle/>
          <a:p>
            <a:pPr marL="0" indent="0" algn="just">
              <a:buNone/>
            </a:pPr>
            <a:r>
              <a:rPr lang="es-MX" sz="3600" dirty="0"/>
              <a:t>2 Timoteo 2:2: </a:t>
            </a:r>
            <a:r>
              <a:rPr lang="es-MX" sz="3600" b="1" dirty="0"/>
              <a:t>“Lo que has oído de mí ante muchos testigos, esto encarga a hombres fieles que sean idóneos para enseñar también a otros”.</a:t>
            </a:r>
          </a:p>
          <a:p>
            <a:pPr marL="0" indent="0" algn="just">
              <a:buNone/>
            </a:pPr>
            <a:endParaRPr lang="es-MX" sz="3600" b="1" dirty="0"/>
          </a:p>
          <a:p>
            <a:pPr marL="0" indent="0" algn="just">
              <a:buNone/>
            </a:pPr>
            <a:r>
              <a:rPr lang="es-MX" sz="3600" b="1" dirty="0"/>
              <a:t>Evento puente, fiesta de Timoteo en el grupo de amistad. </a:t>
            </a:r>
            <a:endParaRPr lang="es-MX" sz="3600" dirty="0"/>
          </a:p>
          <a:p>
            <a:pPr marL="0" indent="0" algn="just">
              <a:buNone/>
            </a:pPr>
            <a:endParaRPr lang="es-MX" sz="3600" dirty="0"/>
          </a:p>
        </p:txBody>
      </p:sp>
    </p:spTree>
    <p:extLst>
      <p:ext uri="{BB962C8B-B14F-4D97-AF65-F5344CB8AC3E}">
        <p14:creationId xmlns:p14="http://schemas.microsoft.com/office/powerpoint/2010/main" val="158393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pPr marL="857250" indent="-857250">
              <a:buFont typeface="+mj-lt"/>
              <a:buAutoNum type="romanUcPeriod" startAt="4"/>
            </a:pPr>
            <a:r>
              <a:rPr lang="es-MX" b="1" dirty="0">
                <a:latin typeface="+mn-lt"/>
              </a:rPr>
              <a:t>PROÓSITO 4: MULTIPLICAR</a:t>
            </a:r>
          </a:p>
        </p:txBody>
      </p:sp>
      <p:sp>
        <p:nvSpPr>
          <p:cNvPr id="7" name="Marcador de contenido 6"/>
          <p:cNvSpPr>
            <a:spLocks noGrp="1"/>
          </p:cNvSpPr>
          <p:nvPr>
            <p:ph idx="1"/>
          </p:nvPr>
        </p:nvSpPr>
        <p:spPr>
          <a:xfrm>
            <a:off x="374073" y="1825625"/>
            <a:ext cx="8385463" cy="4351338"/>
          </a:xfrm>
        </p:spPr>
        <p:txBody>
          <a:bodyPr>
            <a:normAutofit/>
          </a:bodyPr>
          <a:lstStyle/>
          <a:p>
            <a:pPr marL="0" indent="0" algn="just">
              <a:buNone/>
            </a:pPr>
            <a:endParaRPr lang="es-MX" sz="3600" dirty="0"/>
          </a:p>
          <a:p>
            <a:pPr marL="0" indent="0" algn="just">
              <a:buNone/>
            </a:pPr>
            <a:r>
              <a:rPr lang="es-MX" sz="3600" dirty="0"/>
              <a:t>Marcos 4: 28: </a:t>
            </a:r>
            <a:r>
              <a:rPr lang="es-MX" sz="3600" b="1" dirty="0"/>
              <a:t>“Porque de suyo lleva fruto la tierra, primero hierba, luego espiga, después grano lleno en la espiga; y cuando el fruto está maduro, en seguida se mete la hoz, porque la siega ha llegado”.</a:t>
            </a:r>
            <a:endParaRPr lang="es-MX" sz="3600" dirty="0"/>
          </a:p>
        </p:txBody>
      </p:sp>
    </p:spTree>
    <p:extLst>
      <p:ext uri="{BB962C8B-B14F-4D97-AF65-F5344CB8AC3E}">
        <p14:creationId xmlns:p14="http://schemas.microsoft.com/office/powerpoint/2010/main" val="89436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91821"/>
            <a:ext cx="8385463" cy="5085142"/>
          </a:xfrm>
        </p:spPr>
        <p:txBody>
          <a:bodyPr>
            <a:normAutofit/>
          </a:bodyPr>
          <a:lstStyle/>
          <a:p>
            <a:pPr marL="0" indent="0" algn="just">
              <a:buNone/>
            </a:pPr>
            <a:r>
              <a:rPr lang="es-MX" sz="3200" dirty="0"/>
              <a:t>En este último propósito, la meta es que no solo sirva en la iglesia como un ayudante de un GDA; sino que él también se convierta en un multiplicador de almas.</a:t>
            </a:r>
          </a:p>
          <a:p>
            <a:pPr marL="0" indent="0" algn="just">
              <a:buNone/>
            </a:pPr>
            <a:endParaRPr lang="es-MX" sz="3200" dirty="0"/>
          </a:p>
          <a:p>
            <a:pPr marL="0" indent="0" algn="just">
              <a:buNone/>
            </a:pPr>
            <a:r>
              <a:rPr lang="es-MX" sz="3200" dirty="0"/>
              <a:t>Marcos 4:8 </a:t>
            </a:r>
            <a:r>
              <a:rPr lang="es-MX" sz="3200" b="1" dirty="0"/>
              <a:t>“Pero otra parte cayó en buena tierra, y dio fruto, pues brotó y creció, y produjo a treinta, a sesenta, y a ciento por uno”.</a:t>
            </a:r>
            <a:endParaRPr lang="es-MX" sz="3200" dirty="0"/>
          </a:p>
          <a:p>
            <a:pPr marL="0" indent="0" algn="just">
              <a:buNone/>
            </a:pPr>
            <a:endParaRPr lang="es-MX" sz="3200" dirty="0"/>
          </a:p>
        </p:txBody>
      </p:sp>
    </p:spTree>
    <p:extLst>
      <p:ext uri="{BB962C8B-B14F-4D97-AF65-F5344CB8AC3E}">
        <p14:creationId xmlns:p14="http://schemas.microsoft.com/office/powerpoint/2010/main" val="381920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09934"/>
            <a:ext cx="8385463" cy="5167029"/>
          </a:xfrm>
        </p:spPr>
        <p:txBody>
          <a:bodyPr>
            <a:noAutofit/>
          </a:bodyPr>
          <a:lstStyle/>
          <a:p>
            <a:pPr marL="514350" indent="-514350">
              <a:buFont typeface="+mj-lt"/>
              <a:buAutoNum type="alphaUcPeriod"/>
            </a:pPr>
            <a:r>
              <a:rPr lang="es-MX" sz="3200" dirty="0"/>
              <a:t>REUNIÓN DEL MEET</a:t>
            </a:r>
          </a:p>
          <a:p>
            <a:pPr marL="0" indent="0" algn="just">
              <a:buNone/>
            </a:pPr>
            <a:r>
              <a:rPr lang="es-MX" sz="3200" dirty="0"/>
              <a:t>Se integrará también a la reunión semanal del </a:t>
            </a:r>
            <a:r>
              <a:rPr lang="es-MX" sz="3200" dirty="0" err="1"/>
              <a:t>Meet</a:t>
            </a:r>
            <a:r>
              <a:rPr lang="es-MX" sz="3200" dirty="0"/>
              <a:t>. </a:t>
            </a:r>
            <a:r>
              <a:rPr lang="es-MX" sz="3200" dirty="0" err="1"/>
              <a:t>Meet</a:t>
            </a:r>
            <a:r>
              <a:rPr lang="es-MX" sz="3200" dirty="0"/>
              <a:t> significa: Ministrar, Evaluar, Empoderar y Trazar. </a:t>
            </a:r>
          </a:p>
          <a:p>
            <a:pPr marL="0" indent="0" algn="just">
              <a:buNone/>
            </a:pPr>
            <a:r>
              <a:rPr lang="es-MX" sz="3200" dirty="0"/>
              <a:t>En este nivel deberá ser integrado al </a:t>
            </a:r>
            <a:r>
              <a:rPr lang="es-MX" sz="3200" b="1" dirty="0"/>
              <a:t>MEET, </a:t>
            </a:r>
            <a:r>
              <a:rPr lang="es-MX" sz="3200" dirty="0"/>
              <a:t>para que se integre a la visión del pastor principal, para ser ministrado, evaluado, empoderado y trazarle el trabajo que tendrá que realizar cuando ya sea un líder de un </a:t>
            </a:r>
            <a:r>
              <a:rPr lang="es-MX" sz="3200" b="1" dirty="0"/>
              <a:t>GDA</a:t>
            </a:r>
            <a:r>
              <a:rPr lang="es-MX" sz="3200" dirty="0"/>
              <a:t>. Esto para que lleve adelante la visión de la iglesia, para trabajar todos como un ejército en orden.</a:t>
            </a:r>
          </a:p>
          <a:p>
            <a:pPr marL="0" indent="0" algn="just">
              <a:buNone/>
            </a:pPr>
            <a:endParaRPr lang="es-MX" sz="3200" dirty="0"/>
          </a:p>
        </p:txBody>
      </p:sp>
    </p:spTree>
    <p:extLst>
      <p:ext uri="{BB962C8B-B14F-4D97-AF65-F5344CB8AC3E}">
        <p14:creationId xmlns:p14="http://schemas.microsoft.com/office/powerpoint/2010/main" val="392828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46412"/>
            <a:ext cx="8385463" cy="5030551"/>
          </a:xfrm>
        </p:spPr>
        <p:txBody>
          <a:bodyPr>
            <a:normAutofit/>
          </a:bodyPr>
          <a:lstStyle/>
          <a:p>
            <a:pPr marL="0" indent="0" algn="just">
              <a:buNone/>
            </a:pPr>
            <a:endParaRPr lang="es-MX" sz="3600" dirty="0"/>
          </a:p>
          <a:p>
            <a:pPr marL="0" indent="0" algn="just">
              <a:buNone/>
            </a:pPr>
            <a:r>
              <a:rPr lang="es-MX" sz="3600" dirty="0"/>
              <a:t>Cantares 6:4: </a:t>
            </a:r>
            <a:r>
              <a:rPr lang="es-MX" sz="3600" b="1" dirty="0"/>
              <a:t>“Hermosa eres tú, (la iglesia de Cristo) oh amiga mía, como </a:t>
            </a:r>
            <a:r>
              <a:rPr lang="es-MX" sz="3600" b="1" dirty="0" err="1"/>
              <a:t>Tirsa</a:t>
            </a:r>
            <a:r>
              <a:rPr lang="es-MX" sz="3600" b="1" dirty="0"/>
              <a:t>; De desear, como Jerusalén; Imponente como ejércitos en orden”. </a:t>
            </a:r>
            <a:endParaRPr lang="es-MX" sz="3600" dirty="0"/>
          </a:p>
        </p:txBody>
      </p:sp>
    </p:spTree>
    <p:extLst>
      <p:ext uri="{BB962C8B-B14F-4D97-AF65-F5344CB8AC3E}">
        <p14:creationId xmlns:p14="http://schemas.microsoft.com/office/powerpoint/2010/main" val="355139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289599"/>
            <a:ext cx="8385463" cy="3266904"/>
          </a:xfrm>
        </p:spPr>
        <p:txBody>
          <a:bodyPr>
            <a:normAutofit/>
          </a:bodyPr>
          <a:lstStyle/>
          <a:p>
            <a:pPr marL="0" indent="0" algn="just">
              <a:buNone/>
            </a:pPr>
            <a:r>
              <a:rPr lang="es-MX" sz="3600" dirty="0">
                <a:effectLst>
                  <a:outerShdw blurRad="38100" dist="38100" dir="2700000" algn="tl">
                    <a:srgbClr val="000000">
                      <a:alpha val="43137"/>
                    </a:srgbClr>
                  </a:outerShdw>
                </a:effectLst>
              </a:rPr>
              <a:t>SIGUIENDO LOS PROPÓSITOS PARA LAS NUEVAS ALMAS:</a:t>
            </a:r>
          </a:p>
          <a:p>
            <a:pPr marL="0" indent="0" algn="just">
              <a:buNone/>
            </a:pPr>
            <a:r>
              <a:rPr lang="es-MX" sz="3600" dirty="0">
                <a:effectLst>
                  <a:outerShdw blurRad="38100" dist="38100" dir="2700000" algn="tl">
                    <a:srgbClr val="000000">
                      <a:alpha val="43137"/>
                    </a:srgbClr>
                  </a:outerShdw>
                </a:effectLst>
              </a:rPr>
              <a:t>1. Nacer 2. Crecer 3. Madurar 4. Multiplicar </a:t>
            </a:r>
          </a:p>
          <a:p>
            <a:pPr marL="0" indent="0">
              <a:buNone/>
            </a:pP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033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87355"/>
            <a:ext cx="8385463" cy="4989608"/>
          </a:xfrm>
        </p:spPr>
        <p:txBody>
          <a:bodyPr>
            <a:normAutofit/>
          </a:bodyPr>
          <a:lstStyle/>
          <a:p>
            <a:pPr marL="514350" indent="-514350">
              <a:buFont typeface="+mj-lt"/>
              <a:buAutoNum type="alphaUcPeriod" startAt="2"/>
            </a:pPr>
            <a:r>
              <a:rPr lang="es-MX" sz="3200" dirty="0"/>
              <a:t>RETIRO DE LIDERAZGO</a:t>
            </a:r>
          </a:p>
          <a:p>
            <a:pPr marL="0" indent="0" algn="just">
              <a:buNone/>
            </a:pPr>
            <a:endParaRPr lang="es-MX" sz="3200" dirty="0"/>
          </a:p>
          <a:p>
            <a:pPr marL="0" indent="0" algn="just">
              <a:buNone/>
            </a:pPr>
            <a:r>
              <a:rPr lang="es-MX" sz="3200" dirty="0"/>
              <a:t>Será para lanzarlo a ser un MULTIPLICADOR como líder de Grupo de Amistad (1 semana o 7 Días ), para que se apasione de la misión de Jesucristo. Este retiro se llevará a cabo al terminar el nivel cuatro, antes de ser instalado como líder de grupo de amistad.</a:t>
            </a:r>
          </a:p>
        </p:txBody>
      </p:sp>
    </p:spTree>
    <p:extLst>
      <p:ext uri="{BB962C8B-B14F-4D97-AF65-F5344CB8AC3E}">
        <p14:creationId xmlns:p14="http://schemas.microsoft.com/office/powerpoint/2010/main" val="325969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60060"/>
            <a:ext cx="8385463" cy="5016903"/>
          </a:xfrm>
        </p:spPr>
        <p:txBody>
          <a:bodyPr>
            <a:normAutofit/>
          </a:bodyPr>
          <a:lstStyle/>
          <a:p>
            <a:pPr marL="514350" indent="-514350">
              <a:buFont typeface="+mj-lt"/>
              <a:buAutoNum type="alphaUcPeriod" startAt="3"/>
            </a:pPr>
            <a:r>
              <a:rPr lang="es-MX" sz="3200" dirty="0"/>
              <a:t>CLASES DE MULTIPLICAR</a:t>
            </a:r>
          </a:p>
          <a:p>
            <a:pPr marL="0" indent="0">
              <a:buNone/>
            </a:pPr>
            <a:endParaRPr lang="es-MX" sz="3200" dirty="0"/>
          </a:p>
          <a:p>
            <a:pPr marL="0" indent="0" algn="just">
              <a:buNone/>
            </a:pPr>
            <a:r>
              <a:rPr lang="es-MX" sz="3200" dirty="0"/>
              <a:t>Duración del nivel 4, 8 semanas de 3 lecciones por semana, con un total de 24 lecciones; es decir: 60 días. Al terminar el nivel 4, deberá celebrarse la FIESTA DE MULTIPLICACIÓN, para darle autoridad como nuevo líder del grupo de amistad. </a:t>
            </a:r>
          </a:p>
        </p:txBody>
      </p:sp>
    </p:spTree>
    <p:extLst>
      <p:ext uri="{BB962C8B-B14F-4D97-AF65-F5344CB8AC3E}">
        <p14:creationId xmlns:p14="http://schemas.microsoft.com/office/powerpoint/2010/main" val="134707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46412"/>
            <a:ext cx="8385463" cy="5030551"/>
          </a:xfrm>
        </p:spPr>
        <p:txBody>
          <a:bodyPr>
            <a:normAutofit/>
          </a:bodyPr>
          <a:lstStyle/>
          <a:p>
            <a:pPr marL="0" indent="0" algn="just">
              <a:buNone/>
            </a:pPr>
            <a:r>
              <a:rPr lang="es-MX" sz="3600" dirty="0"/>
              <a:t>Los maestros tendrán como objetivo en este nivel, el lograr el propósito que el alumno no se quede en ser un ayudante o Timoteo en el grupo de amistad; sino que se multiplique en otro líder que emprende un nuevo grupo de amistad, para lograr así el objetivo de multiplicarnos ganando almas para Jesucristo.</a:t>
            </a:r>
          </a:p>
        </p:txBody>
      </p:sp>
    </p:spTree>
    <p:extLst>
      <p:ext uri="{BB962C8B-B14F-4D97-AF65-F5344CB8AC3E}">
        <p14:creationId xmlns:p14="http://schemas.microsoft.com/office/powerpoint/2010/main" val="1473238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19116"/>
            <a:ext cx="8385463" cy="5057847"/>
          </a:xfrm>
        </p:spPr>
        <p:txBody>
          <a:bodyPr>
            <a:normAutofit/>
          </a:bodyPr>
          <a:lstStyle/>
          <a:p>
            <a:pPr marL="0" indent="0" algn="just">
              <a:buNone/>
            </a:pPr>
            <a:endParaRPr lang="es-MX" sz="3600" dirty="0"/>
          </a:p>
          <a:p>
            <a:pPr marL="0" indent="0" algn="just">
              <a:buNone/>
            </a:pPr>
            <a:r>
              <a:rPr lang="es-MX" sz="3600" dirty="0"/>
              <a:t>Lucas 10:1: </a:t>
            </a:r>
            <a:r>
              <a:rPr lang="es-MX" sz="3600" b="1" dirty="0"/>
              <a:t>“Después de estas cosas, designó el Señor también a otros setenta, a quienes envió de dos en dos delante de él a toda ciudad y lugar adonde él había de ir”.</a:t>
            </a:r>
            <a:endParaRPr lang="es-MX" sz="3600" dirty="0"/>
          </a:p>
        </p:txBody>
      </p:sp>
    </p:spTree>
    <p:extLst>
      <p:ext uri="{BB962C8B-B14F-4D97-AF65-F5344CB8AC3E}">
        <p14:creationId xmlns:p14="http://schemas.microsoft.com/office/powerpoint/2010/main" val="940108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119116"/>
            <a:ext cx="8385463" cy="5057847"/>
          </a:xfrm>
        </p:spPr>
        <p:txBody>
          <a:bodyPr>
            <a:noAutofit/>
          </a:bodyPr>
          <a:lstStyle/>
          <a:p>
            <a:pPr marL="514350" indent="-514350">
              <a:buFont typeface="+mj-lt"/>
              <a:buAutoNum type="alphaUcPeriod" startAt="4"/>
            </a:pPr>
            <a:r>
              <a:rPr lang="es-MX" sz="3200" dirty="0"/>
              <a:t>EVENTO PUENTE FIESTA DE MULTIPLICACIÓN</a:t>
            </a:r>
          </a:p>
          <a:p>
            <a:pPr marL="0" indent="0" algn="just">
              <a:buNone/>
            </a:pPr>
            <a:endParaRPr lang="es-MX" sz="3200" dirty="0"/>
          </a:p>
          <a:p>
            <a:pPr marL="0" indent="0" algn="just">
              <a:buNone/>
            </a:pPr>
            <a:r>
              <a:rPr lang="es-MX" sz="3200" dirty="0"/>
              <a:t>Después de ser graduado de la Escuela Sígame, al terminar los cuatro niveles, es vital que además de estar trabajando hacia el mundo en las casas; evangelizando y alimentando con la palabra de Dios, también se integre a servir en un ministerio dentro del templo.</a:t>
            </a:r>
          </a:p>
        </p:txBody>
      </p:sp>
    </p:spTree>
    <p:extLst>
      <p:ext uri="{BB962C8B-B14F-4D97-AF65-F5344CB8AC3E}">
        <p14:creationId xmlns:p14="http://schemas.microsoft.com/office/powerpoint/2010/main" val="3470937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64525"/>
            <a:ext cx="8385463" cy="5112438"/>
          </a:xfrm>
        </p:spPr>
        <p:txBody>
          <a:bodyPr>
            <a:normAutofit/>
          </a:bodyPr>
          <a:lstStyle/>
          <a:p>
            <a:pPr marL="0" indent="0">
              <a:buNone/>
            </a:pPr>
            <a:r>
              <a:rPr lang="es-MX" sz="3600" b="1" dirty="0"/>
              <a:t>Evangelizar</a:t>
            </a:r>
            <a:r>
              <a:rPr lang="es-MX" sz="3600" dirty="0"/>
              <a:t>: Es lo que yo hago hacia el mundo. </a:t>
            </a:r>
          </a:p>
          <a:p>
            <a:pPr marL="0" indent="0" algn="just">
              <a:buNone/>
            </a:pPr>
            <a:r>
              <a:rPr lang="es-MX" sz="3600" b="1" dirty="0"/>
              <a:t>Ministerio</a:t>
            </a:r>
            <a:r>
              <a:rPr lang="es-MX" sz="3600" dirty="0"/>
              <a:t>: Es lo que yo hago hacia dentro de la iglesia.</a:t>
            </a:r>
          </a:p>
          <a:p>
            <a:pPr marL="0" indent="0" algn="just">
              <a:buNone/>
            </a:pPr>
            <a:r>
              <a:rPr lang="es-MX" sz="3600" dirty="0"/>
              <a:t>Todo cristiano debe tener tanto una misión hacia el mundo, como un ministerio hacia la iglesia.</a:t>
            </a:r>
          </a:p>
          <a:p>
            <a:pPr marL="0" indent="0" algn="just">
              <a:buNone/>
            </a:pPr>
            <a:endParaRPr lang="es-MX" sz="3600" dirty="0"/>
          </a:p>
        </p:txBody>
      </p:sp>
    </p:spTree>
    <p:extLst>
      <p:ext uri="{BB962C8B-B14F-4D97-AF65-F5344CB8AC3E}">
        <p14:creationId xmlns:p14="http://schemas.microsoft.com/office/powerpoint/2010/main" val="3733701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1091821"/>
            <a:ext cx="8385463" cy="5085142"/>
          </a:xfrm>
        </p:spPr>
        <p:txBody>
          <a:bodyPr>
            <a:normAutofit/>
          </a:bodyPr>
          <a:lstStyle/>
          <a:p>
            <a:pPr marL="0" indent="0" algn="just">
              <a:buNone/>
            </a:pPr>
            <a:r>
              <a:rPr lang="es-MX" sz="3600" dirty="0"/>
              <a:t>2 Timoteo 4:5: </a:t>
            </a:r>
            <a:r>
              <a:rPr lang="es-MX" sz="3600" b="1" dirty="0"/>
              <a:t>“Pero tú sé sobrio en todo, soporta las aflicciones, haz obra de evangelista, cumple tu ministerio”.</a:t>
            </a:r>
          </a:p>
          <a:p>
            <a:pPr marL="0" indent="0" algn="just">
              <a:buNone/>
            </a:pPr>
            <a:endParaRPr lang="es-MX" sz="3600" b="1" dirty="0"/>
          </a:p>
          <a:p>
            <a:pPr marL="0" indent="0" algn="just">
              <a:buNone/>
            </a:pPr>
            <a:r>
              <a:rPr lang="es-MX" sz="3600" dirty="0"/>
              <a:t>1 Corintios 12:22: </a:t>
            </a:r>
            <a:r>
              <a:rPr lang="es-MX" sz="3600" b="1" dirty="0"/>
              <a:t>“Antes bien los miembros del cuerpo que parecen más débiles, son los más necesarios”.</a:t>
            </a:r>
            <a:endParaRPr lang="es-MX" sz="3600" dirty="0"/>
          </a:p>
          <a:p>
            <a:pPr marL="0" indent="0" algn="just">
              <a:buNone/>
            </a:pPr>
            <a:endParaRPr lang="es-MX" sz="3600" b="1" dirty="0"/>
          </a:p>
          <a:p>
            <a:pPr marL="0" indent="0" algn="just">
              <a:buNone/>
            </a:pPr>
            <a:endParaRPr lang="es-MX" sz="3600" dirty="0"/>
          </a:p>
        </p:txBody>
      </p:sp>
    </p:spTree>
    <p:extLst>
      <p:ext uri="{BB962C8B-B14F-4D97-AF65-F5344CB8AC3E}">
        <p14:creationId xmlns:p14="http://schemas.microsoft.com/office/powerpoint/2010/main" val="395045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4073" y="955344"/>
            <a:ext cx="8385463" cy="5221620"/>
          </a:xfrm>
        </p:spPr>
        <p:txBody>
          <a:bodyPr>
            <a:normAutofit/>
          </a:bodyPr>
          <a:lstStyle/>
          <a:p>
            <a:pPr marL="514350" indent="-514350">
              <a:buFont typeface="+mj-lt"/>
              <a:buAutoNum type="alphaUcPeriod" startAt="5"/>
            </a:pPr>
            <a:r>
              <a:rPr lang="es-MX" sz="3600" dirty="0"/>
              <a:t>EVENTO PUENTE FERIA DE MINISTERIOS</a:t>
            </a:r>
          </a:p>
          <a:p>
            <a:pPr marL="0" indent="0" algn="just">
              <a:buNone/>
            </a:pPr>
            <a:endParaRPr lang="es-MX" sz="3600" b="1" dirty="0"/>
          </a:p>
          <a:p>
            <a:pPr marL="0" indent="0" algn="just">
              <a:buNone/>
            </a:pPr>
            <a:r>
              <a:rPr lang="es-MX" sz="3600" b="1" dirty="0"/>
              <a:t>EXCELENCIA POR LOS MINISTERIOS: </a:t>
            </a:r>
            <a:r>
              <a:rPr lang="es-MX" sz="3600" dirty="0"/>
              <a:t>Es la Escuela de Ministerios con 6 semanas de 2 lecciones por semana; donde tomará 12 lecciones de entrenamiento para servir con excelencia en un ministerio; en el ministerio que tenga el llamado para servir. </a:t>
            </a:r>
          </a:p>
          <a:p>
            <a:pPr marL="0" indent="0" algn="just">
              <a:buNone/>
            </a:pPr>
            <a:r>
              <a:rPr lang="es-MX" sz="3600" b="1" dirty="0"/>
              <a:t>Intégralo a la escuela de ministerios.</a:t>
            </a:r>
            <a:endParaRPr lang="es-MX" sz="3600" dirty="0"/>
          </a:p>
          <a:p>
            <a:pPr marL="0" indent="0" algn="just">
              <a:buNone/>
            </a:pPr>
            <a:endParaRPr lang="es-MX" sz="3600" dirty="0"/>
          </a:p>
        </p:txBody>
      </p:sp>
    </p:spTree>
    <p:extLst>
      <p:ext uri="{BB962C8B-B14F-4D97-AF65-F5344CB8AC3E}">
        <p14:creationId xmlns:p14="http://schemas.microsoft.com/office/powerpoint/2010/main" val="21777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pPr marL="857250" indent="-857250">
              <a:buFont typeface="+mj-lt"/>
              <a:buAutoNum type="romanUcPeriod"/>
            </a:pPr>
            <a:r>
              <a:rPr lang="es-MX" b="1" dirty="0">
                <a:latin typeface="+mn-lt"/>
              </a:rPr>
              <a:t>PROPÓSITO 1: NACER</a:t>
            </a:r>
          </a:p>
        </p:txBody>
      </p:sp>
      <p:sp>
        <p:nvSpPr>
          <p:cNvPr id="7" name="Marcador de contenido 6"/>
          <p:cNvSpPr>
            <a:spLocks noGrp="1"/>
          </p:cNvSpPr>
          <p:nvPr>
            <p:ph idx="1"/>
          </p:nvPr>
        </p:nvSpPr>
        <p:spPr>
          <a:xfrm>
            <a:off x="374073" y="1825625"/>
            <a:ext cx="8385463" cy="4351338"/>
          </a:xfrm>
        </p:spPr>
        <p:txBody>
          <a:bodyPr>
            <a:normAutofit/>
          </a:bodyPr>
          <a:lstStyle/>
          <a:p>
            <a:pPr marL="0" indent="0" algn="just">
              <a:buNone/>
            </a:pPr>
            <a:r>
              <a:rPr lang="es-MX" sz="4000" dirty="0"/>
              <a:t>Marcos 4:26: </a:t>
            </a:r>
            <a:r>
              <a:rPr lang="es-MX" sz="4000" b="1" dirty="0"/>
              <a:t>“Decía además: Así es el reino de Dios, como cuando un hombre echa semilla en la tierra; y duerme y se levanta, de noche y de día, y la semilla brota…”.</a:t>
            </a:r>
            <a:endParaRPr lang="es-MX" sz="4000" dirty="0"/>
          </a:p>
        </p:txBody>
      </p:sp>
    </p:spTree>
    <p:extLst>
      <p:ext uri="{BB962C8B-B14F-4D97-AF65-F5344CB8AC3E}">
        <p14:creationId xmlns:p14="http://schemas.microsoft.com/office/powerpoint/2010/main" val="49208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111714"/>
            <a:ext cx="8385463" cy="5003256"/>
          </a:xfrm>
        </p:spPr>
        <p:txBody>
          <a:bodyPr>
            <a:normAutofit/>
          </a:bodyPr>
          <a:lstStyle/>
          <a:p>
            <a:pPr marL="0" indent="0" algn="just">
              <a:buNone/>
            </a:pPr>
            <a:r>
              <a:rPr lang="es-MX" sz="3600" dirty="0">
                <a:effectLst>
                  <a:outerShdw blurRad="38100" dist="38100" dir="2700000" algn="tl">
                    <a:srgbClr val="000000">
                      <a:alpha val="43137"/>
                    </a:srgbClr>
                  </a:outerShdw>
                </a:effectLst>
              </a:rPr>
              <a:t>En el propósito natural de la siembra que narra Marcos, es un ciclo de siembra y multiplicación de la semilla; que en los tiempos de Jesús era muy fácil de entender a personas nacidas y creadas en el campo. Ellos veían de manera natural, cómo los campos eran sembrados para que la semilla NACIERA, CRECIERA; para luego MADURAR y MULTIPLICAR el fruto.</a:t>
            </a:r>
          </a:p>
        </p:txBody>
      </p:sp>
    </p:spTree>
    <p:extLst>
      <p:ext uri="{BB962C8B-B14F-4D97-AF65-F5344CB8AC3E}">
        <p14:creationId xmlns:p14="http://schemas.microsoft.com/office/powerpoint/2010/main" val="48879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08084"/>
            <a:ext cx="8385463" cy="5153381"/>
          </a:xfrm>
        </p:spPr>
        <p:txBody>
          <a:bodyPr>
            <a:normAutofit lnSpcReduction="10000"/>
          </a:bodyPr>
          <a:lstStyle/>
          <a:p>
            <a:pPr marL="0" indent="0">
              <a:buNone/>
            </a:pPr>
            <a:r>
              <a:rPr lang="es-MX" sz="3200" b="1" dirty="0">
                <a:effectLst>
                  <a:outerShdw blurRad="38100" dist="38100" dir="2700000" algn="tl">
                    <a:srgbClr val="000000">
                      <a:alpha val="43137"/>
                    </a:srgbClr>
                  </a:outerShdw>
                </a:effectLst>
              </a:rPr>
              <a:t>LA TAREA DE LOS MAESTROS</a:t>
            </a:r>
          </a:p>
          <a:p>
            <a:pPr marL="0" indent="0" algn="just">
              <a:buNone/>
            </a:pPr>
            <a:r>
              <a:rPr lang="es-MX" sz="3200" dirty="0">
                <a:effectLst>
                  <a:outerShdw blurRad="38100" dist="38100" dir="2700000" algn="tl">
                    <a:srgbClr val="000000">
                      <a:alpha val="43137"/>
                    </a:srgbClr>
                  </a:outerShdw>
                </a:effectLst>
              </a:rPr>
              <a:t>La tarea en la Escuela Sígame, es muy diferente a la de otros programas; ya que aquí su tarea es lograr un propósito en cada nivel, donde es llevado el nuevo discípulo. Es decir, que las enseñanzas están diseñadas para lograr un propósito específico; y el maestro deberá programarse para obtener el éxito de lograr el objetivo trazado en cada propósito.</a:t>
            </a:r>
          </a:p>
          <a:p>
            <a:pPr marL="0" indent="0" algn="just">
              <a:buNone/>
            </a:pPr>
            <a:r>
              <a:rPr lang="es-MX" sz="3200" dirty="0">
                <a:effectLst>
                  <a:outerShdw blurRad="38100" dist="38100" dir="2700000" algn="tl">
                    <a:srgbClr val="000000">
                      <a:alpha val="43137"/>
                    </a:srgbClr>
                  </a:outerShdw>
                </a:effectLst>
              </a:rPr>
              <a:t>Marcos 4:3: </a:t>
            </a:r>
            <a:r>
              <a:rPr lang="es-MX" sz="3200" b="1" dirty="0">
                <a:effectLst>
                  <a:outerShdw blurRad="38100" dist="38100" dir="2700000" algn="tl">
                    <a:srgbClr val="000000">
                      <a:alpha val="43137"/>
                    </a:srgbClr>
                  </a:outerShdw>
                </a:effectLst>
              </a:rPr>
              <a:t>“Oíd: He aquí, el sembrador salió a sembrar…”.</a:t>
            </a:r>
            <a:endParaRPr lang="es-MX" sz="3200" dirty="0">
              <a:effectLst>
                <a:outerShdw blurRad="38100" dist="38100" dir="2700000" algn="tl">
                  <a:srgbClr val="000000">
                    <a:alpha val="43137"/>
                  </a:srgbClr>
                </a:outerShdw>
              </a:effectLst>
            </a:endParaRPr>
          </a:p>
          <a:p>
            <a:pPr marL="0" indent="0" algn="just">
              <a:buNone/>
            </a:pPr>
            <a:endParaRPr lang="es-MX"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615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20548"/>
            <a:ext cx="8385463" cy="5016903"/>
          </a:xfrm>
        </p:spPr>
        <p:txBody>
          <a:bodyPr>
            <a:noAutofit/>
          </a:bodyPr>
          <a:lstStyle/>
          <a:p>
            <a:pPr marL="0" indent="0">
              <a:buNone/>
            </a:pPr>
            <a:r>
              <a:rPr lang="es-MX" sz="3600" b="1" dirty="0">
                <a:effectLst>
                  <a:outerShdw blurRad="38100" dist="38100" dir="2700000" algn="tl">
                    <a:srgbClr val="000000">
                      <a:alpha val="43137"/>
                    </a:srgbClr>
                  </a:outerShdw>
                </a:effectLst>
              </a:rPr>
              <a:t>IMPLEMENTACIÓN</a:t>
            </a:r>
          </a:p>
          <a:p>
            <a:pPr marL="0" indent="0" algn="just">
              <a:buNone/>
            </a:pPr>
            <a:r>
              <a:rPr lang="es-MX" sz="3600" dirty="0">
                <a:effectLst>
                  <a:outerShdw blurRad="38100" dist="38100" dir="2700000" algn="tl">
                    <a:srgbClr val="000000">
                      <a:alpha val="43137"/>
                    </a:srgbClr>
                  </a:outerShdw>
                </a:effectLst>
              </a:rPr>
              <a:t>La primera tarea será seleccionar la tierra a través del Ciclo </a:t>
            </a:r>
            <a:r>
              <a:rPr lang="es-MX" sz="3600" dirty="0" err="1">
                <a:effectLst>
                  <a:outerShdw blurRad="38100" dist="38100" dir="2700000" algn="tl">
                    <a:srgbClr val="000000">
                      <a:alpha val="43137"/>
                    </a:srgbClr>
                  </a:outerShdw>
                </a:effectLst>
              </a:rPr>
              <a:t>evangelístico</a:t>
            </a:r>
            <a:r>
              <a:rPr lang="es-MX" sz="3600" dirty="0">
                <a:effectLst>
                  <a:outerShdw blurRad="38100" dist="38100" dir="2700000" algn="tl">
                    <a:srgbClr val="000000">
                      <a:alpha val="43137"/>
                    </a:srgbClr>
                  </a:outerShdw>
                </a:effectLst>
              </a:rPr>
              <a:t>, poniendo en una lista 10 nombres de personas que se desean alcanzar por cada uno de los miembros bautizados de la congregación; comprometiéndolos a llevar a los perdidos seleccionados la preciosa semilla del evangelio de Cristo, Las nuevas almas deberán ser llevadas a: </a:t>
            </a:r>
          </a:p>
        </p:txBody>
      </p:sp>
    </p:spTree>
    <p:extLst>
      <p:ext uri="{BB962C8B-B14F-4D97-AF65-F5344CB8AC3E}">
        <p14:creationId xmlns:p14="http://schemas.microsoft.com/office/powerpoint/2010/main" val="180490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29828"/>
            <a:ext cx="8385463" cy="5085142"/>
          </a:xfrm>
        </p:spPr>
        <p:txBody>
          <a:bodyPr>
            <a:normAutofit/>
          </a:bodyPr>
          <a:lstStyle/>
          <a:p>
            <a:pPr marL="514350" indent="-514350">
              <a:buFont typeface="+mj-lt"/>
              <a:buAutoNum type="alphaUcPeriod"/>
            </a:pPr>
            <a:r>
              <a:rPr lang="es-MX" sz="4000" dirty="0">
                <a:effectLst>
                  <a:outerShdw blurRad="38100" dist="38100" dir="2700000" algn="tl">
                    <a:srgbClr val="000000">
                      <a:alpha val="43137"/>
                    </a:srgbClr>
                  </a:outerShdw>
                </a:effectLst>
              </a:rPr>
              <a:t>EL DÍA DEL AMIGO</a:t>
            </a:r>
          </a:p>
          <a:p>
            <a:pPr marL="0" indent="0" algn="just">
              <a:buNone/>
            </a:pPr>
            <a:r>
              <a:rPr lang="es-MX" sz="4000" dirty="0">
                <a:effectLst>
                  <a:outerShdw blurRad="38100" dist="38100" dir="2700000" algn="tl">
                    <a:srgbClr val="000000">
                      <a:alpha val="43137"/>
                    </a:srgbClr>
                  </a:outerShdw>
                </a:effectLst>
              </a:rPr>
              <a:t>Luego de sembrarle la semilla en el día del amigo, se debe continuar dándole atención; para que esa semilla NAZCA y CREZCA y ser llevado a integrarlo en un:</a:t>
            </a:r>
          </a:p>
        </p:txBody>
      </p:sp>
    </p:spTree>
    <p:extLst>
      <p:ext uri="{BB962C8B-B14F-4D97-AF65-F5344CB8AC3E}">
        <p14:creationId xmlns:p14="http://schemas.microsoft.com/office/powerpoint/2010/main" val="281337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872781"/>
            <a:ext cx="8385463" cy="5112438"/>
          </a:xfrm>
        </p:spPr>
        <p:txBody>
          <a:bodyPr>
            <a:normAutofit/>
          </a:bodyPr>
          <a:lstStyle/>
          <a:p>
            <a:pPr marL="514350" indent="-514350">
              <a:buFont typeface="+mj-lt"/>
              <a:buAutoNum type="alphaUcPeriod" startAt="2"/>
            </a:pPr>
            <a:r>
              <a:rPr lang="es-MX" sz="3200" b="1" dirty="0">
                <a:effectLst>
                  <a:outerShdw blurRad="38100" dist="38100" dir="2700000" algn="tl">
                    <a:srgbClr val="000000">
                      <a:alpha val="43137"/>
                    </a:srgbClr>
                  </a:outerShdw>
                </a:effectLst>
              </a:rPr>
              <a:t>GRUPO DE AMISTAD</a:t>
            </a:r>
          </a:p>
          <a:p>
            <a:pPr marL="0" indent="0" algn="just">
              <a:buNone/>
            </a:pPr>
            <a:r>
              <a:rPr lang="es-MX" sz="3200" dirty="0">
                <a:effectLst>
                  <a:outerShdw blurRad="38100" dist="38100" dir="2700000" algn="tl">
                    <a:srgbClr val="000000">
                      <a:alpha val="43137"/>
                    </a:srgbClr>
                  </a:outerShdw>
                </a:effectLst>
              </a:rPr>
              <a:t>Posteriormente de estar alimentándolo en el grupo de amistad (GDA), </a:t>
            </a:r>
            <a:r>
              <a:rPr lang="es-MX" sz="3200" b="1" dirty="0">
                <a:effectLst>
                  <a:outerShdw blurRad="38100" dist="38100" dir="2700000" algn="tl">
                    <a:srgbClr val="000000">
                      <a:alpha val="43137"/>
                    </a:srgbClr>
                  </a:outerShdw>
                </a:effectLst>
              </a:rPr>
              <a:t>es muy importante </a:t>
            </a:r>
            <a:r>
              <a:rPr lang="es-MX" sz="3200" dirty="0">
                <a:effectLst>
                  <a:outerShdw blurRad="38100" dist="38100" dir="2700000" algn="tl">
                    <a:srgbClr val="000000">
                      <a:alpha val="43137"/>
                    </a:srgbClr>
                  </a:outerShdw>
                </a:effectLst>
              </a:rPr>
              <a:t>llevarlo a vivir la experiencia del:</a:t>
            </a:r>
          </a:p>
          <a:p>
            <a:pPr marL="514350" indent="-514350">
              <a:buFont typeface="+mj-lt"/>
              <a:buAutoNum type="alphaUcPeriod" startAt="3"/>
            </a:pPr>
            <a:r>
              <a:rPr lang="es-MX" sz="3200" b="1" dirty="0">
                <a:effectLst>
                  <a:outerShdw blurRad="38100" dist="38100" dir="2700000" algn="tl">
                    <a:srgbClr val="000000">
                      <a:alpha val="43137"/>
                    </a:srgbClr>
                  </a:outerShdw>
                </a:effectLst>
              </a:rPr>
              <a:t>RETIRO DE AMIGOS</a:t>
            </a:r>
          </a:p>
          <a:p>
            <a:pPr marL="0" indent="0" algn="just">
              <a:buNone/>
            </a:pPr>
            <a:r>
              <a:rPr lang="es-MX" sz="3200" dirty="0">
                <a:effectLst>
                  <a:outerShdw blurRad="38100" dist="38100" dir="2700000" algn="tl">
                    <a:srgbClr val="000000">
                      <a:alpha val="43137"/>
                    </a:srgbClr>
                  </a:outerShdw>
                </a:effectLst>
              </a:rPr>
              <a:t>Se le lleva para sanar sus heridas y limpiar su mente de creencias erradas, que van en contra de la palabra de Dios; después que la nueva semilla ha brotado y está sana para nacer, debemos pasarla por:</a:t>
            </a:r>
            <a:endParaRPr lang="es-MX"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88239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1998</Words>
  <Application>Microsoft Office PowerPoint</Application>
  <PresentationFormat>Presentación en pantalla (4:3)</PresentationFormat>
  <Paragraphs>91</Paragraphs>
  <Slides>37</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Tema de Office</vt:lpstr>
      <vt:lpstr>Presentation</vt:lpstr>
      <vt:lpstr>Presentación de PowerPoint</vt:lpstr>
      <vt:lpstr>LOS PROPÓSITOS DE LA ESTRATEGIA DE JESÚS Y LA ENSEÑANZA</vt:lpstr>
      <vt:lpstr>Presentación de PowerPoint</vt:lpstr>
      <vt:lpstr>PROPÓSITO 1: NACER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PROPÓSITO 2: CRECER</vt:lpstr>
      <vt:lpstr>Presentación de PowerPoint</vt:lpstr>
      <vt:lpstr>Presentación de PowerPoint</vt:lpstr>
      <vt:lpstr>Presentación de PowerPoint</vt:lpstr>
      <vt:lpstr>Presentación de PowerPoint</vt:lpstr>
      <vt:lpstr>PROPÓSITO 3: MADURAR</vt:lpstr>
      <vt:lpstr>Presentación de PowerPoint</vt:lpstr>
      <vt:lpstr>Presentación de PowerPoint</vt:lpstr>
      <vt:lpstr>Presentación de PowerPoint</vt:lpstr>
      <vt:lpstr>Presentación de PowerPoint</vt:lpstr>
      <vt:lpstr>Presentación de PowerPoint</vt:lpstr>
      <vt:lpstr>Presentación de PowerPoint</vt:lpstr>
      <vt:lpstr>PROÓSITO 4: MULTIPLICAR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Iglesia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 La Misión</dc:creator>
  <cp:lastModifiedBy>ariel ramirez</cp:lastModifiedBy>
  <cp:revision>14</cp:revision>
  <dcterms:created xsi:type="dcterms:W3CDTF">2018-02-01T20:23:16Z</dcterms:created>
  <dcterms:modified xsi:type="dcterms:W3CDTF">2018-06-12T00:24:02Z</dcterms:modified>
</cp:coreProperties>
</file>