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7" autoAdjust="0"/>
    <p:restoredTop sz="94660"/>
  </p:normalViewPr>
  <p:slideViewPr>
    <p:cSldViewPr snapToGrid="0" snapToObjects="1">
      <p:cViewPr varScale="1">
        <p:scale>
          <a:sx n="58" d="100"/>
          <a:sy n="58" d="100"/>
        </p:scale>
        <p:origin x="1902" y="72"/>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12/06/2018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12/06/2018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12/06/2018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t>Clic para editar título</a:t>
            </a:r>
            <a:endParaRPr lang="es-MX"/>
          </a:p>
        </p:txBody>
      </p:sp>
      <p:sp>
        <p:nvSpPr>
          <p:cNvPr id="3" name="Marcador de contenido 2"/>
          <p:cNvSpPr>
            <a:spLocks noGrp="1"/>
          </p:cNvSpPr>
          <p:nvPr>
            <p:ph idx="1"/>
          </p:nvPr>
        </p:nvSpPr>
        <p:spPr/>
        <p:txBody>
          <a:body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12/06/2018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12/06/2018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12/06/2018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12/06/2018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12/06/2018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12/06/2018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12/06/2018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12/06/2018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12/06/2018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Na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221939"/>
            <a:ext cx="8535618" cy="4832092"/>
          </a:xfrm>
          <a:prstGeom prst="rect">
            <a:avLst/>
          </a:prstGeom>
        </p:spPr>
        <p:txBody>
          <a:bodyPr wrap="square">
            <a:spAutoFit/>
          </a:bodyPr>
          <a:lstStyle/>
          <a:p>
            <a:pPr algn="just"/>
            <a:r>
              <a:rPr lang="es-MX" sz="2800" dirty="0">
                <a:effectLst>
                  <a:outerShdw blurRad="38100" dist="38100" dir="2700000" algn="tl">
                    <a:srgbClr val="000000">
                      <a:alpha val="43137"/>
                    </a:srgbClr>
                  </a:outerShdw>
                </a:effectLst>
              </a:rPr>
              <a:t>7. Salmos = Varios autores, principalmente David – 1000 – 400 a.C. 27 </a:t>
            </a:r>
          </a:p>
          <a:p>
            <a:pPr algn="just"/>
            <a:r>
              <a:rPr lang="es-MX" sz="2800" dirty="0">
                <a:effectLst>
                  <a:outerShdw blurRad="38100" dist="38100" dir="2700000" algn="tl">
                    <a:srgbClr val="000000">
                      <a:alpha val="43137"/>
                    </a:srgbClr>
                  </a:outerShdw>
                </a:effectLst>
              </a:rPr>
              <a:t>8. Proverbios, Eclesiastés, Cantares = Salomón – 900 a.C. </a:t>
            </a:r>
          </a:p>
          <a:p>
            <a:pPr algn="just"/>
            <a:r>
              <a:rPr lang="es-MX" sz="2800" dirty="0">
                <a:effectLst>
                  <a:outerShdw blurRad="38100" dist="38100" dir="2700000" algn="tl">
                    <a:srgbClr val="000000">
                      <a:alpha val="43137"/>
                    </a:srgbClr>
                  </a:outerShdw>
                </a:effectLst>
              </a:rPr>
              <a:t>9. Isaías = Isaías – 700 a.C. </a:t>
            </a:r>
          </a:p>
          <a:p>
            <a:pPr algn="just"/>
            <a:r>
              <a:rPr lang="es-MX" sz="2800" dirty="0">
                <a:effectLst>
                  <a:outerShdw blurRad="38100" dist="38100" dir="2700000" algn="tl">
                    <a:srgbClr val="000000">
                      <a:alpha val="43137"/>
                    </a:srgbClr>
                  </a:outerShdw>
                </a:effectLst>
              </a:rPr>
              <a:t>10.Jeremías, Lamentaciones = Jeremías – 600 a.C. </a:t>
            </a:r>
          </a:p>
          <a:p>
            <a:pPr algn="just"/>
            <a:r>
              <a:rPr lang="es-MX" sz="2800" dirty="0">
                <a:effectLst>
                  <a:outerShdw blurRad="38100" dist="38100" dir="2700000" algn="tl">
                    <a:srgbClr val="000000">
                      <a:alpha val="43137"/>
                    </a:srgbClr>
                  </a:outerShdw>
                </a:effectLst>
              </a:rPr>
              <a:t>11.Ezequiel = Ezequiel – 550 a.C. </a:t>
            </a:r>
          </a:p>
          <a:p>
            <a:pPr algn="just"/>
            <a:r>
              <a:rPr lang="es-MX" sz="2800" dirty="0">
                <a:effectLst>
                  <a:outerShdw blurRad="38100" dist="38100" dir="2700000" algn="tl">
                    <a:srgbClr val="000000">
                      <a:alpha val="43137"/>
                    </a:srgbClr>
                  </a:outerShdw>
                </a:effectLst>
              </a:rPr>
              <a:t>12.Daniel = Daniel – 550 a.C. </a:t>
            </a:r>
          </a:p>
          <a:p>
            <a:pPr algn="just"/>
            <a:r>
              <a:rPr lang="es-MX" sz="2800" dirty="0">
                <a:effectLst>
                  <a:outerShdw blurRad="38100" dist="38100" dir="2700000" algn="tl">
                    <a:srgbClr val="000000">
                      <a:alpha val="43137"/>
                    </a:srgbClr>
                  </a:outerShdw>
                </a:effectLst>
              </a:rPr>
              <a:t>13.Oseas = Oseas – 750 a.C. </a:t>
            </a:r>
          </a:p>
          <a:p>
            <a:pPr algn="just"/>
            <a:r>
              <a:rPr lang="es-MX" sz="2800" dirty="0">
                <a:effectLst>
                  <a:outerShdw blurRad="38100" dist="38100" dir="2700000" algn="tl">
                    <a:srgbClr val="000000">
                      <a:alpha val="43137"/>
                    </a:srgbClr>
                  </a:outerShdw>
                </a:effectLst>
              </a:rPr>
              <a:t>14.Joel = Joel – 850 a.C. </a:t>
            </a:r>
          </a:p>
          <a:p>
            <a:pPr algn="just"/>
            <a:r>
              <a:rPr lang="es-MX" sz="2800" dirty="0">
                <a:effectLst>
                  <a:outerShdw blurRad="38100" dist="38100" dir="2700000" algn="tl">
                    <a:srgbClr val="000000">
                      <a:alpha val="43137"/>
                    </a:srgbClr>
                  </a:outerShdw>
                </a:effectLst>
              </a:rPr>
              <a:t>15.Amós = Amós – 750 a.C. </a:t>
            </a:r>
          </a:p>
          <a:p>
            <a:pPr algn="just"/>
            <a:r>
              <a:rPr lang="es-MX" sz="2800" dirty="0">
                <a:effectLst>
                  <a:outerShdw blurRad="38100" dist="38100" dir="2700000" algn="tl">
                    <a:srgbClr val="000000">
                      <a:alpha val="43137"/>
                    </a:srgbClr>
                  </a:outerShdw>
                </a:effectLst>
              </a:rPr>
              <a:t>16.Abdías = Abdías – 600 a.C. </a:t>
            </a:r>
          </a:p>
        </p:txBody>
      </p:sp>
    </p:spTree>
    <p:extLst>
      <p:ext uri="{BB962C8B-B14F-4D97-AF65-F5344CB8AC3E}">
        <p14:creationId xmlns:p14="http://schemas.microsoft.com/office/powerpoint/2010/main" val="248751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681505"/>
            <a:ext cx="8623753" cy="3539430"/>
          </a:xfrm>
          <a:prstGeom prst="rect">
            <a:avLst/>
          </a:prstGeom>
        </p:spPr>
        <p:txBody>
          <a:bodyPr wrap="square">
            <a:spAutoFit/>
          </a:bodyPr>
          <a:lstStyle/>
          <a:p>
            <a:pPr algn="just"/>
            <a:r>
              <a:rPr lang="es-MX" sz="2800" dirty="0">
                <a:effectLst>
                  <a:outerShdw blurRad="38100" dist="38100" dir="2700000" algn="tl">
                    <a:srgbClr val="000000">
                      <a:alpha val="43137"/>
                    </a:srgbClr>
                  </a:outerShdw>
                </a:effectLst>
              </a:rPr>
              <a:t>17.Jonás = Jonás – 700 a.C. </a:t>
            </a:r>
          </a:p>
          <a:p>
            <a:pPr algn="just"/>
            <a:r>
              <a:rPr lang="es-MX" sz="2800" dirty="0">
                <a:effectLst>
                  <a:outerShdw blurRad="38100" dist="38100" dir="2700000" algn="tl">
                    <a:srgbClr val="000000">
                      <a:alpha val="43137"/>
                    </a:srgbClr>
                  </a:outerShdw>
                </a:effectLst>
              </a:rPr>
              <a:t>18.Miqueas = Miqueas – 700 a.C. </a:t>
            </a:r>
          </a:p>
          <a:p>
            <a:pPr algn="just"/>
            <a:r>
              <a:rPr lang="es-MX" sz="2800" dirty="0">
                <a:effectLst>
                  <a:outerShdw blurRad="38100" dist="38100" dir="2700000" algn="tl">
                    <a:srgbClr val="000000">
                      <a:alpha val="43137"/>
                    </a:srgbClr>
                  </a:outerShdw>
                </a:effectLst>
              </a:rPr>
              <a:t>19.Nahúm = Nahúm – 650 a.C. </a:t>
            </a:r>
          </a:p>
          <a:p>
            <a:pPr algn="just"/>
            <a:r>
              <a:rPr lang="es-MX" sz="2800" dirty="0">
                <a:effectLst>
                  <a:outerShdw blurRad="38100" dist="38100" dir="2700000" algn="tl">
                    <a:srgbClr val="000000">
                      <a:alpha val="43137"/>
                    </a:srgbClr>
                  </a:outerShdw>
                </a:effectLst>
              </a:rPr>
              <a:t>20.Habacuc = Habacuc – 600 a.C. </a:t>
            </a:r>
          </a:p>
          <a:p>
            <a:pPr algn="just"/>
            <a:r>
              <a:rPr lang="es-MX" sz="2800" dirty="0">
                <a:effectLst>
                  <a:outerShdw blurRad="38100" dist="38100" dir="2700000" algn="tl">
                    <a:srgbClr val="000000">
                      <a:alpha val="43137"/>
                    </a:srgbClr>
                  </a:outerShdw>
                </a:effectLst>
              </a:rPr>
              <a:t>21.Sofonías = Sofonías – 650 a. C. </a:t>
            </a:r>
          </a:p>
          <a:p>
            <a:pPr algn="just"/>
            <a:r>
              <a:rPr lang="es-MX" sz="2800" dirty="0">
                <a:effectLst>
                  <a:outerShdw blurRad="38100" dist="38100" dir="2700000" algn="tl">
                    <a:srgbClr val="000000">
                      <a:alpha val="43137"/>
                    </a:srgbClr>
                  </a:outerShdw>
                </a:effectLst>
              </a:rPr>
              <a:t>22.Hageo = </a:t>
            </a:r>
            <a:r>
              <a:rPr lang="es-MX" sz="2800" dirty="0" err="1">
                <a:effectLst>
                  <a:outerShdw blurRad="38100" dist="38100" dir="2700000" algn="tl">
                    <a:srgbClr val="000000">
                      <a:alpha val="43137"/>
                    </a:srgbClr>
                  </a:outerShdw>
                </a:effectLst>
              </a:rPr>
              <a:t>Hageo</a:t>
            </a:r>
            <a:r>
              <a:rPr lang="es-MX" sz="2800" dirty="0">
                <a:effectLst>
                  <a:outerShdw blurRad="38100" dist="38100" dir="2700000" algn="tl">
                    <a:srgbClr val="000000">
                      <a:alpha val="43137"/>
                    </a:srgbClr>
                  </a:outerShdw>
                </a:effectLst>
              </a:rPr>
              <a:t> – 520 a.C. </a:t>
            </a:r>
          </a:p>
          <a:p>
            <a:pPr algn="just"/>
            <a:r>
              <a:rPr lang="es-MX" sz="2800" dirty="0">
                <a:effectLst>
                  <a:outerShdw blurRad="38100" dist="38100" dir="2700000" algn="tl">
                    <a:srgbClr val="000000">
                      <a:alpha val="43137"/>
                    </a:srgbClr>
                  </a:outerShdw>
                </a:effectLst>
              </a:rPr>
              <a:t>23.Zacarías = Zacarías – 500 a.C. </a:t>
            </a:r>
          </a:p>
          <a:p>
            <a:pPr algn="just"/>
            <a:r>
              <a:rPr lang="es-MX" sz="2800" dirty="0">
                <a:effectLst>
                  <a:outerShdw blurRad="38100" dist="38100" dir="2700000" algn="tl">
                    <a:srgbClr val="000000">
                      <a:alpha val="43137"/>
                    </a:srgbClr>
                  </a:outerShdw>
                </a:effectLst>
              </a:rPr>
              <a:t>24.Malaquías = Malaquías – 430 a.C.</a:t>
            </a:r>
          </a:p>
        </p:txBody>
      </p:sp>
    </p:spTree>
    <p:extLst>
      <p:ext uri="{BB962C8B-B14F-4D97-AF65-F5344CB8AC3E}">
        <p14:creationId xmlns:p14="http://schemas.microsoft.com/office/powerpoint/2010/main" val="2502551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580775"/>
            <a:ext cx="8623753" cy="4154984"/>
          </a:xfrm>
          <a:prstGeom prst="rect">
            <a:avLst/>
          </a:prstGeom>
        </p:spPr>
        <p:txBody>
          <a:bodyPr wrap="square">
            <a:spAutoFit/>
          </a:bodyPr>
          <a:lstStyle/>
          <a:p>
            <a:pPr algn="just"/>
            <a:r>
              <a:rPr lang="es-MX" sz="4000" b="1" dirty="0">
                <a:effectLst>
                  <a:outerShdw blurRad="38100" dist="38100" dir="2700000" algn="tl">
                    <a:srgbClr val="000000">
                      <a:alpha val="43137"/>
                    </a:srgbClr>
                  </a:outerShdw>
                </a:effectLst>
              </a:rPr>
              <a:t>B. NUEVO TESTAMENTO </a:t>
            </a:r>
          </a:p>
          <a:p>
            <a:pPr marL="342900" indent="-342900" algn="just">
              <a:buAutoNum type="arabicPeriod"/>
            </a:pPr>
            <a:r>
              <a:rPr lang="es-MX" sz="2800" dirty="0">
                <a:effectLst>
                  <a:outerShdw blurRad="38100" dist="38100" dir="2700000" algn="tl">
                    <a:srgbClr val="000000">
                      <a:alpha val="43137"/>
                    </a:srgbClr>
                  </a:outerShdw>
                </a:effectLst>
              </a:rPr>
              <a:t>Mateo = Mateo – 55 d.C. </a:t>
            </a:r>
          </a:p>
          <a:p>
            <a:pPr algn="just"/>
            <a:r>
              <a:rPr lang="es-MX" sz="2800" dirty="0">
                <a:effectLst>
                  <a:outerShdw blurRad="38100" dist="38100" dir="2700000" algn="tl">
                    <a:srgbClr val="000000">
                      <a:alpha val="43137"/>
                    </a:srgbClr>
                  </a:outerShdw>
                </a:effectLst>
              </a:rPr>
              <a:t>2. Marcos = Juan Marcos – 50 d.C. </a:t>
            </a:r>
          </a:p>
          <a:p>
            <a:pPr algn="just"/>
            <a:r>
              <a:rPr lang="es-MX" sz="2800" dirty="0">
                <a:effectLst>
                  <a:outerShdw blurRad="38100" dist="38100" dir="2700000" algn="tl">
                    <a:srgbClr val="000000">
                      <a:alpha val="43137"/>
                    </a:srgbClr>
                  </a:outerShdw>
                </a:effectLst>
              </a:rPr>
              <a:t>3. Lucas = Lucas – 60 d.C. </a:t>
            </a:r>
          </a:p>
          <a:p>
            <a:pPr algn="just"/>
            <a:r>
              <a:rPr lang="es-MX" sz="2800" dirty="0">
                <a:effectLst>
                  <a:outerShdw blurRad="38100" dist="38100" dir="2700000" algn="tl">
                    <a:srgbClr val="000000">
                      <a:alpha val="43137"/>
                    </a:srgbClr>
                  </a:outerShdw>
                </a:effectLst>
              </a:rPr>
              <a:t>4. Juan = Juan – 90 d.C. </a:t>
            </a:r>
          </a:p>
          <a:p>
            <a:pPr algn="just"/>
            <a:r>
              <a:rPr lang="es-MX" sz="2800" dirty="0">
                <a:effectLst>
                  <a:outerShdw blurRad="38100" dist="38100" dir="2700000" algn="tl">
                    <a:srgbClr val="000000">
                      <a:alpha val="43137"/>
                    </a:srgbClr>
                  </a:outerShdw>
                </a:effectLst>
              </a:rPr>
              <a:t>5. Hechos = Lucas – 65 d.C. </a:t>
            </a:r>
          </a:p>
          <a:p>
            <a:pPr algn="just"/>
            <a:r>
              <a:rPr lang="es-MX" sz="2800" dirty="0">
                <a:effectLst>
                  <a:outerShdw blurRad="38100" dist="38100" dir="2700000" algn="tl">
                    <a:srgbClr val="000000">
                      <a:alpha val="43137"/>
                    </a:srgbClr>
                  </a:outerShdw>
                </a:effectLst>
              </a:rPr>
              <a:t>6. Romanos, 1 Corintios, 2, Corintios, Gálatas, Efesios, Filipenses, Colosenses, 1 Tesalonicenses, 2 Tesalonicenses, 1 Timoteo, 2 Timoteo, Tito, Filemón = Pablo 50 – 70 d.C.</a:t>
            </a:r>
          </a:p>
        </p:txBody>
      </p:sp>
    </p:spTree>
    <p:extLst>
      <p:ext uri="{BB962C8B-B14F-4D97-AF65-F5344CB8AC3E}">
        <p14:creationId xmlns:p14="http://schemas.microsoft.com/office/powerpoint/2010/main" val="1647586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747605"/>
            <a:ext cx="8601719" cy="3539430"/>
          </a:xfrm>
          <a:prstGeom prst="rect">
            <a:avLst/>
          </a:prstGeom>
        </p:spPr>
        <p:txBody>
          <a:bodyPr wrap="square">
            <a:spAutoFit/>
          </a:bodyPr>
          <a:lstStyle/>
          <a:p>
            <a:pPr algn="just"/>
            <a:r>
              <a:rPr lang="es-MX" sz="3200" dirty="0">
                <a:effectLst>
                  <a:outerShdw blurRad="38100" dist="38100" dir="2700000" algn="tl">
                    <a:srgbClr val="000000">
                      <a:alpha val="43137"/>
                    </a:srgbClr>
                  </a:outerShdw>
                </a:effectLst>
              </a:rPr>
              <a:t>7. Hebreos = desconocido, se cree que son Pablo, Lucas, Bernabé, o Apolos – 65 d.C. </a:t>
            </a:r>
          </a:p>
          <a:p>
            <a:pPr algn="just"/>
            <a:r>
              <a:rPr lang="es-MX" sz="3200" dirty="0">
                <a:effectLst>
                  <a:outerShdw blurRad="38100" dist="38100" dir="2700000" algn="tl">
                    <a:srgbClr val="000000">
                      <a:alpha val="43137"/>
                    </a:srgbClr>
                  </a:outerShdw>
                </a:effectLst>
              </a:rPr>
              <a:t>8. Santiago = Santiago – 45 d.C. </a:t>
            </a:r>
          </a:p>
          <a:p>
            <a:pPr algn="just"/>
            <a:r>
              <a:rPr lang="es-MX" sz="3200" dirty="0">
                <a:effectLst>
                  <a:outerShdw blurRad="38100" dist="38100" dir="2700000" algn="tl">
                    <a:srgbClr val="000000">
                      <a:alpha val="43137"/>
                    </a:srgbClr>
                  </a:outerShdw>
                </a:effectLst>
              </a:rPr>
              <a:t>9. 1 Pedro, 2 Pedro = Pedro – 60 d.C. </a:t>
            </a:r>
          </a:p>
          <a:p>
            <a:pPr algn="just"/>
            <a:r>
              <a:rPr lang="es-MX" sz="3200" dirty="0">
                <a:effectLst>
                  <a:outerShdw blurRad="38100" dist="38100" dir="2700000" algn="tl">
                    <a:srgbClr val="000000">
                      <a:alpha val="43137"/>
                    </a:srgbClr>
                  </a:outerShdw>
                </a:effectLst>
              </a:rPr>
              <a:t>10.1 Juan, 2 Juan, 3 Juan = Juan – 90 d.C. </a:t>
            </a:r>
          </a:p>
          <a:p>
            <a:pPr algn="just"/>
            <a:r>
              <a:rPr lang="es-MX" sz="3200" dirty="0">
                <a:effectLst>
                  <a:outerShdw blurRad="38100" dist="38100" dir="2700000" algn="tl">
                    <a:srgbClr val="000000">
                      <a:alpha val="43137"/>
                    </a:srgbClr>
                  </a:outerShdw>
                </a:effectLst>
              </a:rPr>
              <a:t>11.Judas = Judas 60 d.C. </a:t>
            </a:r>
          </a:p>
          <a:p>
            <a:pPr algn="just"/>
            <a:r>
              <a:rPr lang="es-MX" sz="3200" dirty="0">
                <a:effectLst>
                  <a:outerShdw blurRad="38100" dist="38100" dir="2700000" algn="tl">
                    <a:srgbClr val="000000">
                      <a:alpha val="43137"/>
                    </a:srgbClr>
                  </a:outerShdw>
                </a:effectLst>
              </a:rPr>
              <a:t>12.Apocalipsis = Juan – 90 d.C.</a:t>
            </a:r>
          </a:p>
        </p:txBody>
      </p:sp>
    </p:spTree>
    <p:extLst>
      <p:ext uri="{BB962C8B-B14F-4D97-AF65-F5344CB8AC3E}">
        <p14:creationId xmlns:p14="http://schemas.microsoft.com/office/powerpoint/2010/main" val="2536468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60" y="1176369"/>
            <a:ext cx="8610282" cy="4770537"/>
          </a:xfrm>
          <a:prstGeom prst="rect">
            <a:avLst/>
          </a:prstGeom>
        </p:spPr>
        <p:txBody>
          <a:bodyPr wrap="square">
            <a:spAutoFit/>
          </a:bodyPr>
          <a:lstStyle/>
          <a:p>
            <a:pPr algn="just"/>
            <a:r>
              <a:rPr lang="es-MX" sz="4000" b="1" dirty="0">
                <a:effectLst>
                  <a:outerShdw blurRad="38100" dist="38100" dir="2700000" algn="tl">
                    <a:srgbClr val="000000">
                      <a:alpha val="43137"/>
                    </a:srgbClr>
                  </a:outerShdw>
                </a:effectLst>
              </a:rPr>
              <a:t>III.- ORIGEN DE LA PALABRA </a:t>
            </a:r>
          </a:p>
          <a:p>
            <a:pPr algn="just"/>
            <a:r>
              <a:rPr lang="es-MX" sz="2400" dirty="0">
                <a:effectLst>
                  <a:outerShdw blurRad="38100" dist="38100" dir="2700000" algn="tl">
                    <a:srgbClr val="000000">
                      <a:alpha val="43137"/>
                    </a:srgbClr>
                  </a:outerShdw>
                </a:effectLst>
              </a:rPr>
              <a:t>Biblia es un término procedente de la palabra griega βιβ</a:t>
            </a:r>
            <a:r>
              <a:rPr lang="es-MX" sz="2400" dirty="0" err="1">
                <a:effectLst>
                  <a:outerShdw blurRad="38100" dist="38100" dir="2700000" algn="tl">
                    <a:srgbClr val="000000">
                      <a:alpha val="43137"/>
                    </a:srgbClr>
                  </a:outerShdw>
                </a:effectLst>
              </a:rPr>
              <a:t>λίον</a:t>
            </a:r>
            <a:r>
              <a:rPr lang="es-MX" sz="2400" dirty="0">
                <a:effectLst>
                  <a:outerShdw blurRad="38100" dist="38100" dir="2700000" algn="tl">
                    <a:srgbClr val="000000">
                      <a:alpha val="43137"/>
                    </a:srgbClr>
                  </a:outerShdw>
                </a:effectLst>
              </a:rPr>
              <a:t> (</a:t>
            </a:r>
            <a:r>
              <a:rPr lang="es-MX" sz="2400" dirty="0" err="1">
                <a:effectLst>
                  <a:outerShdw blurRad="38100" dist="38100" dir="2700000" algn="tl">
                    <a:srgbClr val="000000">
                      <a:alpha val="43137"/>
                    </a:srgbClr>
                  </a:outerShdw>
                </a:effectLst>
              </a:rPr>
              <a:t>biblíon</a:t>
            </a:r>
            <a:r>
              <a:rPr lang="es-MX" sz="2400" dirty="0">
                <a:effectLst>
                  <a:outerShdw blurRad="38100" dist="38100" dir="2700000" algn="tl">
                    <a:srgbClr val="000000">
                      <a:alpha val="43137"/>
                    </a:srgbClr>
                  </a:outerShdw>
                </a:effectLst>
              </a:rPr>
              <a:t>), que significa rollo, papiro o libro. Y de la expresión griega τα βιβ</a:t>
            </a:r>
            <a:r>
              <a:rPr lang="es-MX" sz="2400" dirty="0" err="1">
                <a:effectLst>
                  <a:outerShdw blurRad="38100" dist="38100" dir="2700000" algn="tl">
                    <a:srgbClr val="000000">
                      <a:alpha val="43137"/>
                    </a:srgbClr>
                  </a:outerShdw>
                </a:effectLst>
              </a:rPr>
              <a:t>λί</a:t>
            </a:r>
            <a:r>
              <a:rPr lang="es-MX" sz="2400" dirty="0">
                <a:effectLst>
                  <a:outerShdw blurRad="38100" dist="38100" dir="2700000" algn="tl">
                    <a:srgbClr val="000000">
                      <a:alpha val="43137"/>
                    </a:srgbClr>
                  </a:outerShdw>
                </a:effectLst>
              </a:rPr>
              <a:t>α τα για (ta biblía ta hágia), que significa los libros sagrados. La Biblia es el conjunto de libros canónicos del judaísmo (sólo el </a:t>
            </a:r>
            <a:r>
              <a:rPr lang="es-MX" sz="2400" dirty="0" err="1">
                <a:effectLst>
                  <a:outerShdw blurRad="38100" dist="38100" dir="2700000" algn="tl">
                    <a:srgbClr val="000000">
                      <a:alpha val="43137"/>
                    </a:srgbClr>
                  </a:outerShdw>
                </a:effectLst>
              </a:rPr>
              <a:t>An</a:t>
            </a:r>
            <a:r>
              <a:rPr lang="es-MX" sz="2400" dirty="0">
                <a:effectLst>
                  <a:outerShdw blurRad="38100" dist="38100" dir="2700000" algn="tl">
                    <a:srgbClr val="000000">
                      <a:alpha val="43137"/>
                    </a:srgbClr>
                  </a:outerShdw>
                </a:effectLst>
              </a:rPr>
              <a:t>- </a:t>
            </a:r>
            <a:r>
              <a:rPr lang="es-MX" sz="2400" dirty="0" err="1">
                <a:effectLst>
                  <a:outerShdw blurRad="38100" dist="38100" dir="2700000" algn="tl">
                    <a:srgbClr val="000000">
                      <a:alpha val="43137"/>
                    </a:srgbClr>
                  </a:outerShdw>
                </a:effectLst>
              </a:rPr>
              <a:t>tiguo</a:t>
            </a:r>
            <a:r>
              <a:rPr lang="es-MX" sz="2400" dirty="0">
                <a:effectLst>
                  <a:outerShdw blurRad="38100" dist="38100" dir="2700000" algn="tl">
                    <a:srgbClr val="000000">
                      <a:alpha val="43137"/>
                    </a:srgbClr>
                  </a:outerShdw>
                </a:effectLst>
              </a:rPr>
              <a:t> Testamento), y del cristianismo; es la Palabra de Dios. Para el cristianismo, la Biblia es una colección, recopilación de textos o libros escritos por hombres por inspiración divina; y que contiene las doctrinas que orientan el comportamiento de los cristianos. La Biblia expone cómo el Dios creador se ha relacionado, se relaciona y se relacionará con el ser humano. De igual forma, la Biblia expone los atributos y el carácter de Dios. </a:t>
            </a:r>
          </a:p>
        </p:txBody>
      </p:sp>
    </p:spTree>
    <p:extLst>
      <p:ext uri="{BB962C8B-B14F-4D97-AF65-F5344CB8AC3E}">
        <p14:creationId xmlns:p14="http://schemas.microsoft.com/office/powerpoint/2010/main" val="15074948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444302"/>
            <a:ext cx="8579686" cy="4339650"/>
          </a:xfrm>
          <a:prstGeom prst="rect">
            <a:avLst/>
          </a:prstGeom>
        </p:spPr>
        <p:txBody>
          <a:bodyPr wrap="square">
            <a:spAutoFit/>
          </a:bodyPr>
          <a:lstStyle/>
          <a:p>
            <a:pPr algn="just"/>
            <a:r>
              <a:rPr lang="es-MX" sz="4000" b="1" dirty="0">
                <a:effectLst>
                  <a:outerShdw blurRad="38100" dist="38100" dir="2700000" algn="tl">
                    <a:srgbClr val="000000">
                      <a:alpha val="43137"/>
                    </a:srgbClr>
                  </a:outerShdw>
                </a:effectLst>
              </a:rPr>
              <a:t>IV.- TEXTOS QUE AFIRMAN LA VERACIDAD DE LA BIBLIA </a:t>
            </a:r>
          </a:p>
          <a:p>
            <a:pPr marL="342900" indent="-342900" algn="just">
              <a:buAutoNum type="alphaUcPeriod"/>
            </a:pPr>
            <a:r>
              <a:rPr lang="es-MX" sz="2800" dirty="0">
                <a:effectLst>
                  <a:outerShdw blurRad="38100" dist="38100" dir="2700000" algn="tl">
                    <a:srgbClr val="000000">
                      <a:alpha val="43137"/>
                    </a:srgbClr>
                  </a:outerShdw>
                </a:effectLst>
              </a:rPr>
              <a:t>VIGENCIA. </a:t>
            </a:r>
            <a:r>
              <a:rPr lang="es-MX" sz="2800" b="1" dirty="0">
                <a:effectLst>
                  <a:outerShdw blurRad="38100" dist="38100" dir="2700000" algn="tl">
                    <a:srgbClr val="000000">
                      <a:alpha val="43137"/>
                    </a:srgbClr>
                  </a:outerShdw>
                </a:effectLst>
              </a:rPr>
              <a:t>“El cielo y la tierra pasarán, pero mis palabras no pasarán”. </a:t>
            </a:r>
            <a:r>
              <a:rPr lang="es-MX" sz="2800" dirty="0">
                <a:effectLst>
                  <a:outerShdw blurRad="38100" dist="38100" dir="2700000" algn="tl">
                    <a:srgbClr val="000000">
                      <a:alpha val="43137"/>
                    </a:srgbClr>
                  </a:outerShdw>
                </a:effectLst>
              </a:rPr>
              <a:t>Mateo 24:35. </a:t>
            </a:r>
          </a:p>
          <a:p>
            <a:pPr algn="just"/>
            <a:r>
              <a:rPr lang="es-MX" sz="2800" dirty="0">
                <a:effectLst>
                  <a:outerShdw blurRad="38100" dist="38100" dir="2700000" algn="tl">
                    <a:srgbClr val="000000">
                      <a:alpha val="43137"/>
                    </a:srgbClr>
                  </a:outerShdw>
                </a:effectLst>
              </a:rPr>
              <a:t>B. PUREZA. </a:t>
            </a:r>
            <a:r>
              <a:rPr lang="es-MX" sz="2800" b="1" dirty="0">
                <a:effectLst>
                  <a:outerShdw blurRad="38100" dist="38100" dir="2700000" algn="tl">
                    <a:srgbClr val="000000">
                      <a:alpha val="43137"/>
                    </a:srgbClr>
                  </a:outerShdw>
                </a:effectLst>
              </a:rPr>
              <a:t>“Toda palabra de Dios es limpia; Él es escudo a los que en Él esperan”. </a:t>
            </a:r>
            <a:r>
              <a:rPr lang="es-MX" sz="2800" dirty="0">
                <a:effectLst>
                  <a:outerShdw blurRad="38100" dist="38100" dir="2700000" algn="tl">
                    <a:srgbClr val="000000">
                      <a:alpha val="43137"/>
                    </a:srgbClr>
                  </a:outerShdw>
                </a:effectLst>
              </a:rPr>
              <a:t>Proverbios 30:5. </a:t>
            </a:r>
          </a:p>
          <a:p>
            <a:pPr algn="just"/>
            <a:r>
              <a:rPr lang="es-MX" sz="2800" dirty="0">
                <a:effectLst>
                  <a:outerShdw blurRad="38100" dist="38100" dir="2700000" algn="tl">
                    <a:srgbClr val="000000">
                      <a:alpha val="43137"/>
                    </a:srgbClr>
                  </a:outerShdw>
                </a:effectLst>
              </a:rPr>
              <a:t>C. SON GUÍA. </a:t>
            </a:r>
            <a:r>
              <a:rPr lang="es-MX" sz="2800" b="1" dirty="0">
                <a:effectLst>
                  <a:outerShdw blurRad="38100" dist="38100" dir="2700000" algn="tl">
                    <a:srgbClr val="000000">
                      <a:alpha val="43137"/>
                    </a:srgbClr>
                  </a:outerShdw>
                </a:effectLst>
              </a:rPr>
              <a:t>“Entonces respondiendo Jesús, les dijo: Erráis, ignorando las escrituras y el poder de Dios”. </a:t>
            </a:r>
            <a:r>
              <a:rPr lang="es-MX" sz="2800" dirty="0">
                <a:effectLst>
                  <a:outerShdw blurRad="38100" dist="38100" dir="2700000" algn="tl">
                    <a:srgbClr val="000000">
                      <a:alpha val="43137"/>
                    </a:srgbClr>
                  </a:outerShdw>
                </a:effectLst>
              </a:rPr>
              <a:t>Mateo 22:29.</a:t>
            </a:r>
          </a:p>
        </p:txBody>
      </p:sp>
    </p:spTree>
    <p:extLst>
      <p:ext uri="{BB962C8B-B14F-4D97-AF65-F5344CB8AC3E}">
        <p14:creationId xmlns:p14="http://schemas.microsoft.com/office/powerpoint/2010/main" val="2220685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458012"/>
            <a:ext cx="8579686" cy="3970318"/>
          </a:xfrm>
          <a:prstGeom prst="rect">
            <a:avLst/>
          </a:prstGeom>
        </p:spPr>
        <p:txBody>
          <a:bodyPr wrap="square">
            <a:spAutoFit/>
          </a:bodyPr>
          <a:lstStyle/>
          <a:p>
            <a:pPr algn="just"/>
            <a:r>
              <a:rPr lang="es-MX" sz="2800" dirty="0">
                <a:effectLst>
                  <a:outerShdw blurRad="38100" dist="38100" dir="2700000" algn="tl">
                    <a:srgbClr val="000000">
                      <a:alpha val="43137"/>
                    </a:srgbClr>
                  </a:outerShdw>
                </a:effectLst>
              </a:rPr>
              <a:t>D. SE CUMPLE. </a:t>
            </a:r>
            <a:r>
              <a:rPr lang="es-MX" sz="2800" b="1" dirty="0">
                <a:effectLst>
                  <a:outerShdw blurRad="38100" dist="38100" dir="2700000" algn="tl">
                    <a:srgbClr val="000000">
                      <a:alpha val="43137"/>
                    </a:srgbClr>
                  </a:outerShdw>
                </a:effectLst>
              </a:rPr>
              <a:t>“Y se cumplió la escritura que dice: Y fue contado con los inicuos”. </a:t>
            </a:r>
            <a:r>
              <a:rPr lang="es-MX" sz="2800" dirty="0">
                <a:effectLst>
                  <a:outerShdw blurRad="38100" dist="38100" dir="2700000" algn="tl">
                    <a:srgbClr val="000000">
                      <a:alpha val="43137"/>
                    </a:srgbClr>
                  </a:outerShdw>
                </a:effectLst>
              </a:rPr>
              <a:t>Marcos 15:28. </a:t>
            </a:r>
          </a:p>
          <a:p>
            <a:pPr algn="just"/>
            <a:r>
              <a:rPr lang="es-MX" sz="2800" dirty="0">
                <a:effectLst>
                  <a:outerShdw blurRad="38100" dist="38100" dir="2700000" algn="tl">
                    <a:srgbClr val="000000">
                      <a:alpha val="43137"/>
                    </a:srgbClr>
                  </a:outerShdw>
                </a:effectLst>
              </a:rPr>
              <a:t>E. ENSEÑANZA. </a:t>
            </a:r>
            <a:r>
              <a:rPr lang="es-MX" sz="2800" b="1" dirty="0">
                <a:effectLst>
                  <a:outerShdw blurRad="38100" dist="38100" dir="2700000" algn="tl">
                    <a:srgbClr val="000000">
                      <a:alpha val="43137"/>
                    </a:srgbClr>
                  </a:outerShdw>
                </a:effectLst>
              </a:rPr>
              <a:t>“Porque las cosas que se escribieron antes, para nuestra enseñanza se escribieron, a fin de que por la paciencia y la consolación de las escrituras, tengamos esperanza”. </a:t>
            </a:r>
            <a:r>
              <a:rPr lang="es-MX" sz="2800" dirty="0">
                <a:effectLst>
                  <a:outerShdw blurRad="38100" dist="38100" dir="2700000" algn="tl">
                    <a:srgbClr val="000000">
                      <a:alpha val="43137"/>
                    </a:srgbClr>
                  </a:outerShdw>
                </a:effectLst>
              </a:rPr>
              <a:t>Romanos 15:4</a:t>
            </a:r>
          </a:p>
          <a:p>
            <a:pPr algn="just"/>
            <a:r>
              <a:rPr lang="es-MX" sz="2800" dirty="0">
                <a:effectLst>
                  <a:outerShdw blurRad="38100" dist="38100" dir="2700000" algn="tl">
                    <a:srgbClr val="000000">
                      <a:alpha val="43137"/>
                    </a:srgbClr>
                  </a:outerShdw>
                </a:effectLst>
              </a:rPr>
              <a:t> F. UTILIDAD. </a:t>
            </a:r>
            <a:r>
              <a:rPr lang="es-MX" sz="2800" b="1" dirty="0">
                <a:effectLst>
                  <a:outerShdw blurRad="38100" dist="38100" dir="2700000" algn="tl">
                    <a:srgbClr val="000000">
                      <a:alpha val="43137"/>
                    </a:srgbClr>
                  </a:outerShdw>
                </a:effectLst>
              </a:rPr>
              <a:t>“Toda la Escritura es inspirada por Dios, y útil para enseñar, para redargüir, para corregir, para instruir en Justicia”. </a:t>
            </a:r>
            <a:r>
              <a:rPr lang="es-MX" sz="2800" dirty="0">
                <a:effectLst>
                  <a:outerShdw blurRad="38100" dist="38100" dir="2700000" algn="tl">
                    <a:srgbClr val="000000">
                      <a:alpha val="43137"/>
                    </a:srgbClr>
                  </a:outerShdw>
                </a:effectLst>
              </a:rPr>
              <a:t>2 Timoteo 3:16.</a:t>
            </a:r>
          </a:p>
        </p:txBody>
      </p:sp>
    </p:spTree>
    <p:extLst>
      <p:ext uri="{BB962C8B-B14F-4D97-AF65-F5344CB8AC3E}">
        <p14:creationId xmlns:p14="http://schemas.microsoft.com/office/powerpoint/2010/main" val="30392160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366723"/>
            <a:ext cx="8601719" cy="4093428"/>
          </a:xfrm>
          <a:prstGeom prst="rect">
            <a:avLst/>
          </a:prstGeom>
        </p:spPr>
        <p:txBody>
          <a:bodyPr wrap="square">
            <a:spAutoFit/>
          </a:bodyPr>
          <a:lstStyle/>
          <a:p>
            <a:pPr algn="just"/>
            <a:r>
              <a:rPr lang="es-MX" sz="4000" b="1" dirty="0">
                <a:effectLst>
                  <a:outerShdw blurRad="38100" dist="38100" dir="2700000" algn="tl">
                    <a:srgbClr val="000000">
                      <a:alpha val="43137"/>
                    </a:srgbClr>
                  </a:outerShdw>
                </a:effectLst>
              </a:rPr>
              <a:t>V.- EL PODER DE LA BIBLIA </a:t>
            </a:r>
          </a:p>
          <a:p>
            <a:pPr marL="342900" indent="-342900" algn="just">
              <a:buAutoNum type="alphaUcPeriod"/>
            </a:pPr>
            <a:r>
              <a:rPr lang="es-MX" sz="2000" dirty="0">
                <a:effectLst>
                  <a:outerShdw blurRad="38100" dist="38100" dir="2700000" algn="tl">
                    <a:srgbClr val="000000">
                      <a:alpha val="43137"/>
                    </a:srgbClr>
                  </a:outerShdw>
                </a:effectLst>
              </a:rPr>
              <a:t>TIENE VIDA </a:t>
            </a:r>
          </a:p>
          <a:p>
            <a:pPr algn="just"/>
            <a:r>
              <a:rPr lang="es-MX" sz="2000" b="1" dirty="0">
                <a:effectLst>
                  <a:outerShdw blurRad="38100" dist="38100" dir="2700000" algn="tl">
                    <a:srgbClr val="000000">
                      <a:alpha val="43137"/>
                    </a:srgbClr>
                  </a:outerShdw>
                </a:effectLst>
              </a:rPr>
              <a:t>“Porque la palabra de Dios es viva y eficaz, y más cortante que toda espada </a:t>
            </a:r>
          </a:p>
          <a:p>
            <a:pPr algn="just"/>
            <a:r>
              <a:rPr lang="es-MX" sz="2000" b="1" dirty="0">
                <a:effectLst>
                  <a:outerShdw blurRad="38100" dist="38100" dir="2700000" algn="tl">
                    <a:srgbClr val="000000">
                      <a:alpha val="43137"/>
                    </a:srgbClr>
                  </a:outerShdw>
                </a:effectLst>
              </a:rPr>
              <a:t>de dos filos; y penetra hasta partir el alma y el espíritu, las coyunturas y los tuétanos, y discierne los pensamientos y las intenciones del corazón”.</a:t>
            </a:r>
            <a:r>
              <a:rPr lang="es-MX" sz="2000" dirty="0">
                <a:effectLst>
                  <a:outerShdw blurRad="38100" dist="38100" dir="2700000" algn="tl">
                    <a:srgbClr val="000000">
                      <a:alpha val="43137"/>
                    </a:srgbClr>
                  </a:outerShdw>
                </a:effectLst>
              </a:rPr>
              <a:t> Hebreos 4:12. </a:t>
            </a:r>
          </a:p>
          <a:p>
            <a:pPr algn="just"/>
            <a:r>
              <a:rPr lang="es-MX" sz="2000" dirty="0">
                <a:effectLst>
                  <a:outerShdw blurRad="38100" dist="38100" dir="2700000" algn="tl">
                    <a:srgbClr val="000000">
                      <a:alpha val="43137"/>
                    </a:srgbClr>
                  </a:outerShdw>
                </a:effectLst>
              </a:rPr>
              <a:t>B. PARA DEMOSTRAR EL PODER DE JESÚS </a:t>
            </a:r>
          </a:p>
          <a:p>
            <a:pPr algn="just"/>
            <a:r>
              <a:rPr lang="es-MX" sz="2000" b="1" dirty="0">
                <a:effectLst>
                  <a:outerShdw blurRad="38100" dist="38100" dir="2700000" algn="tl">
                    <a:srgbClr val="000000">
                      <a:alpha val="43137"/>
                    </a:srgbClr>
                  </a:outerShdw>
                </a:effectLst>
              </a:rPr>
              <a:t>“porque con gran vehemencia refutaba públicamente a los judíos, demostrando por las escrituras que Jesús era el Cristo”.</a:t>
            </a:r>
            <a:r>
              <a:rPr lang="es-MX" sz="2000" dirty="0">
                <a:effectLst>
                  <a:outerShdw blurRad="38100" dist="38100" dir="2700000" algn="tl">
                    <a:srgbClr val="000000">
                      <a:alpha val="43137"/>
                    </a:srgbClr>
                  </a:outerShdw>
                </a:effectLst>
              </a:rPr>
              <a:t> Hechos 18:28. </a:t>
            </a:r>
          </a:p>
          <a:p>
            <a:pPr algn="just"/>
            <a:r>
              <a:rPr lang="es-MX" sz="2000" dirty="0">
                <a:effectLst>
                  <a:outerShdw blurRad="38100" dist="38100" dir="2700000" algn="tl">
                    <a:srgbClr val="000000">
                      <a:alpha val="43137"/>
                    </a:srgbClr>
                  </a:outerShdw>
                </a:effectLst>
              </a:rPr>
              <a:t>C. NOS JUSTIFICA </a:t>
            </a:r>
          </a:p>
          <a:p>
            <a:pPr algn="just"/>
            <a:r>
              <a:rPr lang="es-MX" sz="2000" b="1" dirty="0">
                <a:effectLst>
                  <a:outerShdw blurRad="38100" dist="38100" dir="2700000" algn="tl">
                    <a:srgbClr val="000000">
                      <a:alpha val="43137"/>
                    </a:srgbClr>
                  </a:outerShdw>
                </a:effectLst>
              </a:rPr>
              <a:t>“Porque ¿qué dice la escritura? Creyó Abraham a Dios, y le fue contado por justicia”.</a:t>
            </a:r>
            <a:r>
              <a:rPr lang="es-MX" sz="2000" dirty="0">
                <a:effectLst>
                  <a:outerShdw blurRad="38100" dist="38100" dir="2700000" algn="tl">
                    <a:srgbClr val="000000">
                      <a:alpha val="43137"/>
                    </a:srgbClr>
                  </a:outerShdw>
                </a:effectLst>
              </a:rPr>
              <a:t> Romanos 4:3</a:t>
            </a:r>
          </a:p>
        </p:txBody>
      </p:sp>
    </p:spTree>
    <p:extLst>
      <p:ext uri="{BB962C8B-B14F-4D97-AF65-F5344CB8AC3E}">
        <p14:creationId xmlns:p14="http://schemas.microsoft.com/office/powerpoint/2010/main" val="14073621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657894"/>
            <a:ext cx="8546635" cy="3539430"/>
          </a:xfrm>
          <a:prstGeom prst="rect">
            <a:avLst/>
          </a:prstGeom>
        </p:spPr>
        <p:txBody>
          <a:bodyPr wrap="square">
            <a:spAutoFit/>
          </a:bodyPr>
          <a:lstStyle/>
          <a:p>
            <a:pPr algn="just"/>
            <a:r>
              <a:rPr lang="es-MX" sz="2800" dirty="0">
                <a:effectLst>
                  <a:outerShdw blurRad="38100" dist="38100" dir="2700000" algn="tl">
                    <a:srgbClr val="000000">
                      <a:alpha val="43137"/>
                    </a:srgbClr>
                  </a:outerShdw>
                </a:effectLst>
              </a:rPr>
              <a:t>D. PARA ANUNCIAR SU NOMBRE </a:t>
            </a:r>
          </a:p>
          <a:p>
            <a:pPr algn="just"/>
            <a:r>
              <a:rPr lang="es-MX" sz="2800" b="1" dirty="0">
                <a:effectLst>
                  <a:outerShdw blurRad="38100" dist="38100" dir="2700000" algn="tl">
                    <a:srgbClr val="000000">
                      <a:alpha val="43137"/>
                    </a:srgbClr>
                  </a:outerShdw>
                </a:effectLst>
              </a:rPr>
              <a:t>“Porque la escritura dice a Faraón: Para esto mismo te he levantado, para mostrar en ti mi poder, y para que mi nombre sea anunciado por toda la tierra”.</a:t>
            </a:r>
            <a:r>
              <a:rPr lang="es-MX" sz="2800" dirty="0">
                <a:effectLst>
                  <a:outerShdw blurRad="38100" dist="38100" dir="2700000" algn="tl">
                    <a:srgbClr val="000000">
                      <a:alpha val="43137"/>
                    </a:srgbClr>
                  </a:outerShdw>
                </a:effectLst>
              </a:rPr>
              <a:t> Romanos 9:17. </a:t>
            </a:r>
          </a:p>
          <a:p>
            <a:pPr algn="just"/>
            <a:r>
              <a:rPr lang="es-MX" sz="2800" dirty="0">
                <a:effectLst>
                  <a:outerShdw blurRad="38100" dist="38100" dir="2700000" algn="tl">
                    <a:srgbClr val="000000">
                      <a:alpha val="43137"/>
                    </a:srgbClr>
                  </a:outerShdw>
                </a:effectLst>
              </a:rPr>
              <a:t>E. PARA QUITAR NUESTRAS VERGÜENZAS </a:t>
            </a:r>
          </a:p>
          <a:p>
            <a:pPr algn="just"/>
            <a:r>
              <a:rPr lang="es-MX" sz="2800" b="1" dirty="0">
                <a:effectLst>
                  <a:outerShdw blurRad="38100" dist="38100" dir="2700000" algn="tl">
                    <a:srgbClr val="000000">
                      <a:alpha val="43137"/>
                    </a:srgbClr>
                  </a:outerShdw>
                </a:effectLst>
              </a:rPr>
              <a:t>“Pues la escritura dice: Todo aquel que en él creyere, no será avergonzado”.</a:t>
            </a:r>
            <a:r>
              <a:rPr lang="es-MX" sz="2800" dirty="0">
                <a:effectLst>
                  <a:outerShdw blurRad="38100" dist="38100" dir="2700000" algn="tl">
                    <a:srgbClr val="000000">
                      <a:alpha val="43137"/>
                    </a:srgbClr>
                  </a:outerShdw>
                </a:effectLst>
              </a:rPr>
              <a:t> 29 Romanos 10:11.</a:t>
            </a:r>
          </a:p>
        </p:txBody>
      </p:sp>
    </p:spTree>
    <p:extLst>
      <p:ext uri="{BB962C8B-B14F-4D97-AF65-F5344CB8AC3E}">
        <p14:creationId xmlns:p14="http://schemas.microsoft.com/office/powerpoint/2010/main" val="12112328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508378"/>
            <a:ext cx="8612736" cy="3724096"/>
          </a:xfrm>
          <a:prstGeom prst="rect">
            <a:avLst/>
          </a:prstGeom>
        </p:spPr>
        <p:txBody>
          <a:bodyPr wrap="square">
            <a:spAutoFit/>
          </a:bodyPr>
          <a:lstStyle/>
          <a:p>
            <a:pPr algn="just"/>
            <a:r>
              <a:rPr lang="es-MX" sz="4000" b="1" dirty="0">
                <a:effectLst>
                  <a:outerShdw blurRad="38100" dist="38100" dir="2700000" algn="tl">
                    <a:srgbClr val="000000">
                      <a:alpha val="43137"/>
                    </a:srgbClr>
                  </a:outerShdw>
                </a:effectLst>
              </a:rPr>
              <a:t>VI.- DIOS INSPIRÓ SU PALABRA </a:t>
            </a:r>
          </a:p>
          <a:p>
            <a:pPr algn="just"/>
            <a:r>
              <a:rPr lang="es-MX" sz="2800" dirty="0">
                <a:effectLst>
                  <a:outerShdw blurRad="38100" dist="38100" dir="2700000" algn="tl">
                    <a:srgbClr val="000000">
                      <a:alpha val="43137"/>
                    </a:srgbClr>
                  </a:outerShdw>
                </a:effectLst>
              </a:rPr>
              <a:t>Dios inspiró a diversos hombres para que escribieran su palabra. </a:t>
            </a:r>
            <a:r>
              <a:rPr lang="es-MX" sz="2800" b="1" dirty="0">
                <a:effectLst>
                  <a:outerShdw blurRad="38100" dist="38100" dir="2700000" algn="tl">
                    <a:srgbClr val="000000">
                      <a:alpha val="43137"/>
                    </a:srgbClr>
                  </a:outerShdw>
                </a:effectLst>
              </a:rPr>
              <a:t>“Toda la Escritura es inspirada por Dios, y útil para enseñar, para redargüir, para corregir, para instruir en Justicia”. </a:t>
            </a:r>
            <a:r>
              <a:rPr lang="es-MX" sz="2800" dirty="0">
                <a:effectLst>
                  <a:outerShdw blurRad="38100" dist="38100" dir="2700000" algn="tl">
                    <a:srgbClr val="000000">
                      <a:alpha val="43137"/>
                    </a:srgbClr>
                  </a:outerShdw>
                </a:effectLst>
              </a:rPr>
              <a:t>2da. Timoteo 3:16. </a:t>
            </a:r>
            <a:r>
              <a:rPr lang="es-MX" sz="2800" b="1" dirty="0">
                <a:effectLst>
                  <a:outerShdw blurRad="38100" dist="38100" dir="2700000" algn="tl">
                    <a:srgbClr val="000000">
                      <a:alpha val="43137"/>
                    </a:srgbClr>
                  </a:outerShdw>
                </a:effectLst>
              </a:rPr>
              <a:t>“porque nunca la profecía fue traída por voluntad humana, sino que los santos hombres de Dios hablaron siendo inspirados por el Espíritu Santo”.</a:t>
            </a:r>
            <a:r>
              <a:rPr lang="es-MX" sz="2800" dirty="0">
                <a:effectLst>
                  <a:outerShdw blurRad="38100" dist="38100" dir="2700000" algn="tl">
                    <a:srgbClr val="000000">
                      <a:alpha val="43137"/>
                    </a:srgbClr>
                  </a:outerShdw>
                </a:effectLst>
              </a:rPr>
              <a:t> 2da. Pedro 1:21</a:t>
            </a:r>
          </a:p>
        </p:txBody>
      </p:sp>
    </p:spTree>
    <p:extLst>
      <p:ext uri="{BB962C8B-B14F-4D97-AF65-F5344CB8AC3E}">
        <p14:creationId xmlns:p14="http://schemas.microsoft.com/office/powerpoint/2010/main" val="1051338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CuadroTexto 1"/>
          <p:cNvSpPr txBox="1"/>
          <p:nvPr/>
        </p:nvSpPr>
        <p:spPr>
          <a:xfrm>
            <a:off x="1277957" y="1432193"/>
            <a:ext cx="6632154" cy="4524315"/>
          </a:xfrm>
          <a:prstGeom prst="rect">
            <a:avLst/>
          </a:prstGeom>
          <a:noFill/>
        </p:spPr>
        <p:txBody>
          <a:bodyPr wrap="square" rtlCol="0">
            <a:spAutoFit/>
          </a:bodyPr>
          <a:lstStyle/>
          <a:p>
            <a:pPr algn="ctr"/>
            <a:r>
              <a:rPr lang="es-MX" sz="9600" b="1" dirty="0">
                <a:effectLst>
                  <a:outerShdw blurRad="38100" dist="38100" dir="2700000" algn="tl">
                    <a:srgbClr val="000000">
                      <a:alpha val="43137"/>
                    </a:srgbClr>
                  </a:outerShdw>
                </a:effectLst>
              </a:rPr>
              <a:t>LA BIBLIA, LA PALABRA DE DIOS</a:t>
            </a:r>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418665"/>
            <a:ext cx="8590702" cy="4154984"/>
          </a:xfrm>
          <a:prstGeom prst="rect">
            <a:avLst/>
          </a:prstGeom>
        </p:spPr>
        <p:txBody>
          <a:bodyPr wrap="square">
            <a:spAutoFit/>
          </a:bodyPr>
          <a:lstStyle/>
          <a:p>
            <a:pPr algn="just"/>
            <a:r>
              <a:rPr lang="es-MX" sz="2400" dirty="0">
                <a:effectLst>
                  <a:outerShdw blurRad="38100" dist="38100" dir="2700000" algn="tl">
                    <a:srgbClr val="000000">
                      <a:alpha val="43137"/>
                    </a:srgbClr>
                  </a:outerShdw>
                </a:effectLst>
              </a:rPr>
              <a:t>Hay tres casos en donde vemos que Dios escribió directamente:</a:t>
            </a:r>
          </a:p>
          <a:p>
            <a:pPr algn="just"/>
            <a:r>
              <a:rPr lang="es-MX" sz="2400" dirty="0">
                <a:effectLst>
                  <a:outerShdw blurRad="38100" dist="38100" dir="2700000" algn="tl">
                    <a:srgbClr val="000000">
                      <a:alpha val="43137"/>
                    </a:srgbClr>
                  </a:outerShdw>
                </a:effectLst>
              </a:rPr>
              <a:t> A. LAS TABLAS DE LA LEY </a:t>
            </a:r>
          </a:p>
          <a:p>
            <a:pPr marL="342900" indent="-342900" algn="just">
              <a:buAutoNum type="arabicPeriod"/>
            </a:pPr>
            <a:r>
              <a:rPr lang="es-MX" sz="2400" dirty="0">
                <a:effectLst>
                  <a:outerShdw blurRad="38100" dist="38100" dir="2700000" algn="tl">
                    <a:srgbClr val="000000">
                      <a:alpha val="43137"/>
                    </a:srgbClr>
                  </a:outerShdw>
                </a:effectLst>
              </a:rPr>
              <a:t>Éxodo 32:16</a:t>
            </a:r>
            <a:r>
              <a:rPr lang="es-MX" sz="2400" b="1" dirty="0">
                <a:effectLst>
                  <a:outerShdw blurRad="38100" dist="38100" dir="2700000" algn="tl">
                    <a:srgbClr val="000000">
                      <a:alpha val="43137"/>
                    </a:srgbClr>
                  </a:outerShdw>
                </a:effectLst>
              </a:rPr>
              <a:t>: “Y las tablas eran obra de Dios, y la escritura era escritura de Dios </a:t>
            </a:r>
          </a:p>
          <a:p>
            <a:pPr algn="just"/>
            <a:r>
              <a:rPr lang="es-MX" sz="2400" b="1" dirty="0">
                <a:effectLst>
                  <a:outerShdw blurRad="38100" dist="38100" dir="2700000" algn="tl">
                    <a:srgbClr val="000000">
                      <a:alpha val="43137"/>
                    </a:srgbClr>
                  </a:outerShdw>
                </a:effectLst>
              </a:rPr>
              <a:t>grabada sobre las tablas”. De hecho, volvió a hacerlo cuando Moisés quebró las tablas”. </a:t>
            </a:r>
          </a:p>
          <a:p>
            <a:pPr marL="342900" indent="-342900" algn="just">
              <a:buAutoNum type="arabicPeriod"/>
            </a:pPr>
            <a:endParaRPr lang="es-MX" sz="2400" b="1" dirty="0">
              <a:effectLst>
                <a:outerShdw blurRad="38100" dist="38100" dir="2700000" algn="tl">
                  <a:srgbClr val="000000">
                    <a:alpha val="43137"/>
                  </a:srgbClr>
                </a:outerShdw>
              </a:effectLst>
            </a:endParaRPr>
          </a:p>
          <a:p>
            <a:pPr algn="just"/>
            <a:r>
              <a:rPr lang="es-MX" sz="2400" dirty="0">
                <a:effectLst>
                  <a:outerShdw blurRad="38100" dist="38100" dir="2700000" algn="tl">
                    <a:srgbClr val="000000">
                      <a:alpha val="43137"/>
                    </a:srgbClr>
                  </a:outerShdw>
                </a:effectLst>
              </a:rPr>
              <a:t>2. Deuteronomio 10:4: </a:t>
            </a:r>
            <a:r>
              <a:rPr lang="es-MX" sz="2400" b="1" dirty="0">
                <a:effectLst>
                  <a:outerShdw blurRad="38100" dist="38100" dir="2700000" algn="tl">
                    <a:srgbClr val="000000">
                      <a:alpha val="43137"/>
                    </a:srgbClr>
                  </a:outerShdw>
                </a:effectLst>
              </a:rPr>
              <a:t>“Y escribió en las tablas conforme a la primera escritura, los diez mandamientos que Jehová os había hablado en el monte de en medio del fuego, el día de la asamblea; y me las dio Jehová”.</a:t>
            </a:r>
          </a:p>
        </p:txBody>
      </p:sp>
    </p:spTree>
    <p:extLst>
      <p:ext uri="{BB962C8B-B14F-4D97-AF65-F5344CB8AC3E}">
        <p14:creationId xmlns:p14="http://schemas.microsoft.com/office/powerpoint/2010/main" val="25824609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40675" y="1825888"/>
            <a:ext cx="8328752" cy="2000548"/>
          </a:xfrm>
          <a:prstGeom prst="rect">
            <a:avLst/>
          </a:prstGeom>
        </p:spPr>
        <p:txBody>
          <a:bodyPr wrap="square">
            <a:spAutoFit/>
          </a:bodyPr>
          <a:lstStyle/>
          <a:p>
            <a:pPr algn="just"/>
            <a:r>
              <a:rPr lang="es-MX" sz="4000" b="1" dirty="0">
                <a:effectLst>
                  <a:outerShdw blurRad="38100" dist="38100" dir="2700000" algn="tl">
                    <a:srgbClr val="000000">
                      <a:alpha val="43137"/>
                    </a:srgbClr>
                  </a:outerShdw>
                </a:effectLst>
              </a:rPr>
              <a:t>B. LA ESCRITURA EN LA PARED </a:t>
            </a:r>
          </a:p>
          <a:p>
            <a:pPr algn="just"/>
            <a:r>
              <a:rPr lang="es-MX" sz="2800" dirty="0">
                <a:effectLst>
                  <a:outerShdw blurRad="38100" dist="38100" dir="2700000" algn="tl">
                    <a:srgbClr val="000000">
                      <a:alpha val="43137"/>
                    </a:srgbClr>
                  </a:outerShdw>
                </a:effectLst>
              </a:rPr>
              <a:t>Daniel 5:25: </a:t>
            </a:r>
          </a:p>
          <a:p>
            <a:pPr algn="just"/>
            <a:r>
              <a:rPr lang="es-MX" sz="2800" b="1" dirty="0">
                <a:effectLst>
                  <a:outerShdw blurRad="38100" dist="38100" dir="2700000" algn="tl">
                    <a:srgbClr val="000000">
                      <a:alpha val="43137"/>
                    </a:srgbClr>
                  </a:outerShdw>
                </a:effectLst>
              </a:rPr>
              <a:t>“Y la escritura que trazó es: MENE, MENE, TEKEL, UPARSIN”</a:t>
            </a:r>
          </a:p>
        </p:txBody>
      </p:sp>
    </p:spTree>
    <p:extLst>
      <p:ext uri="{BB962C8B-B14F-4D97-AF65-F5344CB8AC3E}">
        <p14:creationId xmlns:p14="http://schemas.microsoft.com/office/powerpoint/2010/main" val="33426188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478457"/>
            <a:ext cx="8612736" cy="4093428"/>
          </a:xfrm>
          <a:prstGeom prst="rect">
            <a:avLst/>
          </a:prstGeom>
        </p:spPr>
        <p:txBody>
          <a:bodyPr wrap="square">
            <a:spAutoFit/>
          </a:bodyPr>
          <a:lstStyle/>
          <a:p>
            <a:pPr algn="just"/>
            <a:r>
              <a:rPr lang="es-MX" sz="4000" b="1" dirty="0">
                <a:effectLst>
                  <a:outerShdw blurRad="38100" dist="38100" dir="2700000" algn="tl">
                    <a:srgbClr val="000000">
                      <a:alpha val="43137"/>
                    </a:srgbClr>
                  </a:outerShdw>
                </a:effectLst>
              </a:rPr>
              <a:t>C. JESÚS ESCRIBE EN EL SUELO </a:t>
            </a:r>
          </a:p>
          <a:p>
            <a:pPr algn="just"/>
            <a:r>
              <a:rPr lang="es-MX" sz="2000" b="1" dirty="0">
                <a:effectLst>
                  <a:outerShdw blurRad="38100" dist="38100" dir="2700000" algn="tl">
                    <a:srgbClr val="000000">
                      <a:alpha val="43137"/>
                    </a:srgbClr>
                  </a:outerShdw>
                </a:effectLst>
              </a:rPr>
              <a:t>“Entonces los escribas y los fariseos le trajeron una mujer sorprendida en adulterio; y poniéndola en medio, le dijeron: Maestro, esta mujer ha sido sorprendida en el acto mismo de adulterio. Y en la ley nos mandó Moisés apedrear a tales mujeres. Tú, pues, ¿qué dices? Más esto decían tentándole, para poder acusarle. Pero Jesús, inclinado hacia el suelo, escribía en tierra con el dedo. Y como insistieran en preguntarle, se enderezó y les dijo: El que de vosotros esté sin pecado sea el primero en arrojar la piedra contra ella. E inclinándose de nuevo hacia el suelo, siguió escribiendo en tierra. Pero ellos, al oír esto, acusados por su conciencia, salían uno a uno, comenzando desde los más viejos hasta los postreros; y quedó solo Jesús, y la mujer que estaba en medio”.</a:t>
            </a:r>
            <a:r>
              <a:rPr lang="es-MX" sz="2000" dirty="0">
                <a:effectLst>
                  <a:outerShdw blurRad="38100" dist="38100" dir="2700000" algn="tl">
                    <a:srgbClr val="000000">
                      <a:alpha val="43137"/>
                    </a:srgbClr>
                  </a:outerShdw>
                </a:effectLst>
              </a:rPr>
              <a:t> Juan 8:3-9.</a:t>
            </a:r>
          </a:p>
        </p:txBody>
      </p:sp>
    </p:spTree>
    <p:extLst>
      <p:ext uri="{BB962C8B-B14F-4D97-AF65-F5344CB8AC3E}">
        <p14:creationId xmlns:p14="http://schemas.microsoft.com/office/powerpoint/2010/main" val="3617211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602809"/>
            <a:ext cx="8513584" cy="3908762"/>
          </a:xfrm>
          <a:prstGeom prst="rect">
            <a:avLst/>
          </a:prstGeom>
        </p:spPr>
        <p:txBody>
          <a:bodyPr wrap="square">
            <a:spAutoFit/>
          </a:bodyPr>
          <a:lstStyle/>
          <a:p>
            <a:pPr algn="just"/>
            <a:r>
              <a:rPr lang="es-MX" sz="4000" b="1" dirty="0">
                <a:effectLst>
                  <a:outerShdw blurRad="38100" dist="38100" dir="2700000" algn="tl">
                    <a:srgbClr val="000000">
                      <a:alpha val="43137"/>
                    </a:srgbClr>
                  </a:outerShdw>
                </a:effectLst>
              </a:rPr>
              <a:t>VII.- DIVISIONES PARA SU MEJOR COMPRENSIÓN </a:t>
            </a:r>
          </a:p>
          <a:p>
            <a:pPr algn="just"/>
            <a:r>
              <a:rPr lang="es-MX" sz="2800" dirty="0">
                <a:effectLst>
                  <a:outerShdw blurRad="38100" dist="38100" dir="2700000" algn="tl">
                    <a:srgbClr val="000000">
                      <a:alpha val="43137"/>
                    </a:srgbClr>
                  </a:outerShdw>
                </a:effectLst>
              </a:rPr>
              <a:t>A. ¿CUÁNDO FUE LA BIBLIA DIVIDIDA EN CAPÍTULOS Y POR QUIÉN? La Biblia fue dividida en capítulos en el siglo XIII (entre los años 1234 y 1242), por el teólogo Stephen </a:t>
            </a:r>
            <a:r>
              <a:rPr lang="es-MX" sz="2800" dirty="0" err="1">
                <a:effectLst>
                  <a:outerShdw blurRad="38100" dist="38100" dir="2700000" algn="tl">
                    <a:srgbClr val="000000">
                      <a:alpha val="43137"/>
                    </a:srgbClr>
                  </a:outerShdw>
                </a:effectLst>
              </a:rPr>
              <a:t>Langhton</a:t>
            </a:r>
            <a:r>
              <a:rPr lang="es-MX" sz="2800" dirty="0">
                <a:effectLst>
                  <a:outerShdw blurRad="38100" dist="38100" dir="2700000" algn="tl">
                    <a:srgbClr val="000000">
                      <a:alpha val="43137"/>
                    </a:srgbClr>
                  </a:outerShdw>
                </a:effectLst>
              </a:rPr>
              <a:t>; entonces Obispo de Canterbury, en Inglaterra, y profesor de la Universidad de París. Tiene 1,189 capítulos.</a:t>
            </a:r>
          </a:p>
        </p:txBody>
      </p:sp>
    </p:spTree>
    <p:extLst>
      <p:ext uri="{BB962C8B-B14F-4D97-AF65-F5344CB8AC3E}">
        <p14:creationId xmlns:p14="http://schemas.microsoft.com/office/powerpoint/2010/main" val="42622736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207768"/>
            <a:ext cx="8612736" cy="4832092"/>
          </a:xfrm>
          <a:prstGeom prst="rect">
            <a:avLst/>
          </a:prstGeom>
        </p:spPr>
        <p:txBody>
          <a:bodyPr wrap="square">
            <a:spAutoFit/>
          </a:bodyPr>
          <a:lstStyle/>
          <a:p>
            <a:pPr algn="just"/>
            <a:r>
              <a:rPr lang="es-MX" sz="2800" dirty="0">
                <a:effectLst>
                  <a:outerShdw blurRad="38100" dist="38100" dir="2700000" algn="tl">
                    <a:srgbClr val="000000">
                      <a:alpha val="43137"/>
                    </a:srgbClr>
                  </a:outerShdw>
                </a:effectLst>
              </a:rPr>
              <a:t>B. ¿CUÁNDO FUE LA BIBLIA DIVIDIDA EN VERSÍCULOS Y POR QUIÉN?</a:t>
            </a:r>
          </a:p>
          <a:p>
            <a:pPr algn="just"/>
            <a:r>
              <a:rPr lang="es-MX" sz="2800" dirty="0">
                <a:effectLst>
                  <a:outerShdw blurRad="38100" dist="38100" dir="2700000" algn="tl">
                    <a:srgbClr val="000000">
                      <a:alpha val="43137"/>
                    </a:srgbClr>
                  </a:outerShdw>
                </a:effectLst>
              </a:rPr>
              <a:t> La división del Antiguo Testamento en versículos, fue establecida por estudiosos judíos de las Escrituras; llamados masoretas. Con hábitos monásticos y ascéticos, los masoretas dedicaban sus vidas a la recitación y la copia de las Escrituras; así como a la formulación de la gramática hebraica, y las técnicas didácticas de la enseñanza del texto bíblico. Fueron ellos los primeros que –entre los siglos IX y X– dividieron el texto hebraico (del Antiguo Testamento) en versículos.</a:t>
            </a:r>
          </a:p>
        </p:txBody>
      </p:sp>
    </p:spTree>
    <p:extLst>
      <p:ext uri="{BB962C8B-B14F-4D97-AF65-F5344CB8AC3E}">
        <p14:creationId xmlns:p14="http://schemas.microsoft.com/office/powerpoint/2010/main" val="38930208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391911"/>
            <a:ext cx="8579686" cy="4524315"/>
          </a:xfrm>
          <a:prstGeom prst="rect">
            <a:avLst/>
          </a:prstGeom>
        </p:spPr>
        <p:txBody>
          <a:bodyPr wrap="square">
            <a:spAutoFit/>
          </a:bodyPr>
          <a:lstStyle/>
          <a:p>
            <a:pPr algn="just"/>
            <a:r>
              <a:rPr lang="es-MX" sz="3200" dirty="0">
                <a:effectLst>
                  <a:outerShdw blurRad="38100" dist="38100" dir="2700000" algn="tl">
                    <a:srgbClr val="000000">
                      <a:alpha val="43137"/>
                    </a:srgbClr>
                  </a:outerShdw>
                </a:effectLst>
              </a:rPr>
              <a:t>Influenciado por el trabajo de los masoretas en el Antiguo Testamento, un impresor francés llamado Robert </a:t>
            </a:r>
            <a:r>
              <a:rPr lang="es-MX" sz="3200" dirty="0" err="1">
                <a:effectLst>
                  <a:outerShdw blurRad="38100" dist="38100" dir="2700000" algn="tl">
                    <a:srgbClr val="000000">
                      <a:alpha val="43137"/>
                    </a:srgbClr>
                  </a:outerShdw>
                </a:effectLst>
              </a:rPr>
              <a:t>Estienne</a:t>
            </a:r>
            <a:r>
              <a:rPr lang="es-MX" sz="3200" dirty="0">
                <a:effectLst>
                  <a:outerShdw blurRad="38100" dist="38100" dir="2700000" algn="tl">
                    <a:srgbClr val="000000">
                      <a:alpha val="43137"/>
                    </a:srgbClr>
                  </a:outerShdw>
                </a:effectLst>
              </a:rPr>
              <a:t> dividió el Nuevo Testamento en </a:t>
            </a:r>
            <a:r>
              <a:rPr lang="es-MX" sz="3200" dirty="0" err="1">
                <a:effectLst>
                  <a:outerShdw blurRad="38100" dist="38100" dir="2700000" algn="tl">
                    <a:srgbClr val="000000">
                      <a:alpha val="43137"/>
                    </a:srgbClr>
                  </a:outerShdw>
                </a:effectLst>
              </a:rPr>
              <a:t>versí</a:t>
            </a:r>
            <a:r>
              <a:rPr lang="es-MX" sz="3200" dirty="0">
                <a:effectLst>
                  <a:outerShdw blurRad="38100" dist="38100" dir="2700000" algn="tl">
                    <a:srgbClr val="000000">
                      <a:alpha val="43137"/>
                    </a:srgbClr>
                  </a:outerShdw>
                </a:effectLst>
              </a:rPr>
              <a:t>- culos; en el año 1551 E.C. D. </a:t>
            </a:r>
            <a:r>
              <a:rPr lang="es-MX" sz="3200" dirty="0" err="1">
                <a:effectLst>
                  <a:outerShdw blurRad="38100" dist="38100" dir="2700000" algn="tl">
                    <a:srgbClr val="000000">
                      <a:alpha val="43137"/>
                    </a:srgbClr>
                  </a:outerShdw>
                </a:effectLst>
              </a:rPr>
              <a:t>Estienne</a:t>
            </a:r>
            <a:r>
              <a:rPr lang="es-MX" sz="3200" dirty="0">
                <a:effectLst>
                  <a:outerShdw blurRad="38100" dist="38100" dir="2700000" algn="tl">
                    <a:srgbClr val="000000">
                      <a:alpha val="43137"/>
                    </a:srgbClr>
                  </a:outerShdw>
                </a:effectLst>
              </a:rPr>
              <a:t> vivía entonces en Génova, Italia. Por fin, en 1553 se publicó la edición de la Biblia francesa de Robert </a:t>
            </a:r>
            <a:r>
              <a:rPr lang="es-MX" sz="3200" dirty="0" err="1">
                <a:effectLst>
                  <a:outerShdw blurRad="38100" dist="38100" dir="2700000" algn="tl">
                    <a:srgbClr val="000000">
                      <a:alpha val="43137"/>
                    </a:srgbClr>
                  </a:outerShdw>
                </a:effectLst>
              </a:rPr>
              <a:t>Estienne</a:t>
            </a:r>
            <a:r>
              <a:rPr lang="es-MX" sz="3200" dirty="0">
                <a:effectLst>
                  <a:outerShdw blurRad="38100" dist="38100" dir="2700000" algn="tl">
                    <a:srgbClr val="000000">
                      <a:alpha val="43137"/>
                    </a:srgbClr>
                  </a:outerShdw>
                </a:effectLst>
              </a:rPr>
              <a:t>; la primer Biblia completa con la actual división de capítulos y versículos. Tiene y 31,103 versículos.</a:t>
            </a:r>
          </a:p>
        </p:txBody>
      </p:sp>
    </p:spTree>
    <p:extLst>
      <p:ext uri="{BB962C8B-B14F-4D97-AF65-F5344CB8AC3E}">
        <p14:creationId xmlns:p14="http://schemas.microsoft.com/office/powerpoint/2010/main" val="5844516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63557" y="1676784"/>
            <a:ext cx="8482988" cy="2185214"/>
          </a:xfrm>
          <a:prstGeom prst="rect">
            <a:avLst/>
          </a:prstGeom>
        </p:spPr>
        <p:txBody>
          <a:bodyPr wrap="square">
            <a:spAutoFit/>
          </a:bodyPr>
          <a:lstStyle/>
          <a:p>
            <a:pPr algn="just"/>
            <a:r>
              <a:rPr lang="es-MX" sz="4000" b="1" dirty="0">
                <a:effectLst>
                  <a:outerShdw blurRad="38100" dist="38100" dir="2700000" algn="tl">
                    <a:srgbClr val="000000">
                      <a:alpha val="43137"/>
                    </a:srgbClr>
                  </a:outerShdw>
                </a:effectLst>
              </a:rPr>
              <a:t>VIII.- DATOS CURIOSOS DE LA BIBLIA </a:t>
            </a:r>
          </a:p>
          <a:p>
            <a:pPr algn="just"/>
            <a:r>
              <a:rPr lang="es-MX" sz="3200" dirty="0">
                <a:effectLst>
                  <a:outerShdw blurRad="38100" dist="38100" dir="2700000" algn="tl">
                    <a:srgbClr val="000000">
                      <a:alpha val="43137"/>
                    </a:srgbClr>
                  </a:outerShdw>
                </a:effectLst>
              </a:rPr>
              <a:t>La Biblia está escrita o traducida en 2303 idiomas. ¿Cuántas palabras tiene la Biblia? La Biblia posee 773.746 palabras (Versión inglesa King James).</a:t>
            </a:r>
          </a:p>
        </p:txBody>
      </p:sp>
    </p:spTree>
    <p:extLst>
      <p:ext uri="{BB962C8B-B14F-4D97-AF65-F5344CB8AC3E}">
        <p14:creationId xmlns:p14="http://schemas.microsoft.com/office/powerpoint/2010/main" val="38432699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286463"/>
            <a:ext cx="8590702" cy="4585871"/>
          </a:xfrm>
          <a:prstGeom prst="rect">
            <a:avLst/>
          </a:prstGeom>
        </p:spPr>
        <p:txBody>
          <a:bodyPr wrap="square">
            <a:spAutoFit/>
          </a:bodyPr>
          <a:lstStyle/>
          <a:p>
            <a:pPr algn="just"/>
            <a:r>
              <a:rPr lang="es-MX" sz="4000" b="1" dirty="0">
                <a:effectLst>
                  <a:outerShdw blurRad="38100" dist="38100" dir="2700000" algn="tl">
                    <a:srgbClr val="000000">
                      <a:alpha val="43137"/>
                    </a:srgbClr>
                  </a:outerShdw>
                </a:effectLst>
              </a:rPr>
              <a:t>CONCLUSIÓN </a:t>
            </a:r>
          </a:p>
          <a:p>
            <a:pPr algn="just"/>
            <a:r>
              <a:rPr lang="es-MX" sz="2800" dirty="0">
                <a:effectLst>
                  <a:outerShdw blurRad="38100" dist="38100" dir="2700000" algn="tl">
                    <a:srgbClr val="000000">
                      <a:alpha val="43137"/>
                    </a:srgbClr>
                  </a:outerShdw>
                </a:effectLst>
              </a:rPr>
              <a:t>Te damos las siguientes recomendaciones: </a:t>
            </a:r>
          </a:p>
          <a:p>
            <a:pPr algn="just"/>
            <a:r>
              <a:rPr lang="es-MX" sz="2800" dirty="0">
                <a:effectLst>
                  <a:outerShdw blurRad="38100" dist="38100" dir="2700000" algn="tl">
                    <a:srgbClr val="000000">
                      <a:alpha val="43137"/>
                    </a:srgbClr>
                  </a:outerShdw>
                </a:effectLst>
              </a:rPr>
              <a:t>A. ESCUDRÍÑALA Juan 5:39: </a:t>
            </a:r>
            <a:r>
              <a:rPr lang="es-MX" sz="2800" b="1" dirty="0">
                <a:effectLst>
                  <a:outerShdw blurRad="38100" dist="38100" dir="2700000" algn="tl">
                    <a:srgbClr val="000000">
                      <a:alpha val="43137"/>
                    </a:srgbClr>
                  </a:outerShdw>
                </a:effectLst>
              </a:rPr>
              <a:t>“Escudriñad las escrituras; porque a vosotros os parece que en ellas tenéis la vida eterna; y ellas son las que dan testimonio de mí” </a:t>
            </a:r>
            <a:r>
              <a:rPr lang="es-MX" sz="2800" dirty="0">
                <a:effectLst>
                  <a:outerShdw blurRad="38100" dist="38100" dir="2700000" algn="tl">
                    <a:srgbClr val="000000">
                      <a:alpha val="43137"/>
                    </a:srgbClr>
                  </a:outerShdw>
                </a:effectLst>
              </a:rPr>
              <a:t>Esta porción ha sido mal interpretada. No les dice que la lean, más bien les reprocha el que ellos leen, escudriñan; pero no entienden que Jesús es el Cristo, el que da la vida eterna. Leamos el verso 40: </a:t>
            </a:r>
            <a:r>
              <a:rPr lang="es-MX" sz="2800" b="1" dirty="0">
                <a:effectLst>
                  <a:outerShdw blurRad="38100" dist="38100" dir="2700000" algn="tl">
                    <a:srgbClr val="000000">
                      <a:alpha val="43137"/>
                    </a:srgbClr>
                  </a:outerShdw>
                </a:effectLst>
              </a:rPr>
              <a:t>“y no queréis venir a mí para que tengáis vida…”.</a:t>
            </a:r>
          </a:p>
        </p:txBody>
      </p:sp>
    </p:spTree>
    <p:extLst>
      <p:ext uri="{BB962C8B-B14F-4D97-AF65-F5344CB8AC3E}">
        <p14:creationId xmlns:p14="http://schemas.microsoft.com/office/powerpoint/2010/main" val="38450846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181013"/>
            <a:ext cx="8612736" cy="4832092"/>
          </a:xfrm>
          <a:prstGeom prst="rect">
            <a:avLst/>
          </a:prstGeom>
        </p:spPr>
        <p:txBody>
          <a:bodyPr wrap="square">
            <a:spAutoFit/>
          </a:bodyPr>
          <a:lstStyle/>
          <a:p>
            <a:pPr algn="just"/>
            <a:r>
              <a:rPr lang="es-MX" sz="2800" dirty="0">
                <a:effectLst>
                  <a:outerShdw blurRad="38100" dist="38100" dir="2700000" algn="tl">
                    <a:srgbClr val="000000">
                      <a:alpha val="43137"/>
                    </a:srgbClr>
                  </a:outerShdw>
                </a:effectLst>
              </a:rPr>
              <a:t>B. ESTÚDIALA, MEDÍTALA, LLÉVALA EN TU CORAZÓN </a:t>
            </a:r>
          </a:p>
          <a:p>
            <a:pPr algn="just"/>
            <a:r>
              <a:rPr lang="es-MX" sz="2800" b="1" dirty="0">
                <a:effectLst>
                  <a:outerShdw blurRad="38100" dist="38100" dir="2700000" algn="tl">
                    <a:srgbClr val="000000">
                      <a:alpha val="43137"/>
                    </a:srgbClr>
                  </a:outerShdw>
                </a:effectLst>
              </a:rPr>
              <a:t>“y estas palabras que yo te mando hoy, estarán sobre tu corazón; y las repetirás a tus hijos, y hablarás de ellas estando en tu casa, y andando por el camino, y al acostarte, y cuando te levantes. Y las atarás como una señal en tu mano, y estarán como frontales entre tus ojos; y las escribirás en los postes de tu casa, y en tus puertas”.</a:t>
            </a:r>
            <a:r>
              <a:rPr lang="es-MX" sz="2800" dirty="0">
                <a:effectLst>
                  <a:outerShdw blurRad="38100" dist="38100" dir="2700000" algn="tl">
                    <a:srgbClr val="000000">
                      <a:alpha val="43137"/>
                    </a:srgbClr>
                  </a:outerShdw>
                </a:effectLst>
              </a:rPr>
              <a:t> Deuteronomio 6:6-9. </a:t>
            </a:r>
          </a:p>
          <a:p>
            <a:pPr algn="just"/>
            <a:r>
              <a:rPr lang="es-MX" sz="2800" dirty="0">
                <a:effectLst>
                  <a:outerShdw blurRad="38100" dist="38100" dir="2700000" algn="tl">
                    <a:srgbClr val="000000">
                      <a:alpha val="43137"/>
                    </a:srgbClr>
                  </a:outerShdw>
                </a:effectLst>
              </a:rPr>
              <a:t>C. CRÉELA Juan 7:38: </a:t>
            </a:r>
          </a:p>
          <a:p>
            <a:pPr algn="just"/>
            <a:r>
              <a:rPr lang="es-MX" sz="2800" b="1" dirty="0">
                <a:effectLst>
                  <a:outerShdw blurRad="38100" dist="38100" dir="2700000" algn="tl">
                    <a:srgbClr val="000000">
                      <a:alpha val="43137"/>
                    </a:srgbClr>
                  </a:outerShdw>
                </a:effectLst>
              </a:rPr>
              <a:t>“El que cree en mí, como dice la Escritura, de su interior correrán ríos de agua viva...”.</a:t>
            </a:r>
          </a:p>
        </p:txBody>
      </p:sp>
    </p:spTree>
    <p:extLst>
      <p:ext uri="{BB962C8B-B14F-4D97-AF65-F5344CB8AC3E}">
        <p14:creationId xmlns:p14="http://schemas.microsoft.com/office/powerpoint/2010/main" val="2067458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4" name="Rectángulo 3"/>
          <p:cNvSpPr/>
          <p:nvPr/>
        </p:nvSpPr>
        <p:spPr>
          <a:xfrm>
            <a:off x="374573" y="1444804"/>
            <a:ext cx="8405870" cy="3170099"/>
          </a:xfrm>
          <a:prstGeom prst="rect">
            <a:avLst/>
          </a:prstGeom>
        </p:spPr>
        <p:txBody>
          <a:bodyPr wrap="square">
            <a:spAutoFit/>
          </a:bodyPr>
          <a:lstStyle/>
          <a:p>
            <a:pPr algn="just"/>
            <a:r>
              <a:rPr lang="es-MX" sz="4000" b="1" dirty="0">
                <a:effectLst>
                  <a:outerShdw blurRad="38100" dist="38100" dir="2700000" algn="tl">
                    <a:srgbClr val="000000">
                      <a:alpha val="43137"/>
                    </a:srgbClr>
                  </a:outerShdw>
                </a:effectLst>
              </a:rPr>
              <a:t>BASE BÍBLICA: </a:t>
            </a:r>
          </a:p>
          <a:p>
            <a:pPr algn="just"/>
            <a:endParaRPr lang="es-MX" sz="4000" b="1" dirty="0">
              <a:effectLst>
                <a:outerShdw blurRad="38100" dist="38100" dir="2700000" algn="tl">
                  <a:srgbClr val="000000">
                    <a:alpha val="43137"/>
                  </a:srgbClr>
                </a:outerShdw>
              </a:effectLst>
            </a:endParaRPr>
          </a:p>
          <a:p>
            <a:pPr algn="just"/>
            <a:r>
              <a:rPr lang="es-MX" sz="4000" dirty="0">
                <a:effectLst>
                  <a:outerShdw blurRad="38100" dist="38100" dir="2700000" algn="tl">
                    <a:srgbClr val="000000">
                      <a:alpha val="43137"/>
                    </a:srgbClr>
                  </a:outerShdw>
                </a:effectLst>
              </a:rPr>
              <a:t>Éxodo 32:16 “Y las tablas eran obra de Dios, y la escritura era escritura de Dios grabada sobre las tablas”.</a:t>
            </a:r>
          </a:p>
        </p:txBody>
      </p:sp>
    </p:spTree>
    <p:extLst>
      <p:ext uri="{BB962C8B-B14F-4D97-AF65-F5344CB8AC3E}">
        <p14:creationId xmlns:p14="http://schemas.microsoft.com/office/powerpoint/2010/main" val="4057244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399969"/>
            <a:ext cx="8557652" cy="4339650"/>
          </a:xfrm>
          <a:prstGeom prst="rect">
            <a:avLst/>
          </a:prstGeom>
        </p:spPr>
        <p:txBody>
          <a:bodyPr wrap="square">
            <a:spAutoFit/>
          </a:bodyPr>
          <a:lstStyle/>
          <a:p>
            <a:pPr algn="just"/>
            <a:r>
              <a:rPr lang="es-MX" sz="3600" b="1" dirty="0">
                <a:effectLst>
                  <a:outerShdw blurRad="38100" dist="38100" dir="2700000" algn="tl">
                    <a:srgbClr val="000000">
                      <a:alpha val="43137"/>
                    </a:srgbClr>
                  </a:outerShdw>
                </a:effectLst>
              </a:rPr>
              <a:t>INTRODUCCIÓN </a:t>
            </a:r>
          </a:p>
          <a:p>
            <a:pPr algn="just"/>
            <a:r>
              <a:rPr lang="es-MX" sz="2400" dirty="0">
                <a:effectLst>
                  <a:outerShdw blurRad="38100" dist="38100" dir="2700000" algn="tl">
                    <a:srgbClr val="000000">
                      <a:alpha val="43137"/>
                    </a:srgbClr>
                  </a:outerShdw>
                </a:effectLst>
              </a:rPr>
              <a:t>El título de esta clase obedece al significado de la palabra Biblia. Proviene del griego biblion, que quiere decir un ‘conjunto de libros’. Aunque el concepto original era ‘papiro’ o ‘rollo’. En nuestra versión contiene un total de 66 libros. </a:t>
            </a:r>
          </a:p>
          <a:p>
            <a:pPr algn="just"/>
            <a:r>
              <a:rPr lang="es-MX" sz="2400" dirty="0">
                <a:effectLst>
                  <a:outerShdw blurRad="38100" dist="38100" dir="2700000" algn="tl">
                    <a:srgbClr val="000000">
                      <a:alpha val="43137"/>
                    </a:srgbClr>
                  </a:outerShdw>
                </a:effectLst>
              </a:rPr>
              <a:t>Cerca de 40 diferentes autores humanos contribuyeron para su formación escrita, dentro de un período aproximado de 1,500 años. Los autores fueron reyes, pescadores, sacerdotes, profetas, oficiales de gobierno, granjeros, pastores y doctores. Toda esta diversidad converge en una increíble unidad, con temas comunes entrelazados a través de toda ella.</a:t>
            </a:r>
          </a:p>
        </p:txBody>
      </p:sp>
    </p:spTree>
    <p:extLst>
      <p:ext uri="{BB962C8B-B14F-4D97-AF65-F5344CB8AC3E}">
        <p14:creationId xmlns:p14="http://schemas.microsoft.com/office/powerpoint/2010/main" val="1222098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198081"/>
            <a:ext cx="8579686" cy="4585871"/>
          </a:xfrm>
          <a:prstGeom prst="rect">
            <a:avLst/>
          </a:prstGeom>
        </p:spPr>
        <p:txBody>
          <a:bodyPr wrap="square">
            <a:spAutoFit/>
          </a:bodyPr>
          <a:lstStyle/>
          <a:p>
            <a:pPr algn="just"/>
            <a:r>
              <a:rPr lang="es-MX" sz="4000" b="1" dirty="0">
                <a:effectLst>
                  <a:outerShdw blurRad="38100" dist="38100" dir="2700000" algn="tl">
                    <a:srgbClr val="000000">
                      <a:alpha val="43137"/>
                    </a:srgbClr>
                  </a:outerShdw>
                </a:effectLst>
              </a:rPr>
              <a:t>I.- DIVISIONES DE LA BIBLIA </a:t>
            </a:r>
          </a:p>
          <a:p>
            <a:pPr algn="just"/>
            <a:r>
              <a:rPr lang="es-MX" sz="2800" dirty="0">
                <a:effectLst>
                  <a:outerShdw blurRad="38100" dist="38100" dir="2700000" algn="tl">
                    <a:srgbClr val="000000">
                      <a:alpha val="43137"/>
                    </a:srgbClr>
                  </a:outerShdw>
                </a:effectLst>
              </a:rPr>
              <a:t>La Biblia está dividida en dos partes principales: El Antiguo Testamento y el Nuevo Testamento. En resumen, el Antiguo Testamento es la historia de una Nación, y el Nuevo Testamento es la historia de un Hombre. La Nación fue la manera en que Dios trajo al Hombre al mundo. </a:t>
            </a:r>
          </a:p>
          <a:p>
            <a:pPr algn="just"/>
            <a:r>
              <a:rPr lang="es-MX" sz="2800" dirty="0">
                <a:effectLst>
                  <a:outerShdw blurRad="38100" dist="38100" dir="2700000" algn="tl">
                    <a:srgbClr val="000000">
                      <a:alpha val="43137"/>
                    </a:srgbClr>
                  </a:outerShdw>
                </a:effectLst>
              </a:rPr>
              <a:t>• Antiguo Testamento o Período </a:t>
            </a:r>
            <a:r>
              <a:rPr lang="es-MX" sz="2800" dirty="0" err="1">
                <a:effectLst>
                  <a:outerShdw blurRad="38100" dist="38100" dir="2700000" algn="tl">
                    <a:srgbClr val="000000">
                      <a:alpha val="43137"/>
                    </a:srgbClr>
                  </a:outerShdw>
                </a:effectLst>
              </a:rPr>
              <a:t>Veterotestamentario</a:t>
            </a:r>
            <a:r>
              <a:rPr lang="es-MX" sz="2800" dirty="0">
                <a:effectLst>
                  <a:outerShdw blurRad="38100" dist="38100" dir="2700000" algn="tl">
                    <a:srgbClr val="000000">
                      <a:alpha val="43137"/>
                    </a:srgbClr>
                  </a:outerShdw>
                </a:effectLst>
              </a:rPr>
              <a:t> (a. de C.) Se divide en 39 libros. </a:t>
            </a:r>
          </a:p>
          <a:p>
            <a:pPr algn="just"/>
            <a:r>
              <a:rPr lang="es-MX" sz="2800" dirty="0">
                <a:effectLst>
                  <a:outerShdw blurRad="38100" dist="38100" dir="2700000" algn="tl">
                    <a:srgbClr val="000000">
                      <a:alpha val="43137"/>
                    </a:srgbClr>
                  </a:outerShdw>
                </a:effectLst>
              </a:rPr>
              <a:t>• Nuevo Testamento o Período </a:t>
            </a:r>
            <a:r>
              <a:rPr lang="es-MX" sz="2800" dirty="0" err="1">
                <a:effectLst>
                  <a:outerShdw blurRad="38100" dist="38100" dir="2700000" algn="tl">
                    <a:srgbClr val="000000">
                      <a:alpha val="43137"/>
                    </a:srgbClr>
                  </a:outerShdw>
                </a:effectLst>
              </a:rPr>
              <a:t>Neotestamentario</a:t>
            </a:r>
            <a:r>
              <a:rPr lang="es-MX" sz="2800" dirty="0">
                <a:effectLst>
                  <a:outerShdw blurRad="38100" dist="38100" dir="2700000" algn="tl">
                    <a:srgbClr val="000000">
                      <a:alpha val="43137"/>
                    </a:srgbClr>
                  </a:outerShdw>
                </a:effectLst>
              </a:rPr>
              <a:t> (d. de C.) Se divide en 27 libros.</a:t>
            </a:r>
          </a:p>
        </p:txBody>
      </p:sp>
    </p:spTree>
    <p:extLst>
      <p:ext uri="{BB962C8B-B14F-4D97-AF65-F5344CB8AC3E}">
        <p14:creationId xmlns:p14="http://schemas.microsoft.com/office/powerpoint/2010/main" val="2670477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077143"/>
            <a:ext cx="8491551" cy="5016758"/>
          </a:xfrm>
          <a:prstGeom prst="rect">
            <a:avLst/>
          </a:prstGeom>
        </p:spPr>
        <p:txBody>
          <a:bodyPr wrap="square">
            <a:spAutoFit/>
          </a:bodyPr>
          <a:lstStyle/>
          <a:p>
            <a:pPr marL="342900" indent="-342900" algn="just">
              <a:buAutoNum type="alphaUcPeriod"/>
            </a:pPr>
            <a:r>
              <a:rPr lang="es-MX" sz="4000" b="1" dirty="0">
                <a:effectLst>
                  <a:outerShdw blurRad="38100" dist="38100" dir="2700000" algn="tl">
                    <a:srgbClr val="000000">
                      <a:alpha val="43137"/>
                    </a:srgbClr>
                  </a:outerShdw>
                </a:effectLst>
              </a:rPr>
              <a:t>ANTIGUO TESTAMENTO </a:t>
            </a:r>
          </a:p>
          <a:p>
            <a:pPr marL="342900" indent="-342900" algn="just">
              <a:buAutoNum type="arabicPeriod"/>
            </a:pPr>
            <a:r>
              <a:rPr lang="es-MX" sz="2800" dirty="0">
                <a:effectLst>
                  <a:outerShdw blurRad="38100" dist="38100" dir="2700000" algn="tl">
                    <a:srgbClr val="000000">
                      <a:alpha val="43137"/>
                    </a:srgbClr>
                  </a:outerShdw>
                </a:effectLst>
              </a:rPr>
              <a:t>El Pentateuco con un total de 5 libros: Génesis, Éxodo, Levítico, Números y </a:t>
            </a:r>
          </a:p>
          <a:p>
            <a:pPr algn="just"/>
            <a:r>
              <a:rPr lang="es-MX" sz="2800" dirty="0">
                <a:effectLst>
                  <a:outerShdw blurRad="38100" dist="38100" dir="2700000" algn="tl">
                    <a:srgbClr val="000000">
                      <a:alpha val="43137"/>
                    </a:srgbClr>
                  </a:outerShdw>
                </a:effectLst>
              </a:rPr>
              <a:t>Deuteronomio. Fue escrito por el Patriarca Moisés, durante su travesía de </a:t>
            </a:r>
            <a:r>
              <a:rPr lang="es-MX" sz="2800" dirty="0" err="1">
                <a:effectLst>
                  <a:outerShdw blurRad="38100" dist="38100" dir="2700000" algn="tl">
                    <a:srgbClr val="000000">
                      <a:alpha val="43137"/>
                    </a:srgbClr>
                  </a:outerShdw>
                </a:effectLst>
              </a:rPr>
              <a:t>cua</a:t>
            </a:r>
            <a:r>
              <a:rPr lang="es-MX" sz="2800" dirty="0">
                <a:effectLst>
                  <a:outerShdw blurRad="38100" dist="38100" dir="2700000" algn="tl">
                    <a:srgbClr val="000000">
                      <a:alpha val="43137"/>
                    </a:srgbClr>
                  </a:outerShdw>
                </a:effectLst>
              </a:rPr>
              <a:t>- renta años por el desierto como líder del pueblo de Israel; en una fecha aproximada al 1400 a.C. </a:t>
            </a:r>
          </a:p>
          <a:p>
            <a:pPr algn="just"/>
            <a:r>
              <a:rPr lang="es-MX" sz="2800" dirty="0">
                <a:effectLst>
                  <a:outerShdw blurRad="38100" dist="38100" dir="2700000" algn="tl">
                    <a:srgbClr val="000000">
                      <a:alpha val="43137"/>
                    </a:srgbClr>
                  </a:outerShdw>
                </a:effectLst>
              </a:rPr>
              <a:t>2. 12 Libros Históricos: Josué, Jueces, Rut, Primero de Samuel, Segundo de Samuel, Primero de Reyes, Segundo de Reyes, Primero de Crónicas, Segundo de Crónicas, Esdras, Nehemías, Ester.</a:t>
            </a:r>
          </a:p>
        </p:txBody>
      </p:sp>
    </p:spTree>
    <p:extLst>
      <p:ext uri="{BB962C8B-B14F-4D97-AF65-F5344CB8AC3E}">
        <p14:creationId xmlns:p14="http://schemas.microsoft.com/office/powerpoint/2010/main" val="3785574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646876"/>
            <a:ext cx="8524601" cy="3539430"/>
          </a:xfrm>
          <a:prstGeom prst="rect">
            <a:avLst/>
          </a:prstGeom>
        </p:spPr>
        <p:txBody>
          <a:bodyPr wrap="square">
            <a:spAutoFit/>
          </a:bodyPr>
          <a:lstStyle/>
          <a:p>
            <a:pPr algn="just"/>
            <a:r>
              <a:rPr lang="es-MX" sz="2800" dirty="0">
                <a:effectLst>
                  <a:outerShdw blurRad="38100" dist="38100" dir="2700000" algn="tl">
                    <a:srgbClr val="000000">
                      <a:alpha val="43137"/>
                    </a:srgbClr>
                  </a:outerShdw>
                </a:effectLst>
              </a:rPr>
              <a:t>3. 5 Libros Poéticos formado: Job, Salmos, Proverbios, Eclesiastés, Cantares. </a:t>
            </a:r>
          </a:p>
          <a:p>
            <a:pPr algn="just"/>
            <a:r>
              <a:rPr lang="es-MX" sz="2800" dirty="0">
                <a:effectLst>
                  <a:outerShdw blurRad="38100" dist="38100" dir="2700000" algn="tl">
                    <a:srgbClr val="000000">
                      <a:alpha val="43137"/>
                    </a:srgbClr>
                  </a:outerShdw>
                </a:effectLst>
              </a:rPr>
              <a:t>4. Proféticos donde encontramos 17 libros: </a:t>
            </a:r>
          </a:p>
          <a:p>
            <a:pPr algn="just"/>
            <a:r>
              <a:rPr lang="es-MX" sz="2800" dirty="0">
                <a:effectLst>
                  <a:outerShdw blurRad="38100" dist="38100" dir="2700000" algn="tl">
                    <a:srgbClr val="000000">
                      <a:alpha val="43137"/>
                    </a:srgbClr>
                  </a:outerShdw>
                </a:effectLst>
              </a:rPr>
              <a:t>• PROFETAS MAYORES: Isaías, Jeremías, Lamentaciones, Ezequiel, Daniel. </a:t>
            </a:r>
          </a:p>
          <a:p>
            <a:pPr algn="just"/>
            <a:r>
              <a:rPr lang="es-MX" sz="2800" dirty="0">
                <a:effectLst>
                  <a:outerShdw blurRad="38100" dist="38100" dir="2700000" algn="tl">
                    <a:srgbClr val="000000">
                      <a:alpha val="43137"/>
                    </a:srgbClr>
                  </a:outerShdw>
                </a:effectLst>
              </a:rPr>
              <a:t>• PROFETAS MENORES: Oseas, Joel, Amós, Abdías, Jonás, Miqueas, </a:t>
            </a:r>
            <a:r>
              <a:rPr lang="es-MX" sz="2800" dirty="0" err="1">
                <a:effectLst>
                  <a:outerShdw blurRad="38100" dist="38100" dir="2700000" algn="tl">
                    <a:srgbClr val="000000">
                      <a:alpha val="43137"/>
                    </a:srgbClr>
                  </a:outerShdw>
                </a:effectLst>
              </a:rPr>
              <a:t>Nahum</a:t>
            </a:r>
            <a:r>
              <a:rPr lang="es-MX" sz="2800" dirty="0">
                <a:effectLst>
                  <a:outerShdw blurRad="38100" dist="38100" dir="2700000" algn="tl">
                    <a:srgbClr val="000000">
                      <a:alpha val="43137"/>
                    </a:srgbClr>
                  </a:outerShdw>
                </a:effectLst>
              </a:rPr>
              <a:t>, Habacuc, Sofonías, </a:t>
            </a:r>
            <a:r>
              <a:rPr lang="es-MX" sz="2800" dirty="0" err="1">
                <a:effectLst>
                  <a:outerShdw blurRad="38100" dist="38100" dir="2700000" algn="tl">
                    <a:srgbClr val="000000">
                      <a:alpha val="43137"/>
                    </a:srgbClr>
                  </a:outerShdw>
                </a:effectLst>
              </a:rPr>
              <a:t>Hageo</a:t>
            </a:r>
            <a:r>
              <a:rPr lang="es-MX" sz="2800" dirty="0">
                <a:effectLst>
                  <a:outerShdw blurRad="38100" dist="38100" dir="2700000" algn="tl">
                    <a:srgbClr val="000000">
                      <a:alpha val="43137"/>
                    </a:srgbClr>
                  </a:outerShdw>
                </a:effectLst>
              </a:rPr>
              <a:t>, Zacarías, Malaquías. </a:t>
            </a:r>
          </a:p>
        </p:txBody>
      </p:sp>
    </p:spTree>
    <p:extLst>
      <p:ext uri="{BB962C8B-B14F-4D97-AF65-F5344CB8AC3E}">
        <p14:creationId xmlns:p14="http://schemas.microsoft.com/office/powerpoint/2010/main" val="3344414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229802"/>
            <a:ext cx="8623753" cy="4770537"/>
          </a:xfrm>
          <a:prstGeom prst="rect">
            <a:avLst/>
          </a:prstGeom>
        </p:spPr>
        <p:txBody>
          <a:bodyPr wrap="square">
            <a:spAutoFit/>
          </a:bodyPr>
          <a:lstStyle/>
          <a:p>
            <a:pPr algn="just"/>
            <a:r>
              <a:rPr lang="es-MX" sz="4000" b="1" dirty="0">
                <a:effectLst>
                  <a:outerShdw blurRad="38100" dist="38100" dir="2700000" algn="tl">
                    <a:srgbClr val="000000">
                      <a:alpha val="43137"/>
                    </a:srgbClr>
                  </a:outerShdw>
                </a:effectLst>
              </a:rPr>
              <a:t>B. NUEVO TESTAMENTO </a:t>
            </a:r>
          </a:p>
          <a:p>
            <a:pPr marL="342900" indent="-342900" algn="just">
              <a:buAutoNum type="arabicPeriod"/>
            </a:pPr>
            <a:r>
              <a:rPr lang="es-MX" sz="2400" dirty="0">
                <a:effectLst>
                  <a:outerShdw blurRad="38100" dist="38100" dir="2700000" algn="tl">
                    <a:srgbClr val="000000">
                      <a:alpha val="43137"/>
                    </a:srgbClr>
                  </a:outerShdw>
                </a:effectLst>
              </a:rPr>
              <a:t>Los evangelios con un total de 4 libros: Mateo, Marcos, Lucas, Juan. </a:t>
            </a:r>
          </a:p>
          <a:p>
            <a:pPr algn="just"/>
            <a:r>
              <a:rPr lang="es-MX" sz="2400" dirty="0">
                <a:effectLst>
                  <a:outerShdw blurRad="38100" dist="38100" dir="2700000" algn="tl">
                    <a:srgbClr val="000000">
                      <a:alpha val="43137"/>
                    </a:srgbClr>
                  </a:outerShdw>
                </a:effectLst>
              </a:rPr>
              <a:t>2. Un libro histórico: que es el de Hechos de los Apóstoles. </a:t>
            </a:r>
          </a:p>
          <a:p>
            <a:pPr algn="just"/>
            <a:r>
              <a:rPr lang="es-MX" sz="2400" dirty="0">
                <a:effectLst>
                  <a:outerShdw blurRad="38100" dist="38100" dir="2700000" algn="tl">
                    <a:srgbClr val="000000">
                      <a:alpha val="43137"/>
                    </a:srgbClr>
                  </a:outerShdw>
                </a:effectLst>
              </a:rPr>
              <a:t>3. 13 libros de Las Epístolas Paulinas.: Romanos, Primera a los Corintios, Segunda a los Corintios, Gálatas, Efesios, Filipenses, Colosenses, Primera a los Tesalonicenses, Segunda a los Tesalonicenses, Primera a Timoteo, Segunda a Timoteo, Tito, Filemón. </a:t>
            </a:r>
          </a:p>
          <a:p>
            <a:pPr algn="just"/>
            <a:r>
              <a:rPr lang="es-MX" sz="2400" dirty="0">
                <a:effectLst>
                  <a:outerShdw blurRad="38100" dist="38100" dir="2700000" algn="tl">
                    <a:srgbClr val="000000">
                      <a:alpha val="43137"/>
                    </a:srgbClr>
                  </a:outerShdw>
                </a:effectLst>
              </a:rPr>
              <a:t>4. 9 libros de Epístolas universales: Hebreos, Santiago, Primera de Pedro, Segunda de Pedro, Primera de Juan, Segunda de Juan, Tercera de Juan, Judas, Apocalipsis.</a:t>
            </a:r>
          </a:p>
        </p:txBody>
      </p:sp>
    </p:spTree>
    <p:extLst>
      <p:ext uri="{BB962C8B-B14F-4D97-AF65-F5344CB8AC3E}">
        <p14:creationId xmlns:p14="http://schemas.microsoft.com/office/powerpoint/2010/main" val="2022206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214064"/>
            <a:ext cx="8590702" cy="4770537"/>
          </a:xfrm>
          <a:prstGeom prst="rect">
            <a:avLst/>
          </a:prstGeom>
        </p:spPr>
        <p:txBody>
          <a:bodyPr wrap="square">
            <a:spAutoFit/>
          </a:bodyPr>
          <a:lstStyle/>
          <a:p>
            <a:pPr algn="just"/>
            <a:r>
              <a:rPr lang="es-MX" sz="4000" b="1" dirty="0">
                <a:effectLst>
                  <a:outerShdw blurRad="38100" dist="38100" dir="2700000" algn="tl">
                    <a:srgbClr val="000000">
                      <a:alpha val="43137"/>
                    </a:srgbClr>
                  </a:outerShdw>
                </a:effectLst>
              </a:rPr>
              <a:t>II.- AUTORES Y FECHAS BÍBLICAS </a:t>
            </a:r>
          </a:p>
          <a:p>
            <a:pPr algn="just"/>
            <a:r>
              <a:rPr lang="es-MX" sz="2400" dirty="0">
                <a:effectLst>
                  <a:outerShdw blurRad="38100" dist="38100" dir="2700000" algn="tl">
                    <a:srgbClr val="000000">
                      <a:alpha val="43137"/>
                    </a:srgbClr>
                  </a:outerShdw>
                </a:effectLst>
              </a:rPr>
              <a:t>Expondré el libro, así como quién es el autor y fecha aproximada: </a:t>
            </a:r>
          </a:p>
          <a:p>
            <a:pPr marL="342900" indent="-342900" algn="just">
              <a:buAutoNum type="alphaUcPeriod"/>
            </a:pPr>
            <a:r>
              <a:rPr lang="es-MX" sz="2400" dirty="0">
                <a:effectLst>
                  <a:outerShdw blurRad="38100" dist="38100" dir="2700000" algn="tl">
                    <a:srgbClr val="000000">
                      <a:alpha val="43137"/>
                    </a:srgbClr>
                  </a:outerShdw>
                </a:effectLst>
              </a:rPr>
              <a:t>ANTIGUO TESTAMENTO </a:t>
            </a:r>
          </a:p>
          <a:p>
            <a:pPr marL="342900" indent="-342900" algn="just">
              <a:buAutoNum type="arabicPeriod"/>
            </a:pPr>
            <a:r>
              <a:rPr lang="es-MX" sz="2400" dirty="0">
                <a:effectLst>
                  <a:outerShdw blurRad="38100" dist="38100" dir="2700000" algn="tl">
                    <a:srgbClr val="000000">
                      <a:alpha val="43137"/>
                    </a:srgbClr>
                  </a:outerShdw>
                </a:effectLst>
              </a:rPr>
              <a:t>Génesis, Éxodo, Levítico, Números, Deuteronomio escritos por Moisés – 1400 a.C. </a:t>
            </a:r>
          </a:p>
          <a:p>
            <a:pPr algn="just"/>
            <a:r>
              <a:rPr lang="es-MX" sz="2400" dirty="0">
                <a:effectLst>
                  <a:outerShdw blurRad="38100" dist="38100" dir="2700000" algn="tl">
                    <a:srgbClr val="000000">
                      <a:alpha val="43137"/>
                    </a:srgbClr>
                  </a:outerShdw>
                </a:effectLst>
              </a:rPr>
              <a:t>2. Josué = Josué – 1350 a.C. </a:t>
            </a:r>
          </a:p>
          <a:p>
            <a:pPr algn="just"/>
            <a:r>
              <a:rPr lang="es-MX" sz="2400" dirty="0">
                <a:effectLst>
                  <a:outerShdw blurRad="38100" dist="38100" dir="2700000" algn="tl">
                    <a:srgbClr val="000000">
                      <a:alpha val="43137"/>
                    </a:srgbClr>
                  </a:outerShdw>
                </a:effectLst>
              </a:rPr>
              <a:t>3. Jueces, Rut, 1 Samuel, 2 Samuel = Samuel / Natán / </a:t>
            </a:r>
            <a:r>
              <a:rPr lang="es-MX" sz="2400" dirty="0" err="1">
                <a:effectLst>
                  <a:outerShdw blurRad="38100" dist="38100" dir="2700000" algn="tl">
                    <a:srgbClr val="000000">
                      <a:alpha val="43137"/>
                    </a:srgbClr>
                  </a:outerShdw>
                </a:effectLst>
              </a:rPr>
              <a:t>Gad</a:t>
            </a:r>
            <a:r>
              <a:rPr lang="es-MX" sz="2400" dirty="0">
                <a:effectLst>
                  <a:outerShdw blurRad="38100" dist="38100" dir="2700000" algn="tl">
                    <a:srgbClr val="000000">
                      <a:alpha val="43137"/>
                    </a:srgbClr>
                  </a:outerShdw>
                </a:effectLst>
              </a:rPr>
              <a:t> – 1000 – 900 a.C. </a:t>
            </a:r>
          </a:p>
          <a:p>
            <a:pPr algn="just"/>
            <a:r>
              <a:rPr lang="es-MX" sz="2400" dirty="0">
                <a:effectLst>
                  <a:outerShdw blurRad="38100" dist="38100" dir="2700000" algn="tl">
                    <a:srgbClr val="000000">
                      <a:alpha val="43137"/>
                    </a:srgbClr>
                  </a:outerShdw>
                </a:effectLst>
              </a:rPr>
              <a:t>4. 1 Reyes, 2 Reyes = Jeremías – 600 a.C.1 Crónicas, 2 Crónicas, Esdras, Nehemías = Esdras – 450 a.C. </a:t>
            </a:r>
          </a:p>
          <a:p>
            <a:pPr algn="just"/>
            <a:r>
              <a:rPr lang="es-MX" sz="2400" dirty="0">
                <a:effectLst>
                  <a:outerShdw blurRad="38100" dist="38100" dir="2700000" algn="tl">
                    <a:srgbClr val="000000">
                      <a:alpha val="43137"/>
                    </a:srgbClr>
                  </a:outerShdw>
                </a:effectLst>
              </a:rPr>
              <a:t>5. Ester = Mardoqueo – 400 a.C. </a:t>
            </a:r>
          </a:p>
          <a:p>
            <a:pPr algn="just"/>
            <a:r>
              <a:rPr lang="es-MX" sz="2400" dirty="0">
                <a:effectLst>
                  <a:outerShdw blurRad="38100" dist="38100" dir="2700000" algn="tl">
                    <a:srgbClr val="000000">
                      <a:alpha val="43137"/>
                    </a:srgbClr>
                  </a:outerShdw>
                </a:effectLst>
              </a:rPr>
              <a:t>6. Job = Moisés 1400 a.C.</a:t>
            </a:r>
          </a:p>
        </p:txBody>
      </p:sp>
    </p:spTree>
    <p:extLst>
      <p:ext uri="{BB962C8B-B14F-4D97-AF65-F5344CB8AC3E}">
        <p14:creationId xmlns:p14="http://schemas.microsoft.com/office/powerpoint/2010/main" val="1292432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509</TotalTime>
  <Words>2441</Words>
  <Application>Microsoft Office PowerPoint</Application>
  <PresentationFormat>Presentación en pantalla (4:3)</PresentationFormat>
  <Paragraphs>112</Paragraphs>
  <Slides>28</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28</vt:i4>
      </vt:variant>
    </vt:vector>
  </HeadingPairs>
  <TitlesOfParts>
    <vt:vector size="31"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ariel ramirez</cp:lastModifiedBy>
  <cp:revision>60</cp:revision>
  <dcterms:created xsi:type="dcterms:W3CDTF">2016-01-29T05:02:58Z</dcterms:created>
  <dcterms:modified xsi:type="dcterms:W3CDTF">2018-06-12T18:12:53Z</dcterms:modified>
  <cp:category/>
</cp:coreProperties>
</file>