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92" autoAdjust="0"/>
    <p:restoredTop sz="94660"/>
  </p:normalViewPr>
  <p:slideViewPr>
    <p:cSldViewPr snapToGrid="0" snapToObjects="1">
      <p:cViewPr varScale="1">
        <p:scale>
          <a:sx n="87" d="100"/>
          <a:sy n="87" d="100"/>
        </p:scale>
        <p:origin x="1704"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25/01/2018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25/01/2018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25/01/2018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25/01/2018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25/01/2018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25/01/2018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25/01/2018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25/01/2018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25/01/2018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25/01/2018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25/01/2018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25/01/2018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Na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84956"/>
            <a:ext cx="8557652" cy="4401205"/>
          </a:xfrm>
          <a:prstGeom prst="rect">
            <a:avLst/>
          </a:prstGeom>
        </p:spPr>
        <p:txBody>
          <a:bodyPr wrap="square">
            <a:spAutoFit/>
          </a:bodyPr>
          <a:lstStyle/>
          <a:p>
            <a:pPr marL="342900" indent="-342900" algn="just">
              <a:buAutoNum type="alphaUcPeriod"/>
            </a:pPr>
            <a:r>
              <a:rPr lang="es-MX" sz="2800" dirty="0" smtClean="0"/>
              <a:t>SAN </a:t>
            </a:r>
            <a:r>
              <a:rPr lang="es-MX" sz="2800" dirty="0"/>
              <a:t>AGUSTÍN (430 d. C.) </a:t>
            </a:r>
            <a:endParaRPr lang="es-MX" sz="2800" dirty="0" smtClean="0"/>
          </a:p>
          <a:p>
            <a:pPr algn="just"/>
            <a:r>
              <a:rPr lang="es-MX" sz="2800" dirty="0" smtClean="0"/>
              <a:t>Veamos </a:t>
            </a:r>
            <a:r>
              <a:rPr lang="es-MX" sz="2800" dirty="0"/>
              <a:t>lo que enseñó este sacerdote: </a:t>
            </a:r>
            <a:r>
              <a:rPr lang="es-MX" sz="2800" b="1" dirty="0"/>
              <a:t>“Él (Dios) usó la misma voluntad de la criatura, la cual estaba trabajando en oposición a la voluntad del Creador; como un instrumento para llevar a cabo Su voluntad, el supremamente Bueno volviendo así aun lo que es malo en bueno, para la condenación de aquellos a quienes en Su justicia Él ha predestinado para castigo y para la salvación de aquellos a quienes en Su infinita misericordia Él ha predestinado para gracia”.</a:t>
            </a:r>
          </a:p>
        </p:txBody>
      </p:sp>
    </p:spTree>
    <p:extLst>
      <p:ext uri="{BB962C8B-B14F-4D97-AF65-F5344CB8AC3E}">
        <p14:creationId xmlns:p14="http://schemas.microsoft.com/office/powerpoint/2010/main" val="25176691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82747"/>
            <a:ext cx="8634770" cy="4401205"/>
          </a:xfrm>
          <a:prstGeom prst="rect">
            <a:avLst/>
          </a:prstGeom>
        </p:spPr>
        <p:txBody>
          <a:bodyPr wrap="square">
            <a:spAutoFit/>
          </a:bodyPr>
          <a:lstStyle/>
          <a:p>
            <a:pPr algn="just"/>
            <a:r>
              <a:rPr lang="es-MX" sz="2800" dirty="0"/>
              <a:t>B. JUAN CALVINO (1509-1546 d. C.) </a:t>
            </a:r>
            <a:endParaRPr lang="es-MX" sz="2800" dirty="0" smtClean="0"/>
          </a:p>
          <a:p>
            <a:pPr algn="just"/>
            <a:r>
              <a:rPr lang="es-MX" sz="2800" dirty="0" smtClean="0"/>
              <a:t>Este </a:t>
            </a:r>
            <a:r>
              <a:rPr lang="es-MX" sz="2800" dirty="0"/>
              <a:t>hombre retomó y reactivó lo que San Agustín decía, y enseñó lo siguiente: </a:t>
            </a:r>
            <a:r>
              <a:rPr lang="es-MX" sz="2800" b="1" dirty="0"/>
              <a:t>“Llamamos predestinación al decreto eterno de Dios, por el cual él conviene consigo mismo lo que decide que será de cada hombre. Porque no todos son creados en igual condición; sino que, la vida eterna está predestinada para algunos, la eterna condenación para otros. Por lo tanto, ya que el hombre ha sido creado para uno u otro de estos fines, hablamos de él como predestinado a vida o muerte”</a:t>
            </a:r>
          </a:p>
        </p:txBody>
      </p:sp>
    </p:spTree>
    <p:extLst>
      <p:ext uri="{BB962C8B-B14F-4D97-AF65-F5344CB8AC3E}">
        <p14:creationId xmlns:p14="http://schemas.microsoft.com/office/powerpoint/2010/main" val="35427438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602809"/>
            <a:ext cx="8460954" cy="3477875"/>
          </a:xfrm>
          <a:prstGeom prst="rect">
            <a:avLst/>
          </a:prstGeom>
        </p:spPr>
        <p:txBody>
          <a:bodyPr wrap="square">
            <a:spAutoFit/>
          </a:bodyPr>
          <a:lstStyle/>
          <a:p>
            <a:pPr algn="just"/>
            <a:r>
              <a:rPr lang="es-MX" sz="4000" b="1" dirty="0"/>
              <a:t>II.- LOS QUE CREEN EN ESTO USAN “BASES BÍBLICAS</a:t>
            </a:r>
            <a:r>
              <a:rPr lang="es-MX" sz="4000" b="1" dirty="0" smtClean="0"/>
              <a:t>”</a:t>
            </a:r>
          </a:p>
          <a:p>
            <a:pPr algn="just"/>
            <a:r>
              <a:rPr lang="es-MX" sz="2800" dirty="0" smtClean="0"/>
              <a:t> </a:t>
            </a:r>
            <a:r>
              <a:rPr lang="es-MX" sz="2800" dirty="0"/>
              <a:t>Quiero decirles que el diablo conoce la Biblia, y la usa fuera de todo contexto para: </a:t>
            </a:r>
            <a:r>
              <a:rPr lang="es-MX" sz="2800" b="1" dirty="0"/>
              <a:t>“robar, matar y destruir…”. </a:t>
            </a:r>
            <a:r>
              <a:rPr lang="es-MX" sz="2800" dirty="0"/>
              <a:t>Las usó con Jesús cuando le tentó en el desierto. Por eso debemos tener cuidado. Debemos </a:t>
            </a:r>
            <a:r>
              <a:rPr lang="es-MX" sz="2800" b="1" dirty="0"/>
              <a:t>“escucharlo todo, pero solo retener lo bueno”.</a:t>
            </a:r>
            <a:r>
              <a:rPr lang="es-MX" sz="2800" dirty="0"/>
              <a:t> 1 Tesalonicenses 5:21.</a:t>
            </a:r>
          </a:p>
        </p:txBody>
      </p:sp>
    </p:spTree>
    <p:extLst>
      <p:ext uri="{BB962C8B-B14F-4D97-AF65-F5344CB8AC3E}">
        <p14:creationId xmlns:p14="http://schemas.microsoft.com/office/powerpoint/2010/main" val="27757183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85589" y="1856197"/>
            <a:ext cx="8339769" cy="3108543"/>
          </a:xfrm>
          <a:prstGeom prst="rect">
            <a:avLst/>
          </a:prstGeom>
        </p:spPr>
        <p:txBody>
          <a:bodyPr wrap="square">
            <a:spAutoFit/>
          </a:bodyPr>
          <a:lstStyle/>
          <a:p>
            <a:pPr algn="just"/>
            <a:r>
              <a:rPr lang="es-MX" sz="2800" dirty="0"/>
              <a:t>Veamos las dos citas bíblicas que les hace aceptar dicha creencia: A. Juan 10:27-30: </a:t>
            </a:r>
            <a:r>
              <a:rPr lang="es-MX" sz="2800" b="1" dirty="0"/>
              <a:t>“Mis ovejas oyen mi voz, y yo las conozco, y me siguen, y yo les doy vida eterna; y no perecerán jamás, ni nadie las arrebatará de mi mano. Mi Padre que me las dio, es mayor que todos, y nadie las puede arrebatar de la mano de mi Padre. Yo y el Padre uno somos”. </a:t>
            </a:r>
          </a:p>
        </p:txBody>
      </p:sp>
    </p:spTree>
    <p:extLst>
      <p:ext uri="{BB962C8B-B14F-4D97-AF65-F5344CB8AC3E}">
        <p14:creationId xmlns:p14="http://schemas.microsoft.com/office/powerpoint/2010/main" val="6709579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168419"/>
            <a:ext cx="8601719" cy="4832092"/>
          </a:xfrm>
          <a:prstGeom prst="rect">
            <a:avLst/>
          </a:prstGeom>
        </p:spPr>
        <p:txBody>
          <a:bodyPr wrap="square">
            <a:spAutoFit/>
          </a:bodyPr>
          <a:lstStyle/>
          <a:p>
            <a:pPr algn="just"/>
            <a:r>
              <a:rPr lang="es-MX" sz="2800" dirty="0"/>
              <a:t>B. Romanos 8:35-39: </a:t>
            </a:r>
            <a:r>
              <a:rPr lang="es-MX" sz="2800" b="1" dirty="0"/>
              <a:t>“¿Quién nos separará del amor de Cristo? ¿Tribulación, o angustia, o persecución, o hambre, o desnudez, o peligro, o espada? Como está escrito: Por causa de ti somos muertos todo el tiempo; Somos contados como ovejas de matadero. Antes, en todas estas cosas somos más que vencedores por medio de aquel que nos amó. Por lo cual estoy seguro de que ni la muerte, ni la vida, ni ángeles, ni principados, ni potestades, ni lo presente, ni lo por venir, ni lo alto, ni lo profundo, ni ninguna otra cosa creada nos podrá separar del amor de Dios, que es en Cristo Jesús Señor nuestro”.</a:t>
            </a:r>
          </a:p>
        </p:txBody>
      </p:sp>
    </p:spTree>
    <p:extLst>
      <p:ext uri="{BB962C8B-B14F-4D97-AF65-F5344CB8AC3E}">
        <p14:creationId xmlns:p14="http://schemas.microsoft.com/office/powerpoint/2010/main" val="15956772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280153"/>
            <a:ext cx="8557652" cy="3785652"/>
          </a:xfrm>
          <a:prstGeom prst="rect">
            <a:avLst/>
          </a:prstGeom>
        </p:spPr>
        <p:txBody>
          <a:bodyPr wrap="square">
            <a:spAutoFit/>
          </a:bodyPr>
          <a:lstStyle/>
          <a:p>
            <a:pPr algn="just"/>
            <a:r>
              <a:rPr lang="es-MX" sz="2000" dirty="0"/>
              <a:t>Estas enseñanzas se han ido transmitiendo a través de los años, y han tenido una gran aceptación. Ya si no, imagine por un momento. Dios le perdona sus pecados, le hace libre de ataduras; le convierte el alma, le sana. </a:t>
            </a:r>
            <a:endParaRPr lang="es-MX" sz="2000" dirty="0" smtClean="0"/>
          </a:p>
          <a:p>
            <a:pPr algn="just"/>
            <a:r>
              <a:rPr lang="es-MX" sz="2000" dirty="0" smtClean="0"/>
              <a:t>Pero </a:t>
            </a:r>
            <a:r>
              <a:rPr lang="es-MX" sz="2000" dirty="0"/>
              <a:t>no necesita cambiar de vida, puede ser el mismo; puede hacer lo que quiera, ir a donde quiera. Hasta puede pecar, porque ya fue ‘predestinado’. </a:t>
            </a:r>
            <a:endParaRPr lang="es-MX" sz="2000" dirty="0" smtClean="0"/>
          </a:p>
          <a:p>
            <a:pPr algn="just"/>
            <a:endParaRPr lang="es-MX" sz="2000" dirty="0"/>
          </a:p>
          <a:p>
            <a:pPr algn="just"/>
            <a:r>
              <a:rPr lang="es-MX" sz="2000" dirty="0" smtClean="0"/>
              <a:t>Pero </a:t>
            </a:r>
            <a:r>
              <a:rPr lang="es-MX" sz="2000" dirty="0"/>
              <a:t>la Biblia nos dice de manera tajante: </a:t>
            </a:r>
            <a:r>
              <a:rPr lang="es-MX" sz="2000" b="1" dirty="0"/>
              <a:t>“y por todos murió, para que los que viven, ya no vivan para sí, sino para aquel que murió y resucitó por ellos. De manera que nosotros de aquí en adelante a nadie conocemos según la carne; y aun si a Cristo conocimos según la carne, ya no lo conocemos así. De modo que si alguno está en Cristo, nueva criatura es; las cosas viejas pasaron; he aquí todas son hechas nuevas”. </a:t>
            </a:r>
            <a:r>
              <a:rPr lang="es-MX" sz="2000" dirty="0"/>
              <a:t>2 Corintios 5:15- 17.</a:t>
            </a:r>
          </a:p>
        </p:txBody>
      </p:sp>
    </p:spTree>
    <p:extLst>
      <p:ext uri="{BB962C8B-B14F-4D97-AF65-F5344CB8AC3E}">
        <p14:creationId xmlns:p14="http://schemas.microsoft.com/office/powerpoint/2010/main" val="8644477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68289"/>
            <a:ext cx="8436466" cy="4524315"/>
          </a:xfrm>
          <a:prstGeom prst="rect">
            <a:avLst/>
          </a:prstGeom>
        </p:spPr>
        <p:txBody>
          <a:bodyPr wrap="square">
            <a:spAutoFit/>
          </a:bodyPr>
          <a:lstStyle/>
          <a:p>
            <a:pPr algn="just"/>
            <a:r>
              <a:rPr lang="es-MX" sz="4000" b="1" dirty="0"/>
              <a:t>III.- CASOS BÍBLICOS DONDE SU PECADO LES IMPIDIÓ SER PERDONADOS </a:t>
            </a:r>
            <a:endParaRPr lang="es-MX" sz="4000" b="1" dirty="0" smtClean="0"/>
          </a:p>
          <a:p>
            <a:pPr marL="342900" indent="-342900" algn="just">
              <a:buAutoNum type="alphaUcPeriod"/>
            </a:pPr>
            <a:r>
              <a:rPr lang="es-MX" sz="2800" dirty="0" smtClean="0"/>
              <a:t>LOS </a:t>
            </a:r>
            <a:r>
              <a:rPr lang="es-MX" sz="2800" dirty="0"/>
              <a:t>ÁNGELES. </a:t>
            </a:r>
            <a:endParaRPr lang="es-MX" sz="2800" dirty="0" smtClean="0"/>
          </a:p>
          <a:p>
            <a:pPr algn="just"/>
            <a:r>
              <a:rPr lang="es-MX" sz="2800" dirty="0" smtClean="0"/>
              <a:t>Ellos </a:t>
            </a:r>
            <a:r>
              <a:rPr lang="es-MX" sz="2800" dirty="0"/>
              <a:t>fueron arrojados al infierno, después que se envanecieron. </a:t>
            </a:r>
            <a:r>
              <a:rPr lang="es-MX" sz="2800" b="1" dirty="0"/>
              <a:t>“Y a los ángeles que no guardaron su dignidad, sino que abandonaron su propia morada, los ha guardado bajo oscuridad, en prisiones eternas, para el juicio del gran día”. </a:t>
            </a:r>
            <a:r>
              <a:rPr lang="es-MX" sz="2800" dirty="0"/>
              <a:t>Judas 1:6. </a:t>
            </a:r>
          </a:p>
        </p:txBody>
      </p:sp>
    </p:spTree>
    <p:extLst>
      <p:ext uri="{BB962C8B-B14F-4D97-AF65-F5344CB8AC3E}">
        <p14:creationId xmlns:p14="http://schemas.microsoft.com/office/powerpoint/2010/main" val="9098296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517817"/>
            <a:ext cx="8557652" cy="4401205"/>
          </a:xfrm>
          <a:prstGeom prst="rect">
            <a:avLst/>
          </a:prstGeom>
        </p:spPr>
        <p:txBody>
          <a:bodyPr wrap="square">
            <a:spAutoFit/>
          </a:bodyPr>
          <a:lstStyle/>
          <a:p>
            <a:pPr algn="just"/>
            <a:r>
              <a:rPr lang="es-MX" sz="2800" dirty="0"/>
              <a:t>2 Pedro 2:4: </a:t>
            </a:r>
            <a:r>
              <a:rPr lang="es-MX" sz="2800" b="1" dirty="0"/>
              <a:t>“Porque si Dios no perdonó a los ángeles que pecaron, sino que arrojándolos al infierno los entregó a prisiones de oscuridad, para ser reservados al juicio; y si no perdonó al mundo antiguo, sino que guardó a Noé, pregonero de justicia, con otras siete personas, trayendo el diluvio sobre el mundo de los impíos; y si condenó por destrucción a las ciudades de Sodoma y de Gomorra, reduciéndolas a ceniza y poniéndolas de ejemplo a los que habían de vivir impíamente”.</a:t>
            </a:r>
            <a:endParaRPr lang="es-MX" sz="2800" b="1" dirty="0"/>
          </a:p>
        </p:txBody>
      </p:sp>
    </p:spTree>
    <p:extLst>
      <p:ext uri="{BB962C8B-B14F-4D97-AF65-F5344CB8AC3E}">
        <p14:creationId xmlns:p14="http://schemas.microsoft.com/office/powerpoint/2010/main" val="31384342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657894"/>
            <a:ext cx="8579686" cy="3539430"/>
          </a:xfrm>
          <a:prstGeom prst="rect">
            <a:avLst/>
          </a:prstGeom>
        </p:spPr>
        <p:txBody>
          <a:bodyPr wrap="square">
            <a:spAutoFit/>
          </a:bodyPr>
          <a:lstStyle/>
          <a:p>
            <a:pPr algn="just"/>
            <a:r>
              <a:rPr lang="es-MX" sz="2800" dirty="0"/>
              <a:t>B. ADÁN Y EVA. Adán y Eva ya estaban en el paraíso y los arrojó fuera. </a:t>
            </a:r>
            <a:endParaRPr lang="es-MX" sz="2800" dirty="0" smtClean="0"/>
          </a:p>
          <a:p>
            <a:pPr algn="just"/>
            <a:r>
              <a:rPr lang="es-MX" sz="2800" b="1" dirty="0" smtClean="0"/>
              <a:t>“</a:t>
            </a:r>
            <a:r>
              <a:rPr lang="es-MX" sz="2800" b="1" dirty="0"/>
              <a:t>Y lo sacó Jehová del huerto del Edén, para que labrase la tierra de que fue tomado. Echó, pues, fuera al hombre, y puso al oriente del huerto de Edén querubines, y una espada encendida que se revolvía por todos lados, para guardar el camino del árbol de la vida”. </a:t>
            </a:r>
            <a:r>
              <a:rPr lang="es-MX" sz="2800" dirty="0"/>
              <a:t>Génesis 3:23, 24.</a:t>
            </a:r>
          </a:p>
        </p:txBody>
      </p:sp>
    </p:spTree>
    <p:extLst>
      <p:ext uri="{BB962C8B-B14F-4D97-AF65-F5344CB8AC3E}">
        <p14:creationId xmlns:p14="http://schemas.microsoft.com/office/powerpoint/2010/main" val="16536931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417076"/>
            <a:ext cx="8678837" cy="3847207"/>
          </a:xfrm>
          <a:prstGeom prst="rect">
            <a:avLst/>
          </a:prstGeom>
        </p:spPr>
        <p:txBody>
          <a:bodyPr wrap="square">
            <a:spAutoFit/>
          </a:bodyPr>
          <a:lstStyle/>
          <a:p>
            <a:pPr algn="just"/>
            <a:r>
              <a:rPr lang="es-MX" sz="2000" b="1" dirty="0"/>
              <a:t>C. LOS ISRAELITAS. </a:t>
            </a:r>
            <a:endParaRPr lang="es-MX" sz="2000" b="1" dirty="0" smtClean="0"/>
          </a:p>
          <a:p>
            <a:pPr algn="just"/>
            <a:r>
              <a:rPr lang="es-MX" sz="2000" dirty="0" smtClean="0"/>
              <a:t>Ellos </a:t>
            </a:r>
            <a:r>
              <a:rPr lang="es-MX" sz="2000" dirty="0"/>
              <a:t>no entraron en la tierra prometida. </a:t>
            </a:r>
            <a:r>
              <a:rPr lang="es-MX" sz="2000" b="1" dirty="0"/>
              <a:t>“Pero de los más de ellos no se agradó Dios; por lo cual quedaron postrados en el desierto. Mas estas cosas sucedieron como ejemplos para nosotros, para que no codiciemos cosas malas, como ellos codiciaron. Ni seáis idólatras, como algunos de ellos, según está escrito: Se sentó el pueblo a comer y a beber, y se levantó a jugar. Ni forniquemos, como algunos de ellos fornicaron, y cayeron en un día veintitrés mil. Ni tentemos al Señor, como también algunos de ellos le tentaron, y perecieron por las serpientes. Ni murmuréis, como algunos de ellos murmuraron, y perecieron por el destructor. Y estas cosas les acontecieron como ejemplo, y están escritas para amonestarnos a nosotros, a quienes han alcanzado los fines de los siglos. Así que, el que piensa estar firme, mire que no caiga”</a:t>
            </a:r>
            <a:r>
              <a:rPr lang="es-MX" sz="2000" dirty="0"/>
              <a:t>. 1 Corintios 10:5-12.</a:t>
            </a:r>
          </a:p>
        </p:txBody>
      </p:sp>
    </p:spTree>
    <p:extLst>
      <p:ext uri="{BB962C8B-B14F-4D97-AF65-F5344CB8AC3E}">
        <p14:creationId xmlns:p14="http://schemas.microsoft.com/office/powerpoint/2010/main" val="565629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266859" y="1526140"/>
            <a:ext cx="8480535" cy="7109639"/>
          </a:xfrm>
          <a:prstGeom prst="rect">
            <a:avLst/>
          </a:prstGeom>
          <a:noFill/>
        </p:spPr>
        <p:txBody>
          <a:bodyPr wrap="square" rtlCol="0">
            <a:spAutoFit/>
          </a:bodyPr>
          <a:lstStyle/>
          <a:p>
            <a:pPr algn="ctr"/>
            <a:r>
              <a:rPr lang="es-MX" sz="8800" b="1" dirty="0" smtClean="0"/>
              <a:t>UNA VEZ SALVO, ¿SIEMPRE SALVO?</a:t>
            </a:r>
            <a:endParaRPr lang="es-MX" sz="8800" b="1" dirty="0" smtClean="0"/>
          </a:p>
          <a:p>
            <a:pPr algn="ctr"/>
            <a:endParaRPr lang="es-MX" sz="9600" b="1" dirty="0" smtClean="0"/>
          </a:p>
          <a:p>
            <a:pPr algn="ctr"/>
            <a:endParaRPr lang="es-MX" sz="9600" b="1" dirty="0"/>
          </a:p>
        </p:txBody>
      </p:sp>
    </p:spTree>
    <p:extLst>
      <p:ext uri="{BB962C8B-B14F-4D97-AF65-F5344CB8AC3E}">
        <p14:creationId xmlns:p14="http://schemas.microsoft.com/office/powerpoint/2010/main" val="17117451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57637" y="1602810"/>
            <a:ext cx="8346536" cy="3108543"/>
          </a:xfrm>
          <a:prstGeom prst="rect">
            <a:avLst/>
          </a:prstGeom>
        </p:spPr>
        <p:txBody>
          <a:bodyPr wrap="square">
            <a:spAutoFit/>
          </a:bodyPr>
          <a:lstStyle/>
          <a:p>
            <a:pPr algn="just"/>
            <a:r>
              <a:rPr lang="es-MX" sz="2800" b="1" dirty="0"/>
              <a:t>D. ANANÍAS Y SAFIRA</a:t>
            </a:r>
            <a:r>
              <a:rPr lang="es-MX" sz="2800" b="1" dirty="0" smtClean="0"/>
              <a:t>.</a:t>
            </a:r>
          </a:p>
          <a:p>
            <a:pPr algn="just"/>
            <a:r>
              <a:rPr lang="es-MX" sz="2800" dirty="0" smtClean="0"/>
              <a:t> </a:t>
            </a:r>
            <a:r>
              <a:rPr lang="es-MX" sz="2800" dirty="0"/>
              <a:t>Ellos llenaron su corazón de mentira contra el Espíritu Santo, por eso fueron desechados. Hechos 5:1-11: La Iglesia tenía todas las cosas en común, pero ellos cayeron muertos uno tras otro por su pecado. Ellos ya habían recibido la salvación, creyeron y se habían bautizado. ¿Dónde quedó su salvación? </a:t>
            </a:r>
          </a:p>
        </p:txBody>
      </p:sp>
    </p:spTree>
    <p:extLst>
      <p:ext uri="{BB962C8B-B14F-4D97-AF65-F5344CB8AC3E}">
        <p14:creationId xmlns:p14="http://schemas.microsoft.com/office/powerpoint/2010/main" val="26850016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65351" y="1275446"/>
            <a:ext cx="8427904" cy="4401205"/>
          </a:xfrm>
          <a:prstGeom prst="rect">
            <a:avLst/>
          </a:prstGeom>
        </p:spPr>
        <p:txBody>
          <a:bodyPr wrap="square">
            <a:spAutoFit/>
          </a:bodyPr>
          <a:lstStyle/>
          <a:p>
            <a:pPr algn="just"/>
            <a:r>
              <a:rPr lang="es-MX" sz="2800" dirty="0"/>
              <a:t>Esto nos enseña de manera rápida, que para ser salvo; necesitamos: </a:t>
            </a:r>
            <a:endParaRPr lang="es-MX" sz="2800" dirty="0" smtClean="0"/>
          </a:p>
          <a:p>
            <a:pPr algn="just"/>
            <a:r>
              <a:rPr lang="es-MX" sz="2800" b="1" dirty="0" smtClean="0"/>
              <a:t>IV</a:t>
            </a:r>
            <a:r>
              <a:rPr lang="es-MX" sz="2800" b="1" dirty="0"/>
              <a:t>.- RETENER LA SALVACIÓN </a:t>
            </a:r>
            <a:endParaRPr lang="es-MX" sz="2800" b="1" dirty="0" smtClean="0"/>
          </a:p>
          <a:p>
            <a:pPr algn="just"/>
            <a:r>
              <a:rPr lang="es-MX" sz="2800" dirty="0" smtClean="0"/>
              <a:t>Veamos </a:t>
            </a:r>
            <a:r>
              <a:rPr lang="es-MX" sz="2800" dirty="0"/>
              <a:t>algunos textos que nos demuestran que debemos cuidar lo recibido: </a:t>
            </a:r>
            <a:endParaRPr lang="es-MX" sz="2800" dirty="0" smtClean="0"/>
          </a:p>
          <a:p>
            <a:pPr algn="just"/>
            <a:r>
              <a:rPr lang="es-MX" sz="2800" dirty="0" smtClean="0"/>
              <a:t>A</a:t>
            </a:r>
            <a:r>
              <a:rPr lang="es-MX" sz="2800" dirty="0"/>
              <a:t>. Romanos 8:1:</a:t>
            </a:r>
            <a:r>
              <a:rPr lang="es-MX" sz="2800" b="1" dirty="0"/>
              <a:t> “Ahora pues, ninguna condenación hay para los que están en </a:t>
            </a:r>
            <a:r>
              <a:rPr lang="es-MX" sz="2800" b="1" dirty="0" smtClean="0"/>
              <a:t>Cristo </a:t>
            </a:r>
            <a:r>
              <a:rPr lang="es-MX" sz="2800" b="1" dirty="0"/>
              <a:t>Jesús, los que no andan conforme a la carne, sino conforme al Espíritu”. </a:t>
            </a:r>
            <a:r>
              <a:rPr lang="es-MX" sz="2800" dirty="0"/>
              <a:t>No van a sufrir condenación los que continúan en Jesús, los que siguen adelante; los que no se han alejado de él.</a:t>
            </a:r>
          </a:p>
        </p:txBody>
      </p:sp>
    </p:spTree>
    <p:extLst>
      <p:ext uri="{BB962C8B-B14F-4D97-AF65-F5344CB8AC3E}">
        <p14:creationId xmlns:p14="http://schemas.microsoft.com/office/powerpoint/2010/main" val="16672265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755468"/>
            <a:ext cx="8524601" cy="3539430"/>
          </a:xfrm>
          <a:prstGeom prst="rect">
            <a:avLst/>
          </a:prstGeom>
        </p:spPr>
        <p:txBody>
          <a:bodyPr wrap="square">
            <a:spAutoFit/>
          </a:bodyPr>
          <a:lstStyle/>
          <a:p>
            <a:pPr algn="just"/>
            <a:r>
              <a:rPr lang="es-MX" sz="2800" dirty="0"/>
              <a:t>B. Hebreos 2:1-3: </a:t>
            </a:r>
            <a:r>
              <a:rPr lang="es-MX" sz="2800" b="1" dirty="0"/>
              <a:t>“Es necesario que con más diligencia atendamos a las cosas que hemos oído, no sea que nos deslicemos. Porque si la palabra dicha por medio de los ángeles fue firme, y toda transgresión y desobediencia recibió justa retribución, ¿cómo escaparemos nosotros, si descuidamos una salvación tan grande?” </a:t>
            </a:r>
            <a:r>
              <a:rPr lang="es-MX" sz="2800" dirty="0"/>
              <a:t>Es decir, que la palabra nos advierte que es posible caer o tropezar; cuando nos descuidamos.</a:t>
            </a:r>
          </a:p>
        </p:txBody>
      </p:sp>
    </p:spTree>
    <p:extLst>
      <p:ext uri="{BB962C8B-B14F-4D97-AF65-F5344CB8AC3E}">
        <p14:creationId xmlns:p14="http://schemas.microsoft.com/office/powerpoint/2010/main" val="14795549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245537"/>
            <a:ext cx="8634770" cy="4832092"/>
          </a:xfrm>
          <a:prstGeom prst="rect">
            <a:avLst/>
          </a:prstGeom>
        </p:spPr>
        <p:txBody>
          <a:bodyPr wrap="square">
            <a:spAutoFit/>
          </a:bodyPr>
          <a:lstStyle/>
          <a:p>
            <a:pPr algn="just"/>
            <a:r>
              <a:rPr lang="es-MX" sz="2800" dirty="0"/>
              <a:t>C. Cuando hablamos de salvación, la Biblia nos enseña que vamos a recibir una corona por el triunfo; pero al igual que en la tierra, solo la recibe el que se esforzó; el que paga un </a:t>
            </a:r>
            <a:r>
              <a:rPr lang="es-MX" sz="2800" b="1" dirty="0"/>
              <a:t>“precio” por ella. Apocalipsis 2:25, libro de la Biblia que nos habla de los tiempos finales, nos confirma: “pero lo que tenéis, retenedlo hasta que yo venga”. </a:t>
            </a:r>
            <a:r>
              <a:rPr lang="es-MX" sz="2800" dirty="0"/>
              <a:t>Más adelante (3:11) nos declara: </a:t>
            </a:r>
            <a:r>
              <a:rPr lang="es-MX" sz="2800" b="1" dirty="0"/>
              <a:t>“He aquí, yo vengo pronto; retén lo que tienes, para que ninguno tome tu corona”. </a:t>
            </a:r>
            <a:r>
              <a:rPr lang="es-MX" sz="2800" dirty="0"/>
              <a:t>El 12 dice: </a:t>
            </a:r>
            <a:r>
              <a:rPr lang="es-MX" sz="2800" b="1" dirty="0"/>
              <a:t>“al que venciere, yo le haré columna en el templo de Dios, y nunca más saldrá (salvación) de allí; y escribiré sobre él el nombre de mi Dios…”.</a:t>
            </a:r>
          </a:p>
        </p:txBody>
      </p:sp>
    </p:spTree>
    <p:extLst>
      <p:ext uri="{BB962C8B-B14F-4D97-AF65-F5344CB8AC3E}">
        <p14:creationId xmlns:p14="http://schemas.microsoft.com/office/powerpoint/2010/main" val="23472112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643896"/>
            <a:ext cx="8513584" cy="2862322"/>
          </a:xfrm>
          <a:prstGeom prst="rect">
            <a:avLst/>
          </a:prstGeom>
        </p:spPr>
        <p:txBody>
          <a:bodyPr wrap="square">
            <a:spAutoFit/>
          </a:bodyPr>
          <a:lstStyle/>
          <a:p>
            <a:pPr algn="just"/>
            <a:r>
              <a:rPr lang="es-MX" sz="4000" b="1" dirty="0"/>
              <a:t>BASE BÍBLICA: </a:t>
            </a:r>
            <a:endParaRPr lang="es-MX" sz="4000" b="1" dirty="0" smtClean="0"/>
          </a:p>
          <a:p>
            <a:pPr algn="just"/>
            <a:r>
              <a:rPr lang="es-MX" sz="2800" dirty="0" smtClean="0"/>
              <a:t>2 </a:t>
            </a:r>
            <a:r>
              <a:rPr lang="es-MX" sz="2800" dirty="0"/>
              <a:t>Pedro 2.20 </a:t>
            </a:r>
            <a:r>
              <a:rPr lang="es-MX" sz="2800" b="1" dirty="0"/>
              <a:t>“Ciertamente, si habiéndose ellos escapado de las contaminaciones del mundo, por el conocimiento del Señor y Salvador Jesucristo, enredándose otra vez en ellas son vencidos, su postrer estado viene a ser peor que el primero”. </a:t>
            </a:r>
          </a:p>
        </p:txBody>
      </p:sp>
    </p:spTree>
    <p:extLst>
      <p:ext uri="{BB962C8B-B14F-4D97-AF65-F5344CB8AC3E}">
        <p14:creationId xmlns:p14="http://schemas.microsoft.com/office/powerpoint/2010/main" val="4057244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541428"/>
            <a:ext cx="8568669" cy="3724096"/>
          </a:xfrm>
          <a:prstGeom prst="rect">
            <a:avLst/>
          </a:prstGeom>
        </p:spPr>
        <p:txBody>
          <a:bodyPr wrap="square">
            <a:spAutoFit/>
          </a:bodyPr>
          <a:lstStyle/>
          <a:p>
            <a:pPr algn="just"/>
            <a:r>
              <a:rPr lang="es-MX" sz="4000" b="1" dirty="0"/>
              <a:t>INTRODUCCIÓN </a:t>
            </a:r>
            <a:endParaRPr lang="es-MX" sz="4000" b="1" dirty="0" smtClean="0"/>
          </a:p>
          <a:p>
            <a:pPr algn="just"/>
            <a:r>
              <a:rPr lang="es-MX" sz="2800" dirty="0" smtClean="0"/>
              <a:t>Algunos </a:t>
            </a:r>
            <a:r>
              <a:rPr lang="es-MX" sz="2800" dirty="0"/>
              <a:t>cristianos se preguntan: ¿A poco puedo perder mi salvación? Una de las Doctrinas de algunos de los sectores del Protestantismo, que han devengado en sus </a:t>
            </a:r>
            <a:r>
              <a:rPr lang="es-MX" sz="2800" b="1" dirty="0"/>
              <a:t>“cultos”; </a:t>
            </a:r>
            <a:r>
              <a:rPr lang="es-MX" sz="2800" dirty="0"/>
              <a:t>es la Doctrina de </a:t>
            </a:r>
            <a:r>
              <a:rPr lang="es-MX" sz="2800" b="1" dirty="0"/>
              <a:t>“una vez salvo, siempre salvo”</a:t>
            </a:r>
            <a:r>
              <a:rPr lang="es-MX" sz="2800" dirty="0"/>
              <a:t>. Lo cual quiere decir, que una vez que el creyente obtiene la Salvación; jamás pierde la salvación. Por lo menos eso es lo que ellos enseñan.</a:t>
            </a:r>
          </a:p>
        </p:txBody>
      </p:sp>
    </p:spTree>
    <p:extLst>
      <p:ext uri="{BB962C8B-B14F-4D97-AF65-F5344CB8AC3E}">
        <p14:creationId xmlns:p14="http://schemas.microsoft.com/office/powerpoint/2010/main" val="40462447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85615"/>
            <a:ext cx="8535618" cy="4401205"/>
          </a:xfrm>
          <a:prstGeom prst="rect">
            <a:avLst/>
          </a:prstGeom>
        </p:spPr>
        <p:txBody>
          <a:bodyPr wrap="square">
            <a:spAutoFit/>
          </a:bodyPr>
          <a:lstStyle/>
          <a:p>
            <a:pPr algn="just"/>
            <a:r>
              <a:rPr lang="es-MX" sz="2800" dirty="0"/>
              <a:t>Es interesante lo que Pablo advirtió en 2 Timoteo 4:3,4:</a:t>
            </a:r>
            <a:r>
              <a:rPr lang="es-MX" sz="2800" b="1" dirty="0"/>
              <a:t> “Porque vendrá tiempo cuando no sufrirán la sana doctrina, sino que teniendo comezón de oír, se amontonarán maestros conforme a sus propias concupiscencias, y apartarán de la verdad el oído y se volverán a las fábulas”. </a:t>
            </a:r>
            <a:endParaRPr lang="es-MX" sz="2800" b="1" dirty="0" smtClean="0"/>
          </a:p>
          <a:p>
            <a:pPr algn="just"/>
            <a:r>
              <a:rPr lang="es-MX" sz="2800" dirty="0" smtClean="0"/>
              <a:t>Es </a:t>
            </a:r>
            <a:r>
              <a:rPr lang="es-MX" sz="2800" dirty="0"/>
              <a:t>necesario que nos preparemos en este camino. No es un camino fácil, lleno de rosas y flores. La Biblia nos habla de 2 caminos: El ancho y espacioso, que es fácil de andar por él. Y el angosto, que te lleva a la vida eterna. </a:t>
            </a:r>
          </a:p>
        </p:txBody>
      </p:sp>
    </p:spTree>
    <p:extLst>
      <p:ext uri="{BB962C8B-B14F-4D97-AF65-F5344CB8AC3E}">
        <p14:creationId xmlns:p14="http://schemas.microsoft.com/office/powerpoint/2010/main" val="2872027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511519"/>
            <a:ext cx="8524601" cy="4401205"/>
          </a:xfrm>
          <a:prstGeom prst="rect">
            <a:avLst/>
          </a:prstGeom>
        </p:spPr>
        <p:txBody>
          <a:bodyPr wrap="square">
            <a:spAutoFit/>
          </a:bodyPr>
          <a:lstStyle/>
          <a:p>
            <a:pPr algn="just"/>
            <a:r>
              <a:rPr lang="es-MX" sz="2800" dirty="0"/>
              <a:t>Filipenses 2:12: </a:t>
            </a:r>
            <a:r>
              <a:rPr lang="es-MX" sz="2800" b="1" dirty="0"/>
              <a:t>“Por tanto, amados míos, como siempre habéis obedecido, no como en mi presencia solamente, sino mucho más ahora en mi ausencia, ocupaos en vuestra salvación con temor y temblor”. </a:t>
            </a:r>
            <a:endParaRPr lang="es-MX" sz="2800" b="1" dirty="0" smtClean="0"/>
          </a:p>
          <a:p>
            <a:pPr algn="just"/>
            <a:r>
              <a:rPr lang="es-MX" sz="2800" dirty="0" smtClean="0"/>
              <a:t>A </a:t>
            </a:r>
            <a:r>
              <a:rPr lang="es-MX" sz="2800" dirty="0"/>
              <a:t>mucha gente le interesa ser salvo, pero sin comprometerse con el Salvador. En muchos lugares se predica y al final se hace un llamado, diciendo: </a:t>
            </a:r>
            <a:r>
              <a:rPr lang="es-MX" sz="2800" b="1" dirty="0"/>
              <a:t>“levanten la mano los que quieren ser salvos”</a:t>
            </a:r>
            <a:r>
              <a:rPr lang="es-MX" sz="2800" dirty="0"/>
              <a:t>. Luego cuentan las manos y dicen: </a:t>
            </a:r>
            <a:r>
              <a:rPr lang="es-MX" sz="2800" b="1" dirty="0"/>
              <a:t>“hoy 50 personas aceptaron a Cristo, ya son salvas”</a:t>
            </a:r>
          </a:p>
        </p:txBody>
      </p:sp>
    </p:spTree>
    <p:extLst>
      <p:ext uri="{BB962C8B-B14F-4D97-AF65-F5344CB8AC3E}">
        <p14:creationId xmlns:p14="http://schemas.microsoft.com/office/powerpoint/2010/main" val="19656160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429023"/>
            <a:ext cx="8480534" cy="4401205"/>
          </a:xfrm>
          <a:prstGeom prst="rect">
            <a:avLst/>
          </a:prstGeom>
        </p:spPr>
        <p:txBody>
          <a:bodyPr wrap="square">
            <a:spAutoFit/>
          </a:bodyPr>
          <a:lstStyle/>
          <a:p>
            <a:pPr algn="just"/>
            <a:r>
              <a:rPr lang="es-MX" sz="2800" dirty="0"/>
              <a:t>Pero esas personas, muchas veces ni siquiera quieren tener una relación personal con Cristo. A veces tampoco les toman sus datos, no le dan seguimiento. Ellos no pudieron haber sido salvos, con solo levantar su mano. Ya vimos que es necesario la fe, el arrepentimiento, el nacer de agua y Espíritu Santo. </a:t>
            </a:r>
            <a:endParaRPr lang="es-MX" sz="2800" dirty="0" smtClean="0"/>
          </a:p>
          <a:p>
            <a:pPr algn="just"/>
            <a:r>
              <a:rPr lang="es-MX" sz="2800" dirty="0" smtClean="0"/>
              <a:t>El </a:t>
            </a:r>
            <a:r>
              <a:rPr lang="es-MX" sz="2800" dirty="0"/>
              <a:t>solo confesar con su boca, no se puede tomar </a:t>
            </a:r>
            <a:r>
              <a:rPr lang="es-MX" sz="2800" b="1" dirty="0"/>
              <a:t>“como un todo” </a:t>
            </a:r>
            <a:r>
              <a:rPr lang="es-MX" sz="2800" dirty="0"/>
              <a:t>para ser salvo (Metonimia, figura retórica que juzga un todo por una sola cosa). Se debe tomar como un paso, el declarar que se cree en Jesús. </a:t>
            </a:r>
          </a:p>
        </p:txBody>
      </p:sp>
    </p:spTree>
    <p:extLst>
      <p:ext uri="{BB962C8B-B14F-4D97-AF65-F5344CB8AC3E}">
        <p14:creationId xmlns:p14="http://schemas.microsoft.com/office/powerpoint/2010/main" val="15814844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82747"/>
            <a:ext cx="8535618" cy="4401205"/>
          </a:xfrm>
          <a:prstGeom prst="rect">
            <a:avLst/>
          </a:prstGeom>
        </p:spPr>
        <p:txBody>
          <a:bodyPr wrap="square">
            <a:spAutoFit/>
          </a:bodyPr>
          <a:lstStyle/>
          <a:p>
            <a:pPr algn="just"/>
            <a:r>
              <a:rPr lang="es-MX" sz="2800" dirty="0"/>
              <a:t>La Biblia dice que son: </a:t>
            </a:r>
            <a:r>
              <a:rPr lang="es-MX" sz="2800" b="1" dirty="0"/>
              <a:t>“muchos los llamados pero pocos los escogidos”. </a:t>
            </a:r>
            <a:r>
              <a:rPr lang="es-MX" sz="2800" dirty="0"/>
              <a:t>Mateo 20:16 y Mateo 22:14. Muchos reciben la palabra, pero no todos serán salvos. </a:t>
            </a:r>
            <a:r>
              <a:rPr lang="es-MX" sz="2800" b="1" dirty="0"/>
              <a:t>“Y alguien le dijo: Señor, ¿son pocos los que se salvan? Y él les dijo: Esforzaos a entrar por la puerta angosta; porque os digo que muchos procurarán entrar, y no podrán”.</a:t>
            </a:r>
            <a:r>
              <a:rPr lang="es-MX" sz="2800" dirty="0"/>
              <a:t> Lucas 13:23,24. </a:t>
            </a:r>
            <a:endParaRPr lang="es-MX" sz="2800" dirty="0" smtClean="0"/>
          </a:p>
          <a:p>
            <a:pPr algn="just"/>
            <a:r>
              <a:rPr lang="es-MX" sz="2800" dirty="0" smtClean="0"/>
              <a:t>Muchos </a:t>
            </a:r>
            <a:r>
              <a:rPr lang="es-MX" sz="2800" dirty="0"/>
              <a:t>perecen por su falta de conocimiento. </a:t>
            </a:r>
            <a:r>
              <a:rPr lang="es-MX" sz="2800" b="1" dirty="0"/>
              <a:t>“Mi pueblo fue destruido, porque le faltó CONOCIMIENTO”.</a:t>
            </a:r>
            <a:r>
              <a:rPr lang="es-MX" sz="2800" dirty="0"/>
              <a:t> Oseas 4:6.</a:t>
            </a:r>
          </a:p>
        </p:txBody>
      </p:sp>
    </p:spTree>
    <p:extLst>
      <p:ext uri="{BB962C8B-B14F-4D97-AF65-F5344CB8AC3E}">
        <p14:creationId xmlns:p14="http://schemas.microsoft.com/office/powerpoint/2010/main" val="1643632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454870"/>
            <a:ext cx="8568669" cy="3908762"/>
          </a:xfrm>
          <a:prstGeom prst="rect">
            <a:avLst/>
          </a:prstGeom>
        </p:spPr>
        <p:txBody>
          <a:bodyPr wrap="square">
            <a:spAutoFit/>
          </a:bodyPr>
          <a:lstStyle/>
          <a:p>
            <a:pPr algn="just"/>
            <a:r>
              <a:rPr lang="es-MX" sz="4000" b="1" dirty="0"/>
              <a:t>I.- QUIÉNES HAN ENSEÑADO ESTA DOCTRINA </a:t>
            </a:r>
            <a:endParaRPr lang="es-MX" sz="4000" b="1" dirty="0" smtClean="0"/>
          </a:p>
          <a:p>
            <a:pPr algn="just"/>
            <a:r>
              <a:rPr lang="es-MX" sz="2800" dirty="0" smtClean="0"/>
              <a:t>(</a:t>
            </a:r>
            <a:r>
              <a:rPr lang="es-MX" sz="2800" dirty="0"/>
              <a:t>Predestinación) </a:t>
            </a:r>
            <a:endParaRPr lang="es-MX" sz="2800" dirty="0" smtClean="0"/>
          </a:p>
          <a:p>
            <a:pPr algn="just"/>
            <a:r>
              <a:rPr lang="es-MX" sz="2800" dirty="0" smtClean="0"/>
              <a:t>Los </a:t>
            </a:r>
            <a:r>
              <a:rPr lang="es-MX" sz="2800" dirty="0"/>
              <a:t>ponentes de esta doctrina, la cual a menudo encapsulan en la frase hecha </a:t>
            </a:r>
            <a:r>
              <a:rPr lang="es-MX" sz="2800" b="1" dirty="0"/>
              <a:t>“una vez salvo, siempre salvo”</a:t>
            </a:r>
            <a:r>
              <a:rPr lang="es-MX" sz="2800" dirty="0"/>
              <a:t>; aseveran que una decisión por Cristo fija nuestro destino eterno, sin importar cuál pueda ser nuestra conducta subsiguiente.</a:t>
            </a:r>
          </a:p>
        </p:txBody>
      </p:sp>
    </p:spTree>
    <p:extLst>
      <p:ext uri="{BB962C8B-B14F-4D97-AF65-F5344CB8AC3E}">
        <p14:creationId xmlns:p14="http://schemas.microsoft.com/office/powerpoint/2010/main" val="2291257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1398</TotalTime>
  <Words>2064</Words>
  <Application>Microsoft Office PowerPoint</Application>
  <PresentationFormat>Presentación en pantalla (4:3)</PresentationFormat>
  <Paragraphs>44</Paragraphs>
  <Slides>23</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23</vt:i4>
      </vt:variant>
    </vt:vector>
  </HeadingPairs>
  <TitlesOfParts>
    <vt:vector size="26"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127</cp:revision>
  <dcterms:created xsi:type="dcterms:W3CDTF">2016-01-29T05:02:58Z</dcterms:created>
  <dcterms:modified xsi:type="dcterms:W3CDTF">2018-01-26T03:06:10Z</dcterms:modified>
  <cp:category/>
</cp:coreProperties>
</file>