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25/01/2018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25/01/2018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25/01/2018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25/01/2018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57893"/>
            <a:ext cx="8579686" cy="3539430"/>
          </a:xfrm>
          <a:prstGeom prst="rect">
            <a:avLst/>
          </a:prstGeom>
        </p:spPr>
        <p:txBody>
          <a:bodyPr wrap="square">
            <a:spAutoFit/>
          </a:bodyPr>
          <a:lstStyle/>
          <a:p>
            <a:pPr algn="just"/>
            <a:r>
              <a:rPr lang="es-MX" sz="2800" dirty="0"/>
              <a:t>B. LA IGLESIA: CUERPO DE CRISTO </a:t>
            </a:r>
            <a:endParaRPr lang="es-MX" sz="2800" dirty="0" smtClean="0"/>
          </a:p>
          <a:p>
            <a:pPr marL="342900" indent="-342900" algn="just">
              <a:buAutoNum type="arabicPeriod"/>
            </a:pPr>
            <a:r>
              <a:rPr lang="es-MX" sz="2800" dirty="0" smtClean="0"/>
              <a:t>Cuerpo </a:t>
            </a:r>
            <a:r>
              <a:rPr lang="es-MX" sz="2800" dirty="0"/>
              <a:t>de Cristo : La iglesia </a:t>
            </a:r>
            <a:endParaRPr lang="es-MX" sz="2800" dirty="0" smtClean="0"/>
          </a:p>
          <a:p>
            <a:pPr algn="just"/>
            <a:r>
              <a:rPr lang="es-MX" sz="2800" dirty="0" smtClean="0"/>
              <a:t>2</a:t>
            </a:r>
            <a:r>
              <a:rPr lang="es-MX" sz="2800" dirty="0"/>
              <a:t>. No se puede tener comunión con Cristo, sin tener comunión con su cuerpo: Iglesia. </a:t>
            </a:r>
            <a:endParaRPr lang="es-MX" sz="2800" dirty="0" smtClean="0"/>
          </a:p>
          <a:p>
            <a:pPr algn="just"/>
            <a:r>
              <a:rPr lang="es-MX" sz="2800" dirty="0" smtClean="0"/>
              <a:t>3</a:t>
            </a:r>
            <a:r>
              <a:rPr lang="es-MX" sz="2800" dirty="0"/>
              <a:t>. 1 de Corintios 12:27:</a:t>
            </a:r>
            <a:r>
              <a:rPr lang="es-MX" sz="2800" b="1" dirty="0"/>
              <a:t> “Vosotros, pues, sois el cuerpo de Cristo, y miembros cada uno en particular”. </a:t>
            </a:r>
            <a:endParaRPr lang="es-MX" sz="2800" b="1" dirty="0" smtClean="0"/>
          </a:p>
          <a:p>
            <a:pPr algn="just"/>
            <a:r>
              <a:rPr lang="es-MX" sz="2800" b="1" dirty="0" smtClean="0"/>
              <a:t>PARA </a:t>
            </a:r>
            <a:r>
              <a:rPr lang="es-MX" sz="2800" b="1" dirty="0"/>
              <a:t>TENER COMUNIÓN CON CRISTO, SE EMPIEZA POR LA IGLESIA. </a:t>
            </a:r>
          </a:p>
        </p:txBody>
      </p:sp>
    </p:spTree>
    <p:extLst>
      <p:ext uri="{BB962C8B-B14F-4D97-AF65-F5344CB8AC3E}">
        <p14:creationId xmlns:p14="http://schemas.microsoft.com/office/powerpoint/2010/main" val="1322194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88159"/>
            <a:ext cx="8634770" cy="5016758"/>
          </a:xfrm>
          <a:prstGeom prst="rect">
            <a:avLst/>
          </a:prstGeom>
        </p:spPr>
        <p:txBody>
          <a:bodyPr wrap="square">
            <a:spAutoFit/>
          </a:bodyPr>
          <a:lstStyle/>
          <a:p>
            <a:pPr algn="just"/>
            <a:r>
              <a:rPr lang="es-MX" sz="4000" b="1" dirty="0"/>
              <a:t>C. LOS MIEMBROS EN COMUNIÓN </a:t>
            </a:r>
            <a:endParaRPr lang="es-MX" sz="4000" b="1" dirty="0" smtClean="0"/>
          </a:p>
          <a:p>
            <a:pPr algn="just"/>
            <a:r>
              <a:rPr lang="es-MX" sz="2800" dirty="0" smtClean="0"/>
              <a:t>Todos </a:t>
            </a:r>
            <a:r>
              <a:rPr lang="es-MX" sz="2800" dirty="0"/>
              <a:t>aquellos que No están en pecado… Hechos 2:41-42: </a:t>
            </a:r>
            <a:r>
              <a:rPr lang="es-MX" sz="2800" b="1" dirty="0"/>
              <a:t>“Así que, los que recibieron su palabra fueron bautizados; y se añadieron aquel día como tres mil personas. Y perseveraban en la doctrina de los apóstoles, en la comunión unos con otros, en el partimiento del pan y en las oraciones”. </a:t>
            </a:r>
            <a:endParaRPr lang="es-MX" sz="2800" b="1" dirty="0" smtClean="0"/>
          </a:p>
          <a:p>
            <a:pPr algn="just"/>
            <a:r>
              <a:rPr lang="es-MX" sz="2800" dirty="0" smtClean="0"/>
              <a:t>1 </a:t>
            </a:r>
            <a:r>
              <a:rPr lang="es-MX" sz="2800" dirty="0"/>
              <a:t>Corintios 11:27: </a:t>
            </a:r>
            <a:r>
              <a:rPr lang="es-MX" sz="2800" b="1" dirty="0"/>
              <a:t>“De manera que cualquiera que comiere este pan o bebiere esta copa del Señor indignamente, será culpado del cuerpo y de la sangre del Señor”.</a:t>
            </a:r>
          </a:p>
        </p:txBody>
      </p:sp>
    </p:spTree>
    <p:extLst>
      <p:ext uri="{BB962C8B-B14F-4D97-AF65-F5344CB8AC3E}">
        <p14:creationId xmlns:p14="http://schemas.microsoft.com/office/powerpoint/2010/main" val="1653752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44570"/>
            <a:ext cx="8557652" cy="4401205"/>
          </a:xfrm>
          <a:prstGeom prst="rect">
            <a:avLst/>
          </a:prstGeom>
        </p:spPr>
        <p:txBody>
          <a:bodyPr wrap="square">
            <a:spAutoFit/>
          </a:bodyPr>
          <a:lstStyle/>
          <a:p>
            <a:pPr algn="just"/>
            <a:r>
              <a:rPr lang="es-MX" sz="2800" dirty="0"/>
              <a:t>1 DE CORINTIOS 11:28-29: </a:t>
            </a:r>
            <a:r>
              <a:rPr lang="es-MX" sz="2800" b="1" dirty="0"/>
              <a:t>“Por tanto, pruébese cada uno a sí mismo, y coma así del pan, y beba de la copa. Porque el que come y bebe indignamente, sin discernir el cuerpo del Señor, juicio come y bebe para sí”. </a:t>
            </a:r>
            <a:endParaRPr lang="es-MX" sz="2800" b="1" dirty="0" smtClean="0"/>
          </a:p>
          <a:p>
            <a:pPr algn="just"/>
            <a:r>
              <a:rPr lang="es-MX" sz="2800" b="1" dirty="0" smtClean="0"/>
              <a:t>D</a:t>
            </a:r>
            <a:r>
              <a:rPr lang="es-MX" sz="2800" b="1" dirty="0"/>
              <a:t>. SIN DISCERNIR EL CUERPO DEL SEÑOR </a:t>
            </a:r>
            <a:endParaRPr lang="es-MX" sz="2800" b="1" dirty="0" smtClean="0"/>
          </a:p>
          <a:p>
            <a:pPr algn="just"/>
            <a:r>
              <a:rPr lang="es-MX" sz="2800" dirty="0" smtClean="0"/>
              <a:t>Toda </a:t>
            </a:r>
            <a:r>
              <a:rPr lang="es-MX" sz="2800" dirty="0"/>
              <a:t>actitud que atente contra la Iglesia, toda palabra que se profiera contra la Iglesia; cualquier actitud o acción que afecte negativamente a la Iglesia contra el testimonio y la estabilidad de ésta, se atenta directamente contra Jesucristo que es Su Cabeza.</a:t>
            </a:r>
          </a:p>
        </p:txBody>
      </p:sp>
    </p:spTree>
    <p:extLst>
      <p:ext uri="{BB962C8B-B14F-4D97-AF65-F5344CB8AC3E}">
        <p14:creationId xmlns:p14="http://schemas.microsoft.com/office/powerpoint/2010/main" val="4219505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44582"/>
            <a:ext cx="8623753" cy="3262432"/>
          </a:xfrm>
          <a:prstGeom prst="rect">
            <a:avLst/>
          </a:prstGeom>
        </p:spPr>
        <p:txBody>
          <a:bodyPr wrap="square">
            <a:spAutoFit/>
          </a:bodyPr>
          <a:lstStyle/>
          <a:p>
            <a:pPr algn="just"/>
            <a:r>
              <a:rPr lang="es-MX" sz="4000" b="1" dirty="0"/>
              <a:t>IV.- COMPARACION DEL ANTIGUO Y NUEVO TESTAMENTO </a:t>
            </a:r>
            <a:endParaRPr lang="es-MX" sz="4000" b="1" dirty="0" smtClean="0"/>
          </a:p>
          <a:p>
            <a:pPr algn="just"/>
            <a:r>
              <a:rPr lang="es-MX" dirty="0" smtClean="0"/>
              <a:t>ANTIGUO                                                              NUEVO </a:t>
            </a:r>
          </a:p>
          <a:p>
            <a:pPr algn="just"/>
            <a:endParaRPr lang="es-MX" dirty="0"/>
          </a:p>
          <a:p>
            <a:pPr algn="just"/>
            <a:r>
              <a:rPr lang="es-MX" dirty="0" smtClean="0"/>
              <a:t>PASCUA                                                                SANTA CENA</a:t>
            </a:r>
          </a:p>
          <a:p>
            <a:pPr algn="just"/>
            <a:r>
              <a:rPr lang="es-MX" dirty="0" smtClean="0"/>
              <a:t>CORDER                                                               PAN</a:t>
            </a:r>
          </a:p>
          <a:p>
            <a:pPr algn="just"/>
            <a:r>
              <a:rPr lang="es-MX" dirty="0" smtClean="0"/>
              <a:t>SANGRE                                                               VINO</a:t>
            </a:r>
          </a:p>
          <a:p>
            <a:pPr algn="just"/>
            <a:r>
              <a:rPr lang="es-MX" dirty="0" smtClean="0"/>
              <a:t>PANES SIN LEVADURA                                       VIDA SIN PECADO</a:t>
            </a:r>
          </a:p>
          <a:p>
            <a:pPr algn="just"/>
            <a:r>
              <a:rPr lang="es-MX" dirty="0" smtClean="0"/>
              <a:t>ESTAR CIRCUNCIDADO                                      ESTAR BAUTIZADO</a:t>
            </a:r>
          </a:p>
        </p:txBody>
      </p:sp>
    </p:spTree>
    <p:extLst>
      <p:ext uri="{BB962C8B-B14F-4D97-AF65-F5344CB8AC3E}">
        <p14:creationId xmlns:p14="http://schemas.microsoft.com/office/powerpoint/2010/main" val="394667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720851"/>
            <a:ext cx="8317735" cy="2431435"/>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El </a:t>
            </a:r>
            <a:r>
              <a:rPr lang="es-MX" sz="2800" dirty="0"/>
              <a:t>momento de la santa cena, no solo es un evento litúrgico; sino una experiencia de compañerismo, fidelidad y comunión. Anda ven y come. Solo ten cuidado de no hacerlo indignamente. </a:t>
            </a:r>
          </a:p>
        </p:txBody>
      </p:sp>
    </p:spTree>
    <p:extLst>
      <p:ext uri="{BB962C8B-B14F-4D97-AF65-F5344CB8AC3E}">
        <p14:creationId xmlns:p14="http://schemas.microsoft.com/office/powerpoint/2010/main" val="737767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1803198"/>
            <a:ext cx="8480535" cy="6001643"/>
          </a:xfrm>
          <a:prstGeom prst="rect">
            <a:avLst/>
          </a:prstGeom>
          <a:noFill/>
        </p:spPr>
        <p:txBody>
          <a:bodyPr wrap="square" rtlCol="0">
            <a:spAutoFit/>
          </a:bodyPr>
          <a:lstStyle/>
          <a:p>
            <a:pPr algn="ctr"/>
            <a:r>
              <a:rPr lang="es-MX" sz="9600" b="1" dirty="0" smtClean="0"/>
              <a:t>LA </a:t>
            </a:r>
            <a:r>
              <a:rPr lang="es-MX" sz="9600" b="1" dirty="0" smtClean="0"/>
              <a:t>CENA DEL SEÑOR</a:t>
            </a:r>
          </a:p>
          <a:p>
            <a:pPr algn="ctr"/>
            <a:endParaRPr lang="es-MX" sz="9600" b="1" dirty="0" smtClean="0"/>
          </a:p>
          <a:p>
            <a:pPr algn="ct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4" name="Rectángulo 3"/>
          <p:cNvSpPr/>
          <p:nvPr/>
        </p:nvSpPr>
        <p:spPr>
          <a:xfrm>
            <a:off x="266859" y="1618546"/>
            <a:ext cx="8689854" cy="4154984"/>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Mateo </a:t>
            </a:r>
            <a:r>
              <a:rPr lang="es-MX" sz="2800" dirty="0"/>
              <a:t>26:17-19 </a:t>
            </a:r>
            <a:endParaRPr lang="es-MX" sz="2800" dirty="0" smtClean="0"/>
          </a:p>
          <a:p>
            <a:pPr algn="just"/>
            <a:r>
              <a:rPr lang="es-MX" sz="2800" b="1" dirty="0" smtClean="0"/>
              <a:t>“</a:t>
            </a:r>
            <a:r>
              <a:rPr lang="es-MX" sz="2800" b="1" dirty="0"/>
              <a:t>El primer día de la fiesta de los panes sin levadura, vinieron los discípulos a Jesús, diciéndole: ¿Dónde quieres que preparemos para que comas la pascua? Y él dijo: Id a la ciudad a cierto hombre, y decidle: El Maestro dice: Mi tiempo está cerca; en tu casa celebraré la pascua con mis discípulos. Y los discípulos hicieron como Jesús les mandó, y prepararon la pascua”.</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712977"/>
            <a:ext cx="8491551" cy="3539430"/>
          </a:xfrm>
          <a:prstGeom prst="rect">
            <a:avLst/>
          </a:prstGeom>
        </p:spPr>
        <p:txBody>
          <a:bodyPr wrap="square">
            <a:spAutoFit/>
          </a:bodyPr>
          <a:lstStyle/>
          <a:p>
            <a:pPr algn="just"/>
            <a:r>
              <a:rPr lang="es-MX" sz="2800" dirty="0"/>
              <a:t>Mateo 26:27-29 </a:t>
            </a:r>
            <a:endParaRPr lang="es-MX" sz="2800" dirty="0" smtClean="0"/>
          </a:p>
          <a:p>
            <a:pPr algn="just"/>
            <a:r>
              <a:rPr lang="es-MX" sz="2800" b="1" dirty="0" smtClean="0"/>
              <a:t>“</a:t>
            </a:r>
            <a:r>
              <a:rPr lang="es-MX" sz="2800" b="1" dirty="0"/>
              <a:t>Y tomando la copa, y habiendo dado gracias, les dio, diciendo: Bebed de ella todos; porque esto es mi sangre del nuevo pacto, que por muchos es derramada para remisión de los pecados. Y os digo que desde ahora no beberé más de este fruto de la vid, hasta aquel día en que lo beba nuevo con vosotros en el reino de mi Padre”. </a:t>
            </a:r>
          </a:p>
        </p:txBody>
      </p:sp>
    </p:spTree>
    <p:extLst>
      <p:ext uri="{BB962C8B-B14F-4D97-AF65-F5344CB8AC3E}">
        <p14:creationId xmlns:p14="http://schemas.microsoft.com/office/powerpoint/2010/main" val="572221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41428"/>
            <a:ext cx="8568669" cy="4339650"/>
          </a:xfrm>
          <a:prstGeom prst="rect">
            <a:avLst/>
          </a:prstGeom>
        </p:spPr>
        <p:txBody>
          <a:bodyPr wrap="square">
            <a:spAutoFit/>
          </a:bodyPr>
          <a:lstStyle/>
          <a:p>
            <a:pPr algn="just"/>
            <a:r>
              <a:rPr lang="es-MX" sz="4000" b="1" dirty="0"/>
              <a:t>I.- QUÉ REPRESENTA LA CENA DEL SEÑOR </a:t>
            </a:r>
            <a:endParaRPr lang="es-MX" sz="4000" b="1" dirty="0" smtClean="0"/>
          </a:p>
          <a:p>
            <a:pPr algn="just"/>
            <a:r>
              <a:rPr lang="es-MX" sz="2800" dirty="0" smtClean="0"/>
              <a:t>1 </a:t>
            </a:r>
            <a:r>
              <a:rPr lang="es-MX" sz="2800" dirty="0"/>
              <a:t>Corintios 11:24-25: </a:t>
            </a:r>
            <a:endParaRPr lang="es-MX" sz="2800" dirty="0" smtClean="0"/>
          </a:p>
          <a:p>
            <a:pPr algn="just"/>
            <a:r>
              <a:rPr lang="es-MX" sz="2800" b="1" dirty="0" smtClean="0"/>
              <a:t>“</a:t>
            </a:r>
            <a:r>
              <a:rPr lang="es-MX" sz="2800" b="1" dirty="0"/>
              <a:t>y habiendo dado gracias, lo partió, y dijo: Tomad, comed; esto es mi cuerpo que por vosotros es partido; haced esto en memoria de mí. Asimismo tomó también la copa, después de haber cenado, diciendo: Esta copa es el nuevo pacto en mi sangre; haced esto todas las veces que la bebiereis, en memoria de mí”.</a:t>
            </a:r>
          </a:p>
        </p:txBody>
      </p:sp>
    </p:spTree>
    <p:extLst>
      <p:ext uri="{BB962C8B-B14F-4D97-AF65-F5344CB8AC3E}">
        <p14:creationId xmlns:p14="http://schemas.microsoft.com/office/powerpoint/2010/main" val="1966403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91063"/>
            <a:ext cx="8557652" cy="4401205"/>
          </a:xfrm>
          <a:prstGeom prst="rect">
            <a:avLst/>
          </a:prstGeom>
        </p:spPr>
        <p:txBody>
          <a:bodyPr wrap="square">
            <a:spAutoFit/>
          </a:bodyPr>
          <a:lstStyle/>
          <a:p>
            <a:pPr marL="342900" indent="-342900" algn="just">
              <a:buAutoNum type="alphaUcPeriod"/>
            </a:pPr>
            <a:r>
              <a:rPr lang="es-MX" sz="2800" dirty="0" smtClean="0"/>
              <a:t>EL </a:t>
            </a:r>
            <a:r>
              <a:rPr lang="es-MX" sz="2800" dirty="0"/>
              <a:t>CUERPO DE CRISTO </a:t>
            </a:r>
            <a:endParaRPr lang="es-MX" sz="2800" dirty="0" smtClean="0"/>
          </a:p>
          <a:p>
            <a:pPr algn="just"/>
            <a:r>
              <a:rPr lang="es-MX" sz="2800" dirty="0" smtClean="0"/>
              <a:t>Lucas </a:t>
            </a:r>
            <a:r>
              <a:rPr lang="es-MX" sz="2800" dirty="0"/>
              <a:t>22:19: </a:t>
            </a:r>
            <a:r>
              <a:rPr lang="es-MX" sz="2800" b="1" dirty="0"/>
              <a:t>“Y tomó el pan y dio gracias, y </a:t>
            </a:r>
            <a:endParaRPr lang="es-MX" sz="2800" b="1" dirty="0" smtClean="0"/>
          </a:p>
          <a:p>
            <a:pPr algn="just"/>
            <a:r>
              <a:rPr lang="es-MX" sz="2800" b="1" dirty="0" smtClean="0"/>
              <a:t>lo </a:t>
            </a:r>
            <a:r>
              <a:rPr lang="es-MX" sz="2800" b="1" dirty="0"/>
              <a:t>partió y les dio, diciendo: Esto es mi cuerpo, que por vosotros es dado; haced esto en memoria de mí”. </a:t>
            </a:r>
            <a:r>
              <a:rPr lang="es-MX" sz="2800" dirty="0"/>
              <a:t>EL PAN : EL CUERPO DE CRISTO. </a:t>
            </a:r>
            <a:endParaRPr lang="es-MX" sz="2800" dirty="0" smtClean="0"/>
          </a:p>
          <a:p>
            <a:pPr algn="just"/>
            <a:r>
              <a:rPr lang="es-MX" sz="2800" dirty="0"/>
              <a:t>C</a:t>
            </a:r>
            <a:r>
              <a:rPr lang="es-MX" sz="2800" dirty="0" smtClean="0"/>
              <a:t>. </a:t>
            </a:r>
            <a:r>
              <a:rPr lang="es-MX" sz="2800" dirty="0"/>
              <a:t>LA SANGRE DE CRISTO </a:t>
            </a:r>
            <a:endParaRPr lang="es-MX" sz="2800" dirty="0" smtClean="0"/>
          </a:p>
          <a:p>
            <a:pPr algn="just"/>
            <a:r>
              <a:rPr lang="es-MX" sz="2800" dirty="0" smtClean="0"/>
              <a:t>Lucas </a:t>
            </a:r>
            <a:r>
              <a:rPr lang="es-MX" sz="2800" dirty="0"/>
              <a:t>22:20: </a:t>
            </a:r>
            <a:r>
              <a:rPr lang="es-MX" sz="2800" b="1" dirty="0"/>
              <a:t>“De igual manera, después que hubo cenado, tomó la copa, </a:t>
            </a:r>
            <a:r>
              <a:rPr lang="es-MX" sz="2800" b="1" dirty="0" err="1"/>
              <a:t>dicien</a:t>
            </a:r>
            <a:r>
              <a:rPr lang="es-MX" sz="2800" b="1" dirty="0"/>
              <a:t>- do: Esta copa es el nuevo pacto en mi sangre, que por vosotros se derrama</a:t>
            </a:r>
            <a:r>
              <a:rPr lang="es-MX" sz="2800" b="1" dirty="0" smtClean="0"/>
              <a:t>”</a:t>
            </a:r>
            <a:r>
              <a:rPr lang="es-MX" sz="2800" dirty="0" smtClean="0"/>
              <a:t>.</a:t>
            </a:r>
          </a:p>
          <a:p>
            <a:pPr algn="just"/>
            <a:r>
              <a:rPr lang="es-MX" sz="2800" dirty="0" smtClean="0"/>
              <a:t> </a:t>
            </a:r>
            <a:r>
              <a:rPr lang="es-MX" sz="2800" dirty="0"/>
              <a:t>EL VINO: LA SANGRE DE CRISTO</a:t>
            </a:r>
          </a:p>
        </p:txBody>
      </p:sp>
    </p:spTree>
    <p:extLst>
      <p:ext uri="{BB962C8B-B14F-4D97-AF65-F5344CB8AC3E}">
        <p14:creationId xmlns:p14="http://schemas.microsoft.com/office/powerpoint/2010/main" val="2285982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05952"/>
            <a:ext cx="8601719" cy="4031873"/>
          </a:xfrm>
          <a:prstGeom prst="rect">
            <a:avLst/>
          </a:prstGeom>
        </p:spPr>
        <p:txBody>
          <a:bodyPr wrap="square">
            <a:spAutoFit/>
          </a:bodyPr>
          <a:lstStyle/>
          <a:p>
            <a:pPr algn="just"/>
            <a:r>
              <a:rPr lang="es-MX" sz="4000" b="1" dirty="0"/>
              <a:t>II.- QUE ANUNCIA LA CENA DEL SEÑOR </a:t>
            </a:r>
            <a:endParaRPr lang="es-MX" sz="4000" b="1" dirty="0" smtClean="0"/>
          </a:p>
          <a:p>
            <a:pPr algn="just"/>
            <a:r>
              <a:rPr lang="es-MX" sz="2400" dirty="0" smtClean="0"/>
              <a:t>(</a:t>
            </a:r>
            <a:r>
              <a:rPr lang="es-MX" sz="2400" dirty="0"/>
              <a:t>Santa Cena) </a:t>
            </a:r>
            <a:endParaRPr lang="es-MX" sz="2400" dirty="0" smtClean="0"/>
          </a:p>
          <a:p>
            <a:pPr marL="342900" indent="-342900" algn="just">
              <a:buAutoNum type="alphaUcPeriod"/>
            </a:pPr>
            <a:r>
              <a:rPr lang="es-MX" sz="2400" dirty="0" smtClean="0"/>
              <a:t>LA </a:t>
            </a:r>
            <a:r>
              <a:rPr lang="es-MX" sz="2400" dirty="0"/>
              <a:t>MUERTE DEL SEÑOR Lucas 24:46-47: </a:t>
            </a:r>
            <a:endParaRPr lang="es-MX" sz="2400" dirty="0" smtClean="0"/>
          </a:p>
          <a:p>
            <a:pPr algn="just"/>
            <a:r>
              <a:rPr lang="es-MX" sz="2400" b="1" dirty="0" smtClean="0"/>
              <a:t>“</a:t>
            </a:r>
            <a:r>
              <a:rPr lang="es-MX" sz="2400" b="1" dirty="0"/>
              <a:t>Así está escrito, y así fue necesario que el Cristo padeciese, y resucitase de los muertos al tercer día; y que se predicase en su nombre el arrepentimiento y el perdón de pecados en todas las naciones, comenzando desde Jerusalén”. </a:t>
            </a:r>
            <a:endParaRPr lang="es-MX" sz="2400" b="1" dirty="0" smtClean="0"/>
          </a:p>
          <a:p>
            <a:pPr algn="just"/>
            <a:r>
              <a:rPr lang="es-MX" sz="2400" dirty="0" smtClean="0"/>
              <a:t>1 </a:t>
            </a:r>
            <a:r>
              <a:rPr lang="es-MX" sz="2400" dirty="0"/>
              <a:t>Corintios 11:26: </a:t>
            </a:r>
            <a:r>
              <a:rPr lang="es-MX" sz="2400" b="1" dirty="0"/>
              <a:t>“Así, pues, todas las veces que comiereis este pan, y bebiereis esta copa, la muerte del Señor anunciáis hasta que él venga”.</a:t>
            </a:r>
          </a:p>
        </p:txBody>
      </p:sp>
    </p:spTree>
    <p:extLst>
      <p:ext uri="{BB962C8B-B14F-4D97-AF65-F5344CB8AC3E}">
        <p14:creationId xmlns:p14="http://schemas.microsoft.com/office/powerpoint/2010/main" val="1209849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66843"/>
            <a:ext cx="8568669" cy="4770537"/>
          </a:xfrm>
          <a:prstGeom prst="rect">
            <a:avLst/>
          </a:prstGeom>
        </p:spPr>
        <p:txBody>
          <a:bodyPr wrap="square">
            <a:spAutoFit/>
          </a:bodyPr>
          <a:lstStyle/>
          <a:p>
            <a:pPr algn="just"/>
            <a:r>
              <a:rPr lang="es-MX" sz="4000" b="1" dirty="0"/>
              <a:t>III.- QUIÉNES PUEDEN TOMARLA? </a:t>
            </a:r>
            <a:endParaRPr lang="es-MX" sz="4000" b="1" dirty="0" smtClean="0"/>
          </a:p>
          <a:p>
            <a:pPr marL="342900" indent="-342900" algn="just">
              <a:buAutoNum type="alphaUcPeriod"/>
            </a:pPr>
            <a:r>
              <a:rPr lang="es-MX" sz="2400" dirty="0" smtClean="0"/>
              <a:t>LOS BAUTIZADOS</a:t>
            </a:r>
          </a:p>
          <a:p>
            <a:pPr algn="just"/>
            <a:r>
              <a:rPr lang="es-MX" sz="2400" dirty="0" smtClean="0"/>
              <a:t> </a:t>
            </a:r>
            <a:r>
              <a:rPr lang="es-MX" sz="2400" dirty="0" err="1"/>
              <a:t>Exodo</a:t>
            </a:r>
            <a:r>
              <a:rPr lang="es-MX" sz="2400" dirty="0"/>
              <a:t> 12:43-48</a:t>
            </a:r>
            <a:r>
              <a:rPr lang="es-MX" sz="2400" b="1" dirty="0"/>
              <a:t>:“Y Jehová dijo a Moisés y a Aarón: Esta es la ordenanza de la pascua; ningún extraño comerá de ella. Mas todo siervo humano comprado por dinero comerá de ella, después que lo hubieres circuncidado. El extranjero y el jornalero no comerán de ella. Se comerá en una casa, y no llevarás de aquella carne fuera de ella, ni quebraréis hueso suyo. Toda la congregación de Israel lo hará. Mas si algún extranjero morare contigo, y quisiere celebrar la pascua para Jehová, séale circuncidado todo varón, y entonces la celebrará, y será como uno de vuestra nación; pero ningún incircunciso comerá de ella”.</a:t>
            </a:r>
          </a:p>
        </p:txBody>
      </p:sp>
    </p:spTree>
    <p:extLst>
      <p:ext uri="{BB962C8B-B14F-4D97-AF65-F5344CB8AC3E}">
        <p14:creationId xmlns:p14="http://schemas.microsoft.com/office/powerpoint/2010/main" val="4067494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719275"/>
            <a:ext cx="8438920" cy="2677656"/>
          </a:xfrm>
          <a:prstGeom prst="rect">
            <a:avLst/>
          </a:prstGeom>
        </p:spPr>
        <p:txBody>
          <a:bodyPr wrap="square">
            <a:spAutoFit/>
          </a:bodyPr>
          <a:lstStyle/>
          <a:p>
            <a:pPr algn="just"/>
            <a:r>
              <a:rPr lang="es-MX" sz="2800" dirty="0"/>
              <a:t>1 Corintios 10:16-17: </a:t>
            </a:r>
            <a:endParaRPr lang="es-MX" sz="2800" dirty="0" smtClean="0"/>
          </a:p>
          <a:p>
            <a:pPr algn="just"/>
            <a:r>
              <a:rPr lang="es-MX" sz="2800" b="1" dirty="0" smtClean="0"/>
              <a:t>“ </a:t>
            </a:r>
            <a:r>
              <a:rPr lang="es-MX" sz="2800" b="1" dirty="0"/>
              <a:t>La copa de bendición que bendecimos, ¿no es la comunión de la sangre de Cristo? El pan que partimos, ¿no es la comunión del cuerpo de Cristo? Siendo uno solo el pan, nosotros, con ser muchos, somos un cuerpo; pues todos participamos de aquel mismo pan”. </a:t>
            </a:r>
          </a:p>
        </p:txBody>
      </p:sp>
    </p:spTree>
    <p:extLst>
      <p:ext uri="{BB962C8B-B14F-4D97-AF65-F5344CB8AC3E}">
        <p14:creationId xmlns:p14="http://schemas.microsoft.com/office/powerpoint/2010/main" val="3594825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1386</TotalTime>
  <Words>974</Words>
  <Application>Microsoft Office PowerPoint</Application>
  <PresentationFormat>Presentación en pantalla (4:3)</PresentationFormat>
  <Paragraphs>46</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125</cp:revision>
  <dcterms:created xsi:type="dcterms:W3CDTF">2016-01-29T05:02:58Z</dcterms:created>
  <dcterms:modified xsi:type="dcterms:W3CDTF">2018-01-26T02:53:04Z</dcterms:modified>
  <cp:category/>
</cp:coreProperties>
</file>